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7" r:id="rId2"/>
    <p:sldId id="265" r:id="rId3"/>
    <p:sldId id="263" r:id="rId4"/>
    <p:sldId id="256" r:id="rId5"/>
    <p:sldId id="273" r:id="rId6"/>
    <p:sldId id="259" r:id="rId7"/>
    <p:sldId id="277" r:id="rId8"/>
    <p:sldId id="267" r:id="rId9"/>
    <p:sldId id="261" r:id="rId10"/>
    <p:sldId id="274" r:id="rId11"/>
    <p:sldId id="276" r:id="rId12"/>
    <p:sldId id="272" r:id="rId13"/>
    <p:sldId id="275" r:id="rId14"/>
    <p:sldId id="278" r:id="rId15"/>
    <p:sldId id="264" r:id="rId16"/>
  </p:sldIdLst>
  <p:sldSz cx="10058400" cy="7772400"/>
  <p:notesSz cx="6858000" cy="9144000"/>
  <p:defaultTextStyle>
    <a:defPPr rtl="0">
      <a:defRPr lang="zh-cn"/>
    </a:defPPr>
    <a:lvl1pPr marL="0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79B33B"/>
    <a:srgbClr val="E10B6B"/>
    <a:srgbClr val="FE6547"/>
    <a:srgbClr val="A7CEAF"/>
    <a:srgbClr val="196E93"/>
    <a:srgbClr val="B31E24"/>
    <a:srgbClr val="8E171B"/>
    <a:srgbClr val="E00C6B"/>
    <a:srgbClr val="F5A6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5013" autoAdjust="0"/>
  </p:normalViewPr>
  <p:slideViewPr>
    <p:cSldViewPr snapToGrid="0">
      <p:cViewPr>
        <p:scale>
          <a:sx n="75" d="100"/>
          <a:sy n="75" d="100"/>
        </p:scale>
        <p:origin x="1478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91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>
            <a:extLst>
              <a:ext uri="{FF2B5EF4-FFF2-40B4-BE49-F238E27FC236}">
                <a16:creationId xmlns:a16="http://schemas.microsoft.com/office/drawing/2014/main" id="{E4C63E35-FD7C-427B-97DA-1133B03712F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BB9664A7-AD9F-48E7-86FC-1E936147C90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7DFF588-8810-4702-A7E9-883B039BEB52}" type="datetime1">
              <a:rPr lang="zh-TW" altLang="en-US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2021/9/7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CA39DA8E-4542-43E2-9701-4506C2C7842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5" name="投影片編號預留位置 4">
            <a:extLst>
              <a:ext uri="{FF2B5EF4-FFF2-40B4-BE49-F238E27FC236}">
                <a16:creationId xmlns:a16="http://schemas.microsoft.com/office/drawing/2014/main" id="{470C264E-B34F-4064-991D-993BC4903CC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BCFD142-9AF3-4DFE-8E95-BC80A5A1A160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‹#›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320639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6BE6DB1B-C476-4153-9D41-97B7E40374EF}" type="datetime1">
              <a:rPr lang="zh-TW" altLang="en-US" noProof="0" smtClean="0"/>
              <a:t>2021/9/7</a:t>
            </a:fld>
            <a:endParaRPr lang="zh-TW" altLang="en-US" noProof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noProof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C1642173-6783-472C-8D96-A8A78BBDF2E6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523139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8321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3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135218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6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89736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9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485105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11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520844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15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02147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圖片版面配置區 26">
            <a:extLst>
              <a:ext uri="{FF2B5EF4-FFF2-40B4-BE49-F238E27FC236}">
                <a16:creationId xmlns:a16="http://schemas.microsoft.com/office/drawing/2014/main" id="{05BF05FD-FF7C-42B2-9311-59BEDF494E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5720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8" name="Title 7" hidden="1">
            <a:extLst>
              <a:ext uri="{FF2B5EF4-FFF2-40B4-BE49-F238E27FC236}">
                <a16:creationId xmlns:a16="http://schemas.microsoft.com/office/drawing/2014/main" id="{C0A6D734-7788-4C17-B703-28E84C483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425610"/>
          </a:xfrm>
        </p:spPr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zh-tw"/>
          </a:p>
        </p:txBody>
      </p:sp>
      <p:sp>
        <p:nvSpPr>
          <p:cNvPr id="2" name="文字版面配置區 16">
            <a:extLst>
              <a:ext uri="{FF2B5EF4-FFF2-40B4-BE49-F238E27FC236}">
                <a16:creationId xmlns:a16="http://schemas.microsoft.com/office/drawing/2014/main" id="{470B7189-7CD8-41A8-A6AF-3AB96FEB4F87}"/>
              </a:ext>
            </a:extLst>
          </p:cNvPr>
          <p:cNvSpPr txBox="1">
            <a:spLocks/>
          </p:cNvSpPr>
          <p:nvPr userDrawn="1"/>
        </p:nvSpPr>
        <p:spPr>
          <a:xfrm>
            <a:off x="277368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3" name="文字版面配置區 16">
            <a:extLst>
              <a:ext uri="{FF2B5EF4-FFF2-40B4-BE49-F238E27FC236}">
                <a16:creationId xmlns:a16="http://schemas.microsoft.com/office/drawing/2014/main" id="{18B6A2E3-464B-4EE9-8D5C-313A500BAB49}"/>
              </a:ext>
            </a:extLst>
          </p:cNvPr>
          <p:cNvSpPr txBox="1">
            <a:spLocks/>
          </p:cNvSpPr>
          <p:nvPr userDrawn="1"/>
        </p:nvSpPr>
        <p:spPr>
          <a:xfrm>
            <a:off x="45720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4" name="文字版面配置區 16">
            <a:extLst>
              <a:ext uri="{FF2B5EF4-FFF2-40B4-BE49-F238E27FC236}">
                <a16:creationId xmlns:a16="http://schemas.microsoft.com/office/drawing/2014/main" id="{F61BAC10-176F-478F-920F-55652FA48A8E}"/>
              </a:ext>
            </a:extLst>
          </p:cNvPr>
          <p:cNvSpPr txBox="1">
            <a:spLocks/>
          </p:cNvSpPr>
          <p:nvPr userDrawn="1"/>
        </p:nvSpPr>
        <p:spPr>
          <a:xfrm>
            <a:off x="740664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5" name="文字版面配置區 16">
            <a:extLst>
              <a:ext uri="{FF2B5EF4-FFF2-40B4-BE49-F238E27FC236}">
                <a16:creationId xmlns:a16="http://schemas.microsoft.com/office/drawing/2014/main" id="{8C4CEB58-0A38-4C56-AA6C-06535EA4672B}"/>
              </a:ext>
            </a:extLst>
          </p:cNvPr>
          <p:cNvSpPr txBox="1">
            <a:spLocks/>
          </p:cNvSpPr>
          <p:nvPr userDrawn="1"/>
        </p:nvSpPr>
        <p:spPr>
          <a:xfrm>
            <a:off x="509016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24" name="圖片版面配置區 26">
            <a:extLst>
              <a:ext uri="{FF2B5EF4-FFF2-40B4-BE49-F238E27FC236}">
                <a16:creationId xmlns:a16="http://schemas.microsoft.com/office/drawing/2014/main" id="{66019573-E9E7-47B4-A866-78D3C627B60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77368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25" name="圖片版面配置區 26">
            <a:extLst>
              <a:ext uri="{FF2B5EF4-FFF2-40B4-BE49-F238E27FC236}">
                <a16:creationId xmlns:a16="http://schemas.microsoft.com/office/drawing/2014/main" id="{C48D4D3D-124C-40A2-B723-F63D202515F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9016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26" name="圖片版面配置區 26">
            <a:extLst>
              <a:ext uri="{FF2B5EF4-FFF2-40B4-BE49-F238E27FC236}">
                <a16:creationId xmlns:a16="http://schemas.microsoft.com/office/drawing/2014/main" id="{636442A5-BBE0-4C5D-8843-4C338AC7C29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40664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</p:spTree>
    <p:extLst>
      <p:ext uri="{BB962C8B-B14F-4D97-AF65-F5344CB8AC3E}">
        <p14:creationId xmlns:p14="http://schemas.microsoft.com/office/powerpoint/2010/main" val="38168461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680">
          <p15:clr>
            <a:srgbClr val="FBAE40"/>
          </p15:clr>
        </p15:guide>
        <p15:guide id="3" pos="1752">
          <p15:clr>
            <a:srgbClr val="FBAE40"/>
          </p15:clr>
        </p15:guide>
        <p15:guide id="4" pos="3120">
          <p15:clr>
            <a:srgbClr val="FBAE40"/>
          </p15:clr>
        </p15:guide>
        <p15:guide id="5" pos="3192">
          <p15:clr>
            <a:srgbClr val="FBAE40"/>
          </p15:clr>
        </p15:guide>
        <p15:guide id="6" pos="4584">
          <p15:clr>
            <a:srgbClr val="FBAE40"/>
          </p15:clr>
        </p15:guide>
        <p15:guide id="7" pos="4656">
          <p15:clr>
            <a:srgbClr val="FBAE40"/>
          </p15:clr>
        </p15:guide>
        <p15:guide id="8" pos="6048">
          <p15:clr>
            <a:srgbClr val="FBAE40"/>
          </p15:clr>
        </p15:guide>
        <p15:guide id="9" orient="horz" pos="288">
          <p15:clr>
            <a:srgbClr val="FBAE40"/>
          </p15:clr>
        </p15:guide>
        <p15:guide id="10" orient="horz" pos="463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5C99638-F431-4A38-97F8-EDAECFA800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1272011"/>
            <a:ext cx="7543800" cy="2705947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293876E-40E0-418D-A12B-EB06EE6FD2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39E6C4E-80E7-4CFE-BE0A-DA9790D95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F2504-D40A-401A-8F32-F78D482546CB}" type="datetimeFigureOut">
              <a:rPr lang="zh-TW" altLang="en-US" smtClean="0"/>
              <a:t>2021/9/7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7649757-1BD2-49BC-965B-C0503F1A9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7AA5AC8-C4A0-4A23-BCE3-BAA8EA93B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AD67-573F-4B3D-B62B-55BABA36BD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6707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29F8D298-F060-4026-B081-F53CDB946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TW" altLang="en-US" noProof="0"/>
              <a:t>按一下以編輯母片標題樣式</a:t>
            </a:r>
          </a:p>
        </p:txBody>
      </p:sp>
      <p:sp>
        <p:nvSpPr>
          <p:cNvPr id="3" name="文字預留位置 2">
            <a:extLst>
              <a:ext uri="{FF2B5EF4-FFF2-40B4-BE49-F238E27FC236}">
                <a16:creationId xmlns:a16="http://schemas.microsoft.com/office/drawing/2014/main" id="{7A4F4BC9-83C6-4E23-A6B9-3F2EDD67E3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3895A3D-EA61-4738-A9D3-96045A7F08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fld id="{7C570BA2-EF71-47D5-B3E9-DE81141096D7}" type="datetime1">
              <a:rPr lang="zh-TW" altLang="en-US" noProof="0" smtClean="0"/>
              <a:t>2021/9/7</a:t>
            </a:fld>
            <a:endParaRPr lang="zh-TW" altLang="en-US" noProof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168A73E-A937-4036-AB6C-6B4A92BC4D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6" name="投影片編號預留位置 5">
            <a:extLst>
              <a:ext uri="{FF2B5EF4-FFF2-40B4-BE49-F238E27FC236}">
                <a16:creationId xmlns:a16="http://schemas.microsoft.com/office/drawing/2014/main" id="{D25F97E1-8DBB-4767-A93D-538963E44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fld id="{A66EA51E-D7AE-4490-9911-1D65DA21D1AE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1854216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 dirty="0">
                <a:solidFill>
                  <a:schemeClr val="bg1"/>
                </a:solidFill>
              </a:rPr>
              <a:t>– </a:t>
            </a:r>
            <a:r>
              <a:rPr lang="zh-TW" altLang="en-US" sz="1200" b="1" dirty="0">
                <a:solidFill>
                  <a:schemeClr val="bg1"/>
                </a:solidFill>
              </a:rPr>
              <a:t>赫爾布魯克</a:t>
            </a:r>
            <a:r>
              <a:rPr lang="en-US" altLang="zh-TW" sz="1200" b="1" dirty="0">
                <a:solidFill>
                  <a:schemeClr val="bg1"/>
                </a:solidFill>
              </a:rPr>
              <a:t>·</a:t>
            </a:r>
            <a:r>
              <a:rPr lang="zh-TW" altLang="en-US" sz="1200" b="1" dirty="0">
                <a:solidFill>
                  <a:schemeClr val="bg1"/>
                </a:solidFill>
              </a:rPr>
              <a:t>傑克遜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 dirty="0">
                <a:solidFill>
                  <a:schemeClr val="bg1"/>
                </a:solidFill>
              </a:rPr>
              <a:t>– </a:t>
            </a:r>
            <a:r>
              <a:rPr lang="zh-TW" altLang="en-US" sz="1200" b="1" dirty="0">
                <a:solidFill>
                  <a:schemeClr val="bg1"/>
                </a:solidFill>
              </a:rPr>
              <a:t>加里森</a:t>
            </a:r>
            <a:r>
              <a:rPr lang="en-US" altLang="zh-TW" sz="1200" b="1" dirty="0">
                <a:solidFill>
                  <a:schemeClr val="bg1"/>
                </a:solidFill>
              </a:rPr>
              <a:t>·</a:t>
            </a:r>
            <a:r>
              <a:rPr lang="zh-TW" altLang="en-US" sz="1200" b="1" dirty="0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</p:spTree>
    <p:extLst>
      <p:ext uri="{BB962C8B-B14F-4D97-AF65-F5344CB8AC3E}">
        <p14:creationId xmlns:p14="http://schemas.microsoft.com/office/powerpoint/2010/main" val="3754241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1CA68AF-836B-42FA-AF27-680BA8CB69C1}"/>
              </a:ext>
            </a:extLst>
          </p:cNvPr>
          <p:cNvSpPr/>
          <p:nvPr/>
        </p:nvSpPr>
        <p:spPr>
          <a:xfrm>
            <a:off x="2039815" y="2733152"/>
            <a:ext cx="5436159" cy="1457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77520"/>
            <a:ext cx="9435403" cy="6929120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6200" dirty="0"/>
              <a:t>下課</a:t>
            </a:r>
            <a:r>
              <a:rPr lang="en-US" altLang="zh-TW" sz="6200" dirty="0"/>
              <a:t>10</a:t>
            </a:r>
            <a:r>
              <a:rPr lang="zh-TW" altLang="en-US" sz="6200" dirty="0"/>
              <a:t>分鐘～</a:t>
            </a:r>
            <a:endParaRPr lang="en-US" altLang="zh-TW" sz="6200" dirty="0"/>
          </a:p>
          <a:p>
            <a:r>
              <a:rPr lang="zh-TW" altLang="en-US" sz="4600" dirty="0">
                <a:highlight>
                  <a:srgbClr val="FFFF00"/>
                </a:highlight>
              </a:rPr>
              <a:t>小老師</a:t>
            </a:r>
            <a:r>
              <a:rPr lang="zh-TW" altLang="en-US" sz="4600" dirty="0"/>
              <a:t>請打開</a:t>
            </a:r>
            <a:r>
              <a:rPr lang="zh-TW" altLang="en-US" sz="4600" b="1" dirty="0">
                <a:highlight>
                  <a:srgbClr val="FFFF00"/>
                </a:highlight>
              </a:rPr>
              <a:t>數學</a:t>
            </a:r>
            <a:r>
              <a:rPr lang="zh-TW" altLang="en-US" sz="4600" dirty="0">
                <a:highlight>
                  <a:srgbClr val="FFFF00"/>
                </a:highlight>
              </a:rPr>
              <a:t>電子書</a:t>
            </a:r>
            <a:endParaRPr lang="en-US" altLang="zh-TW" sz="4600" dirty="0">
              <a:highlight>
                <a:srgbClr val="FFFF00"/>
              </a:highlight>
            </a:endParaRPr>
          </a:p>
          <a:p>
            <a:r>
              <a:rPr lang="zh-TW" altLang="en-US" sz="4600" dirty="0"/>
              <a:t>請大家將</a:t>
            </a:r>
            <a:r>
              <a:rPr lang="zh-TW" altLang="en-US" sz="4600" b="1" dirty="0">
                <a:highlight>
                  <a:srgbClr val="FFFF00"/>
                </a:highlight>
              </a:rPr>
              <a:t>數學</a:t>
            </a:r>
            <a:r>
              <a:rPr lang="zh-TW" altLang="en-US" sz="4600" dirty="0">
                <a:highlight>
                  <a:srgbClr val="00FFFF"/>
                </a:highlight>
              </a:rPr>
              <a:t>課本</a:t>
            </a:r>
            <a:r>
              <a:rPr lang="zh-TW" altLang="en-US" sz="4600" dirty="0"/>
              <a:t>、</a:t>
            </a:r>
            <a:r>
              <a:rPr lang="zh-TW" altLang="en-US" sz="4600" dirty="0">
                <a:highlight>
                  <a:srgbClr val="00FFFF"/>
                </a:highlight>
              </a:rPr>
              <a:t>數重</a:t>
            </a:r>
            <a:endParaRPr lang="en-US" altLang="zh-TW" sz="4600" dirty="0">
              <a:highlight>
                <a:srgbClr val="00FFFF"/>
              </a:highlight>
            </a:endParaRPr>
          </a:p>
          <a:p>
            <a:r>
              <a:rPr lang="zh-TW" altLang="en-US" sz="4600" dirty="0"/>
              <a:t>先整齊</a:t>
            </a:r>
            <a:r>
              <a:rPr lang="zh-TW" altLang="en-US" sz="4600" b="1" u="sng" dirty="0"/>
              <a:t>放在桌上</a:t>
            </a:r>
            <a:r>
              <a:rPr lang="zh-TW" altLang="en-US" sz="4600" dirty="0"/>
              <a:t>再離開教室</a:t>
            </a:r>
            <a:endParaRPr lang="en-US" altLang="zh-TW" sz="4600" dirty="0"/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記得喝水、上個廁所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望遠凝視、保護眼睛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en-US" altLang="zh-TW" sz="6000" dirty="0"/>
              <a:t>……………………………………………………..</a:t>
            </a:r>
          </a:p>
          <a:p>
            <a:r>
              <a:rPr lang="zh-TW" altLang="en-US" sz="4600" dirty="0"/>
              <a:t>聽到</a:t>
            </a:r>
            <a:r>
              <a:rPr lang="zh-TW" altLang="en-US" sz="4600" dirty="0">
                <a:highlight>
                  <a:srgbClr val="FF00FF"/>
                </a:highlight>
              </a:rPr>
              <a:t>上課的鐘聲響起</a:t>
            </a:r>
            <a:r>
              <a:rPr lang="zh-TW" altLang="en-US" sz="4600" dirty="0"/>
              <a:t>，</a:t>
            </a:r>
            <a:endParaRPr lang="en-US" altLang="zh-TW" sz="4600" dirty="0"/>
          </a:p>
          <a:p>
            <a:r>
              <a:rPr lang="zh-TW" altLang="en-US" sz="4600" dirty="0"/>
              <a:t>請儘快 進入教室，</a:t>
            </a:r>
            <a:endParaRPr lang="en-US" altLang="zh-TW" sz="4600" dirty="0"/>
          </a:p>
          <a:p>
            <a:r>
              <a:rPr lang="zh-TW" altLang="en-US" sz="4600" dirty="0">
                <a:highlight>
                  <a:srgbClr val="FF00FF"/>
                </a:highlight>
              </a:rPr>
              <a:t>安靜坐下</a:t>
            </a:r>
            <a:r>
              <a:rPr lang="zh-TW" altLang="en-US" sz="4600" dirty="0"/>
              <a:t>　　準備上課</a:t>
            </a:r>
            <a:endParaRPr lang="en-US" altLang="zh-TW" sz="4600" dirty="0"/>
          </a:p>
          <a:p>
            <a:r>
              <a:rPr lang="zh-TW" altLang="en-US" sz="4600" dirty="0"/>
              <a:t>等待老師時，請先</a:t>
            </a:r>
            <a:r>
              <a:rPr lang="zh-TW" altLang="en-US" sz="4600" dirty="0">
                <a:highlight>
                  <a:srgbClr val="FF00FF"/>
                </a:highlight>
              </a:rPr>
              <a:t>預習課本內容</a:t>
            </a:r>
            <a:endParaRPr lang="en-US" altLang="zh-TW" sz="4600" dirty="0">
              <a:highlight>
                <a:srgbClr val="FF00FF"/>
              </a:highlight>
            </a:endParaRPr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968837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赫爾布魯克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傑克遜</a:t>
            </a:r>
          </a:p>
        </p:txBody>
      </p:sp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1650" y="1543092"/>
            <a:ext cx="2194560" cy="5776779"/>
          </a:xfrm>
          <a:solidFill>
            <a:schemeClr val="accent2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6000" b="1" dirty="0">
                <a:solidFill>
                  <a:schemeClr val="bg1"/>
                </a:solidFill>
              </a:rPr>
              <a:t>數學課本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1543092"/>
            <a:ext cx="2194560" cy="5776780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kern="100" dirty="0">
                <a:effectLst/>
                <a:latin typeface="華康仿宋體W2" panose="02010609010101010101" pitchFamily="49" charset="-120"/>
                <a:ea typeface="華康仿宋體W2" panose="02010609010101010101" pitchFamily="49" charset="-120"/>
                <a:cs typeface="Times New Roman" panose="02020603050405020304" pitchFamily="18" charset="0"/>
                <a:sym typeface="Wingdings" panose="05000000000000000000" pitchFamily="2" charset="2"/>
              </a:rPr>
              <a:t>  請</a:t>
            </a:r>
            <a:r>
              <a:rPr lang="zh-TW" altLang="en-US" sz="4800" b="1" u="sng" kern="100" dirty="0">
                <a:effectLst/>
                <a:latin typeface="華康仿宋體W2" panose="02010609010101010101" pitchFamily="49" charset="-120"/>
                <a:ea typeface="華康仿宋體W2" panose="02010609010101010101" pitchFamily="49" charset="-120"/>
                <a:cs typeface="Times New Roman" panose="02020603050405020304" pitchFamily="18" charset="0"/>
                <a:sym typeface="Wingdings" panose="05000000000000000000" pitchFamily="2" charset="2"/>
              </a:rPr>
              <a:t>韵喬</a:t>
            </a:r>
            <a:r>
              <a:rPr lang="zh-TW" altLang="en-US" sz="4800" b="1" kern="100" dirty="0">
                <a:effectLst/>
                <a:latin typeface="華康仿宋體W2" panose="02010609010101010101" pitchFamily="49" charset="-120"/>
                <a:ea typeface="華康仿宋體W2" panose="02010609010101010101" pitchFamily="49" charset="-120"/>
                <a:cs typeface="Times New Roman" panose="02020603050405020304" pitchFamily="18" charset="0"/>
                <a:sym typeface="Wingdings" panose="05000000000000000000" pitchFamily="2" charset="2"/>
              </a:rPr>
              <a:t>到</a:t>
            </a:r>
            <a:endParaRPr lang="en-US" altLang="zh-TW" sz="4800" b="1" kern="100" dirty="0">
              <a:effectLst/>
              <a:latin typeface="華康仿宋體W2" panose="02010609010101010101" pitchFamily="49" charset="-120"/>
              <a:ea typeface="華康仿宋體W2" panose="02010609010101010101" pitchFamily="49" charset="-12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zh-TW" altLang="en-US" sz="4800" b="1" kern="100" dirty="0">
                <a:latin typeface="華康仿宋體W2" panose="02010609010101010101" pitchFamily="49" charset="-120"/>
                <a:ea typeface="華康仿宋體W2" panose="02010609010101010101" pitchFamily="49" charset="-120"/>
                <a:cs typeface="Times New Roman" panose="02020603050405020304" pitchFamily="18" charset="0"/>
                <a:sym typeface="Wingdings" panose="05000000000000000000" pitchFamily="2" charset="2"/>
              </a:rPr>
              <a:t>    </a:t>
            </a:r>
            <a:r>
              <a:rPr lang="zh-TW" altLang="en-US" sz="4800" b="1" kern="100" dirty="0">
                <a:effectLst/>
                <a:latin typeface="華康仿宋體W2" panose="02010609010101010101" pitchFamily="49" charset="-120"/>
                <a:ea typeface="華康仿宋體W2" panose="02010609010101010101" pitchFamily="49" charset="-120"/>
                <a:cs typeface="Times New Roman" panose="02020603050405020304" pitchFamily="18" charset="0"/>
                <a:sym typeface="Wingdings" panose="05000000000000000000" pitchFamily="2" charset="2"/>
              </a:rPr>
              <a:t>協助卓老師</a:t>
            </a:r>
            <a:endParaRPr lang="en-US" altLang="zh-TW" sz="4800" dirty="0"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pPr marL="0" indent="0" algn="ctr" rtl="0">
              <a:lnSpc>
                <a:spcPct val="100000"/>
              </a:lnSpc>
              <a:buNone/>
            </a:pPr>
            <a:endParaRPr lang="zh-TW" altLang="en-US" sz="1200" b="1" dirty="0">
              <a:solidFill>
                <a:schemeClr val="bg1"/>
              </a:solidFill>
            </a:endParaRP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1543092"/>
            <a:ext cx="2194560" cy="5776779"/>
          </a:xfrm>
          <a:solidFill>
            <a:schemeClr val="accent6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6000" b="1" dirty="0">
                <a:solidFill>
                  <a:schemeClr val="bg1"/>
                </a:solidFill>
              </a:rPr>
              <a:t>先整理書包抽屜</a:t>
            </a:r>
            <a:endParaRPr lang="en-US" altLang="zh-TW" sz="60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zh-TW" altLang="en-US" sz="6000" b="1" dirty="0">
                <a:solidFill>
                  <a:schemeClr val="bg1"/>
                </a:solidFill>
              </a:rPr>
              <a:t>下午都是科任課</a:t>
            </a:r>
            <a:endParaRPr lang="en-US" altLang="zh-TW" sz="6000" b="1" dirty="0">
              <a:solidFill>
                <a:schemeClr val="bg1"/>
              </a:solidFill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1B2431EA-F54C-48CA-AE19-9591332796D7}"/>
              </a:ext>
            </a:extLst>
          </p:cNvPr>
          <p:cNvSpPr txBox="1"/>
          <p:nvPr/>
        </p:nvSpPr>
        <p:spPr>
          <a:xfrm>
            <a:off x="2901021" y="6336891"/>
            <a:ext cx="19471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400" b="1" dirty="0">
                <a:solidFill>
                  <a:schemeClr val="bg1"/>
                </a:solidFill>
              </a:rPr>
              <a:t>P14-17</a:t>
            </a:r>
            <a:endParaRPr lang="zh-TW" altLang="en-US" sz="4400" b="1" dirty="0">
              <a:solidFill>
                <a:schemeClr val="bg1"/>
              </a:solidFill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3106688F-1EE0-44AA-9E37-AA8FE7BAA4AC}"/>
              </a:ext>
            </a:extLst>
          </p:cNvPr>
          <p:cNvSpPr txBox="1"/>
          <p:nvPr/>
        </p:nvSpPr>
        <p:spPr>
          <a:xfrm>
            <a:off x="3003709" y="342763"/>
            <a:ext cx="20708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7200" dirty="0"/>
              <a:t>數學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CBE2F435-BB43-45ED-BEB2-F5AB693BAD14}"/>
              </a:ext>
            </a:extLst>
          </p:cNvPr>
          <p:cNvSpPr txBox="1"/>
          <p:nvPr/>
        </p:nvSpPr>
        <p:spPr>
          <a:xfrm>
            <a:off x="7691120" y="1793240"/>
            <a:ext cx="15951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b="1" dirty="0"/>
              <a:t>11:45</a:t>
            </a:r>
            <a:endParaRPr lang="zh-TW" altLang="en-US" sz="4800" b="1" dirty="0"/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5ADF8A36-8715-4B31-80E8-B783E227C89C}"/>
              </a:ext>
            </a:extLst>
          </p:cNvPr>
          <p:cNvSpPr txBox="1"/>
          <p:nvPr/>
        </p:nvSpPr>
        <p:spPr>
          <a:xfrm>
            <a:off x="8600943" y="5979160"/>
            <a:ext cx="9748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b="1" dirty="0"/>
              <a:t>102</a:t>
            </a:r>
            <a:endParaRPr lang="zh-TW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3402382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FE84082-C751-44E5-BAFC-873C8CE841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35230" y="1155561"/>
            <a:ext cx="5478850" cy="3455444"/>
          </a:xfrm>
        </p:spPr>
        <p:txBody>
          <a:bodyPr>
            <a:normAutofit fontScale="90000"/>
          </a:bodyPr>
          <a:lstStyle/>
          <a:p>
            <a:pPr algn="l"/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盛飯、用餐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中午量體溫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１２：１５潔牙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１２：２５午睡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E2243CC-BEEA-4801-A35D-E4197E84E7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682533"/>
            <a:ext cx="10028255" cy="2491990"/>
          </a:xfrm>
        </p:spPr>
        <p:txBody>
          <a:bodyPr>
            <a:normAutofit/>
          </a:bodyPr>
          <a:lstStyle/>
          <a:p>
            <a:pPr algn="l"/>
            <a:r>
              <a:rPr lang="zh-TW" altLang="en-US" sz="3200" dirty="0">
                <a:sym typeface="Wingdings" panose="05000000000000000000" pitchFamily="2" charset="2"/>
              </a:rPr>
              <a:t></a:t>
            </a:r>
            <a:r>
              <a:rPr lang="zh-TW" altLang="en-US" sz="3200" dirty="0"/>
              <a:t>午休整潔活動：</a:t>
            </a:r>
            <a:endParaRPr lang="en-US" altLang="zh-TW" sz="3200" dirty="0"/>
          </a:p>
          <a:p>
            <a:pPr algn="l"/>
            <a:r>
              <a:rPr lang="en-US" altLang="zh-TW" sz="3200" dirty="0"/>
              <a:t>	</a:t>
            </a:r>
            <a:r>
              <a:rPr lang="zh-TW" altLang="en-US" sz="3200" dirty="0"/>
              <a:t>請衛生股長協助檢查並機動加強清潔</a:t>
            </a:r>
            <a:r>
              <a:rPr lang="en-US" altLang="zh-TW" sz="3200" dirty="0"/>
              <a:t>	</a:t>
            </a:r>
          </a:p>
          <a:p>
            <a:pPr algn="l"/>
            <a:r>
              <a:rPr lang="en-US" altLang="zh-TW" sz="3200" dirty="0">
                <a:sym typeface="Wingdings" panose="05000000000000000000" pitchFamily="2" charset="2"/>
              </a:rPr>
              <a:t>	</a:t>
            </a:r>
            <a:r>
              <a:rPr lang="zh-TW" altLang="en-US" sz="3200" dirty="0">
                <a:sym typeface="Wingdings" panose="05000000000000000000" pitchFamily="2" charset="2"/>
              </a:rPr>
              <a:t>外掃區</a:t>
            </a:r>
            <a:r>
              <a:rPr lang="en-US" altLang="zh-TW" sz="3200" dirty="0">
                <a:sym typeface="Wingdings" panose="05000000000000000000" pitchFamily="2" charset="2"/>
              </a:rPr>
              <a:t>	【</a:t>
            </a:r>
            <a:r>
              <a:rPr lang="zh-TW" altLang="en-US" sz="3200" dirty="0">
                <a:sym typeface="Wingdings" panose="05000000000000000000" pitchFamily="2" charset="2"/>
              </a:rPr>
              <a:t>請小組長協助－</a:t>
            </a:r>
            <a:r>
              <a:rPr lang="zh-TW" altLang="en-US" sz="3200" u="sng" dirty="0">
                <a:sym typeface="Wingdings" panose="05000000000000000000" pitchFamily="2" charset="2"/>
              </a:rPr>
              <a:t>文寧</a:t>
            </a:r>
            <a:r>
              <a:rPr lang="zh-TW" altLang="en-US" sz="3200" dirty="0">
                <a:sym typeface="Wingdings" panose="05000000000000000000" pitchFamily="2" charset="2"/>
              </a:rPr>
              <a:t>、</a:t>
            </a:r>
            <a:r>
              <a:rPr lang="zh-TW" altLang="en-US" sz="3200" u="sng" dirty="0">
                <a:sym typeface="Wingdings" panose="05000000000000000000" pitchFamily="2" charset="2"/>
              </a:rPr>
              <a:t>振宏</a:t>
            </a:r>
            <a:r>
              <a:rPr lang="zh-TW" altLang="en-US" sz="3200" dirty="0">
                <a:sym typeface="Wingdings" panose="05000000000000000000" pitchFamily="2" charset="2"/>
              </a:rPr>
              <a:t>、</a:t>
            </a:r>
            <a:r>
              <a:rPr lang="zh-TW" altLang="en-US" sz="3200" u="sng" dirty="0">
                <a:sym typeface="Wingdings" panose="05000000000000000000" pitchFamily="2" charset="2"/>
              </a:rPr>
              <a:t>庭恩</a:t>
            </a:r>
            <a:r>
              <a:rPr lang="en-US" altLang="zh-TW" sz="3200" dirty="0">
                <a:sym typeface="Wingdings" panose="05000000000000000000" pitchFamily="2" charset="2"/>
              </a:rPr>
              <a:t>】</a:t>
            </a:r>
          </a:p>
          <a:p>
            <a:pPr algn="l"/>
            <a:r>
              <a:rPr lang="en-US" altLang="zh-TW" sz="3200" dirty="0">
                <a:sym typeface="Wingdings" panose="05000000000000000000" pitchFamily="2" charset="2"/>
              </a:rPr>
              <a:t>	</a:t>
            </a:r>
            <a:r>
              <a:rPr lang="zh-TW" altLang="en-US" sz="3200" dirty="0">
                <a:sym typeface="Wingdings" panose="05000000000000000000" pitchFamily="2" charset="2"/>
              </a:rPr>
              <a:t>教室內外</a:t>
            </a:r>
            <a:r>
              <a:rPr lang="en-US" altLang="zh-TW" sz="3200" dirty="0">
                <a:sym typeface="Wingdings" panose="05000000000000000000" pitchFamily="2" charset="2"/>
              </a:rPr>
              <a:t>	【</a:t>
            </a:r>
            <a:r>
              <a:rPr lang="zh-TW" altLang="en-US" sz="3200" dirty="0">
                <a:sym typeface="Wingdings" panose="05000000000000000000" pitchFamily="2" charset="2"/>
              </a:rPr>
              <a:t>請</a:t>
            </a:r>
            <a:r>
              <a:rPr lang="zh-TW" altLang="en-US" sz="3200" u="sng" dirty="0">
                <a:sym typeface="Wingdings" panose="05000000000000000000" pitchFamily="2" charset="2"/>
              </a:rPr>
              <a:t>采瑜</a:t>
            </a:r>
            <a:r>
              <a:rPr lang="zh-TW" altLang="en-US" sz="3200" dirty="0">
                <a:sym typeface="Wingdings" panose="05000000000000000000" pitchFamily="2" charset="2"/>
              </a:rPr>
              <a:t>協助整理</a:t>
            </a:r>
            <a:r>
              <a:rPr lang="en-US" altLang="zh-TW" sz="3200" dirty="0">
                <a:sym typeface="Wingdings" panose="05000000000000000000" pitchFamily="2" charset="2"/>
              </a:rPr>
              <a:t>】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836976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1CA68AF-836B-42FA-AF27-680BA8CB69C1}"/>
              </a:ext>
            </a:extLst>
          </p:cNvPr>
          <p:cNvSpPr/>
          <p:nvPr/>
        </p:nvSpPr>
        <p:spPr>
          <a:xfrm>
            <a:off x="2039815" y="2733152"/>
            <a:ext cx="5436159" cy="1457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0532"/>
            <a:ext cx="9435403" cy="7661868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6000" dirty="0"/>
              <a:t>午休結束了～</a:t>
            </a:r>
            <a:endParaRPr lang="en-US" altLang="zh-TW" sz="6000" dirty="0"/>
          </a:p>
          <a:p>
            <a:r>
              <a:rPr lang="zh-TW" altLang="en-US" sz="6000" dirty="0">
                <a:highlight>
                  <a:srgbClr val="FFFF00"/>
                </a:highlight>
              </a:rPr>
              <a:t>小老師</a:t>
            </a:r>
            <a:r>
              <a:rPr lang="zh-TW" altLang="en-US" sz="6000" dirty="0"/>
              <a:t>請打開</a:t>
            </a:r>
            <a:r>
              <a:rPr lang="zh-TW" altLang="en-US" sz="6000" b="1" dirty="0">
                <a:highlight>
                  <a:srgbClr val="FFFF00"/>
                </a:highlight>
              </a:rPr>
              <a:t>英文</a:t>
            </a:r>
            <a:r>
              <a:rPr lang="zh-TW" altLang="en-US" sz="6000" dirty="0">
                <a:highlight>
                  <a:srgbClr val="FFFF00"/>
                </a:highlight>
              </a:rPr>
              <a:t>電子書</a:t>
            </a:r>
            <a:endParaRPr lang="en-US" altLang="zh-TW" sz="6000" dirty="0">
              <a:highlight>
                <a:srgbClr val="FFFF00"/>
              </a:highlight>
            </a:endParaRPr>
          </a:p>
          <a:p>
            <a:r>
              <a:rPr lang="zh-TW" altLang="en-US" sz="6000" dirty="0"/>
              <a:t>請大家將</a:t>
            </a:r>
            <a:r>
              <a:rPr lang="zh-TW" altLang="en-US" sz="6000" b="1" dirty="0">
                <a:highlight>
                  <a:srgbClr val="FFFF00"/>
                </a:highlight>
              </a:rPr>
              <a:t>英文</a:t>
            </a:r>
            <a:r>
              <a:rPr lang="zh-TW" altLang="en-US" sz="6000" dirty="0">
                <a:highlight>
                  <a:srgbClr val="00FFFF"/>
                </a:highlight>
              </a:rPr>
              <a:t>課本</a:t>
            </a:r>
            <a:r>
              <a:rPr lang="zh-TW" altLang="en-US" sz="6000" dirty="0"/>
              <a:t>、</a:t>
            </a:r>
            <a:r>
              <a:rPr lang="zh-TW" altLang="en-US" sz="6000" dirty="0">
                <a:highlight>
                  <a:srgbClr val="00FFFF"/>
                </a:highlight>
              </a:rPr>
              <a:t>習作、</a:t>
            </a:r>
            <a:r>
              <a:rPr lang="en-US" altLang="zh-TW" sz="6000" dirty="0">
                <a:highlight>
                  <a:srgbClr val="00FFFF"/>
                </a:highlight>
              </a:rPr>
              <a:t>1200</a:t>
            </a:r>
            <a:r>
              <a:rPr lang="zh-TW" altLang="en-US" sz="6000" dirty="0">
                <a:highlight>
                  <a:srgbClr val="00FFFF"/>
                </a:highlight>
              </a:rPr>
              <a:t>單</a:t>
            </a:r>
            <a:endParaRPr lang="en-US" altLang="zh-TW" sz="6000" dirty="0">
              <a:highlight>
                <a:srgbClr val="00FFFF"/>
              </a:highlight>
            </a:endParaRPr>
          </a:p>
          <a:p>
            <a:r>
              <a:rPr lang="zh-TW" altLang="en-US" sz="6000" dirty="0"/>
              <a:t>先整齊</a:t>
            </a:r>
            <a:r>
              <a:rPr lang="zh-TW" altLang="en-US" sz="6000" b="1" u="sng" dirty="0"/>
              <a:t>放在桌上</a:t>
            </a:r>
            <a:r>
              <a:rPr lang="zh-TW" altLang="en-US" sz="6000" dirty="0"/>
              <a:t>再離開教室</a:t>
            </a:r>
            <a:endParaRPr lang="en-US" altLang="zh-TW" sz="6000" dirty="0"/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記得喝水、上個廁所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望遠凝視、保護眼睛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en-US" altLang="zh-TW" sz="6000" dirty="0"/>
              <a:t>……………………………………………………..</a:t>
            </a:r>
          </a:p>
          <a:p>
            <a:r>
              <a:rPr lang="zh-TW" altLang="en-US" sz="4600" dirty="0"/>
              <a:t>聽到</a:t>
            </a:r>
            <a:r>
              <a:rPr lang="zh-TW" altLang="en-US" sz="4600" dirty="0">
                <a:highlight>
                  <a:srgbClr val="FF00FF"/>
                </a:highlight>
              </a:rPr>
              <a:t>上課的鐘聲響起</a:t>
            </a:r>
            <a:r>
              <a:rPr lang="zh-TW" altLang="en-US" sz="4600" dirty="0"/>
              <a:t>，</a:t>
            </a:r>
            <a:endParaRPr lang="en-US" altLang="zh-TW" sz="4600" dirty="0"/>
          </a:p>
          <a:p>
            <a:r>
              <a:rPr lang="zh-TW" altLang="en-US" sz="4600" dirty="0"/>
              <a:t>請儘快 進入教室，</a:t>
            </a:r>
            <a:endParaRPr lang="en-US" altLang="zh-TW" sz="4600" dirty="0"/>
          </a:p>
          <a:p>
            <a:r>
              <a:rPr lang="zh-TW" altLang="en-US" sz="4600" dirty="0">
                <a:highlight>
                  <a:srgbClr val="FF00FF"/>
                </a:highlight>
              </a:rPr>
              <a:t>安靜坐下</a:t>
            </a:r>
            <a:r>
              <a:rPr lang="zh-TW" altLang="en-US" sz="4600" dirty="0"/>
              <a:t>　　準備上課</a:t>
            </a:r>
            <a:endParaRPr lang="en-US" altLang="zh-TW" sz="4600" dirty="0"/>
          </a:p>
          <a:p>
            <a:r>
              <a:rPr lang="zh-TW" altLang="en-US" sz="4600" dirty="0"/>
              <a:t>等待老師時，請先</a:t>
            </a:r>
            <a:r>
              <a:rPr lang="zh-TW" altLang="en-US" sz="4600" dirty="0">
                <a:highlight>
                  <a:srgbClr val="FF00FF"/>
                </a:highlight>
              </a:rPr>
              <a:t>預習課本內容</a:t>
            </a:r>
            <a:endParaRPr lang="en-US" altLang="zh-TW" sz="4600" dirty="0">
              <a:highlight>
                <a:srgbClr val="FF00FF"/>
              </a:highlight>
            </a:endParaRPr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8271188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1F0A2AB-64F4-4B27-B307-94379CFA37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266171"/>
            <a:ext cx="7543800" cy="3328459"/>
          </a:xfrm>
        </p:spPr>
        <p:txBody>
          <a:bodyPr>
            <a:normAutofit/>
          </a:bodyPr>
          <a:lstStyle/>
          <a:p>
            <a:r>
              <a:rPr lang="zh-TW" altLang="en-US" sz="6000" dirty="0"/>
              <a:t>下一節課是</a:t>
            </a:r>
            <a:r>
              <a:rPr lang="en-US" altLang="zh-TW" sz="6000" dirty="0"/>
              <a:t>【</a:t>
            </a:r>
            <a:r>
              <a:rPr lang="zh-TW" altLang="en-US" sz="6000" dirty="0"/>
              <a:t>資訊</a:t>
            </a:r>
            <a:r>
              <a:rPr lang="en-US" altLang="zh-TW" sz="6000" dirty="0"/>
              <a:t>】</a:t>
            </a:r>
            <a:br>
              <a:rPr lang="en-US" altLang="zh-TW" sz="6000" dirty="0"/>
            </a:br>
            <a:r>
              <a:rPr lang="zh-TW" altLang="en-US" sz="6000" dirty="0"/>
              <a:t>帶鉛筆盒和聯絡簿</a:t>
            </a:r>
            <a:br>
              <a:rPr lang="en-US" altLang="zh-TW" sz="6000" dirty="0"/>
            </a:br>
            <a:r>
              <a:rPr lang="zh-TW" altLang="en-US" sz="6000" dirty="0"/>
              <a:t>請到外面排隊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0B449BA-D4BD-4A68-B290-AF560D5FFB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3594629"/>
            <a:ext cx="7543800" cy="3328459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zh-TW" sz="6000" dirty="0"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……………………………….</a:t>
            </a:r>
            <a:r>
              <a:rPr lang="zh-TW" altLang="en-US" sz="6000" dirty="0"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電腦課下課後</a:t>
            </a:r>
            <a:endParaRPr lang="en-US" altLang="zh-TW" sz="6000" dirty="0">
              <a:latin typeface="Microsoft JhengHei UI" panose="020B0604030504040204" pitchFamily="34" charset="-120"/>
              <a:ea typeface="Microsoft JhengHei UI" panose="020B0604030504040204" pitchFamily="34" charset="-120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zh-TW" altLang="en-US" sz="6000" dirty="0"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回教室背書包</a:t>
            </a:r>
            <a:endParaRPr lang="en-US" altLang="zh-TW" sz="6000" dirty="0">
              <a:latin typeface="Microsoft JhengHei UI" panose="020B0604030504040204" pitchFamily="34" charset="-120"/>
              <a:ea typeface="Microsoft JhengHei UI" panose="020B0604030504040204" pitchFamily="34" charset="-120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zh-TW" altLang="en-US" sz="6000" dirty="0"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排隊上體育課</a:t>
            </a:r>
          </a:p>
        </p:txBody>
      </p:sp>
    </p:spTree>
    <p:extLst>
      <p:ext uri="{BB962C8B-B14F-4D97-AF65-F5344CB8AC3E}">
        <p14:creationId xmlns:p14="http://schemas.microsoft.com/office/powerpoint/2010/main" val="28261192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赫爾布魯克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傑克遜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加里森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</p:spTree>
    <p:extLst>
      <p:ext uri="{BB962C8B-B14F-4D97-AF65-F5344CB8AC3E}">
        <p14:creationId xmlns:p14="http://schemas.microsoft.com/office/powerpoint/2010/main" val="666624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CA83BB-B516-45CA-9B03-BE06E67B6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580" y="673240"/>
            <a:ext cx="9937820" cy="6822830"/>
          </a:xfrm>
        </p:spPr>
        <p:txBody>
          <a:bodyPr anchor="ctr">
            <a:normAutofit/>
          </a:bodyPr>
          <a:lstStyle/>
          <a:p>
            <a:r>
              <a:rPr lang="zh-TW" altLang="en-US" sz="6000" dirty="0"/>
              <a:t>早自修</a:t>
            </a:r>
            <a:br>
              <a:rPr lang="en-US" altLang="zh-TW" sz="6000" dirty="0"/>
            </a:br>
            <a:r>
              <a:rPr lang="en-US" altLang="zh-TW" sz="6000" dirty="0"/>
              <a:t>7:50~8:05</a:t>
            </a:r>
            <a:br>
              <a:rPr lang="en-US" altLang="zh-TW" sz="6000" dirty="0"/>
            </a:br>
            <a:r>
              <a:rPr lang="en-US" altLang="zh-TW" sz="6000" dirty="0"/>
              <a:t>MSSR</a:t>
            </a:r>
            <a:r>
              <a:rPr lang="zh-TW" altLang="en-US" sz="6000" dirty="0"/>
              <a:t>晨讀</a:t>
            </a:r>
            <a:br>
              <a:rPr lang="en-US" altLang="zh-TW" sz="6000" dirty="0"/>
            </a:br>
            <a:r>
              <a:rPr lang="zh-TW" altLang="en-US" sz="6000" dirty="0"/>
              <a:t>歡迎你拿一本班書</a:t>
            </a:r>
            <a:br>
              <a:rPr lang="en-US" altLang="zh-TW" sz="6000" dirty="0"/>
            </a:br>
            <a:r>
              <a:rPr lang="zh-TW" altLang="en-US" sz="6000" dirty="0"/>
              <a:t>回自己座位上安靜閱讀</a:t>
            </a:r>
          </a:p>
        </p:txBody>
      </p:sp>
    </p:spTree>
    <p:extLst>
      <p:ext uri="{BB962C8B-B14F-4D97-AF65-F5344CB8AC3E}">
        <p14:creationId xmlns:p14="http://schemas.microsoft.com/office/powerpoint/2010/main" val="3948443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頒獎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學習吧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缺交寫聯絡簿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檢查尺紅藍筆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4800" b="1" dirty="0">
                <a:solidFill>
                  <a:schemeClr val="bg1"/>
                </a:solidFill>
              </a:rPr>
              <a:t>1200</a:t>
            </a:r>
            <a:r>
              <a:rPr lang="zh-TW" altLang="en-US" sz="4800" b="1" dirty="0">
                <a:solidFill>
                  <a:schemeClr val="bg1"/>
                </a:solidFill>
              </a:rPr>
              <a:t>單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帶了沒</a:t>
            </a:r>
          </a:p>
        </p:txBody>
      </p:sp>
    </p:spTree>
    <p:extLst>
      <p:ext uri="{BB962C8B-B14F-4D97-AF65-F5344CB8AC3E}">
        <p14:creationId xmlns:p14="http://schemas.microsoft.com/office/powerpoint/2010/main" val="3286296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CA83BB-B516-45CA-9B03-BE06E67B6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0"/>
            <a:ext cx="7543800" cy="1676885"/>
          </a:xfrm>
        </p:spPr>
        <p:txBody>
          <a:bodyPr>
            <a:normAutofit/>
          </a:bodyPr>
          <a:lstStyle/>
          <a:p>
            <a:r>
              <a:rPr lang="zh-TW" altLang="en-US" sz="8000" dirty="0">
                <a:solidFill>
                  <a:schemeClr val="accent5">
                    <a:lumMod val="75000"/>
                  </a:schemeClr>
                </a:solidFill>
              </a:rPr>
              <a:t>週二課表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159" y="2019720"/>
            <a:ext cx="9435403" cy="6858000"/>
          </a:xfrm>
        </p:spPr>
        <p:txBody>
          <a:bodyPr>
            <a:normAutofit/>
          </a:bodyPr>
          <a:lstStyle/>
          <a:p>
            <a:r>
              <a:rPr lang="zh-TW" altLang="en-US" sz="7800" b="1" dirty="0"/>
              <a:t>閱社數國</a:t>
            </a:r>
            <a:endParaRPr lang="en-US" altLang="zh-TW" sz="7800" b="1" dirty="0"/>
          </a:p>
          <a:p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打菜</a:t>
            </a:r>
            <a:r>
              <a:rPr lang="en-US" altLang="zh-TW" sz="6000" dirty="0">
                <a:solidFill>
                  <a:schemeClr val="accent6">
                    <a:lumMod val="75000"/>
                  </a:schemeClr>
                </a:solidFill>
              </a:rPr>
              <a:t>/</a:t>
            </a:r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量體溫、用餐</a:t>
            </a:r>
            <a:endParaRPr lang="en-US" altLang="zh-TW" sz="60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sz="6000" dirty="0">
                <a:solidFill>
                  <a:schemeClr val="accent6">
                    <a:lumMod val="75000"/>
                  </a:schemeClr>
                </a:solidFill>
              </a:rPr>
              <a:t>12:15</a:t>
            </a:r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潔牙</a:t>
            </a:r>
            <a:endParaRPr lang="en-US" altLang="zh-TW" sz="60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sz="6000" dirty="0">
                <a:solidFill>
                  <a:schemeClr val="accent6">
                    <a:lumMod val="75000"/>
                  </a:schemeClr>
                </a:solidFill>
              </a:rPr>
              <a:t>12:25</a:t>
            </a:r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午睡</a:t>
            </a:r>
            <a:endParaRPr lang="en-US" altLang="zh-TW" sz="60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zh-TW" altLang="en-US" sz="7800" b="1" dirty="0"/>
              <a:t>英資體</a:t>
            </a:r>
            <a:endParaRPr lang="en-US" altLang="zh-TW" sz="7800" b="1" dirty="0"/>
          </a:p>
        </p:txBody>
      </p:sp>
    </p:spTree>
    <p:extLst>
      <p:ext uri="{BB962C8B-B14F-4D97-AF65-F5344CB8AC3E}">
        <p14:creationId xmlns:p14="http://schemas.microsoft.com/office/powerpoint/2010/main" val="2640376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1CA68AF-836B-42FA-AF27-680BA8CB69C1}"/>
              </a:ext>
            </a:extLst>
          </p:cNvPr>
          <p:cNvSpPr/>
          <p:nvPr/>
        </p:nvSpPr>
        <p:spPr>
          <a:xfrm>
            <a:off x="2039815" y="2733152"/>
            <a:ext cx="5436159" cy="1457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38" y="518160"/>
            <a:ext cx="9435403" cy="7254240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6000" dirty="0"/>
              <a:t>下課</a:t>
            </a:r>
            <a:r>
              <a:rPr lang="en-US" altLang="zh-TW" sz="6000" dirty="0"/>
              <a:t>5</a:t>
            </a:r>
            <a:r>
              <a:rPr lang="zh-TW" altLang="en-US" sz="6000" dirty="0"/>
              <a:t>分鐘了～</a:t>
            </a:r>
            <a:endParaRPr lang="en-US" altLang="zh-TW" sz="6000" dirty="0"/>
          </a:p>
          <a:p>
            <a:r>
              <a:rPr lang="zh-TW" altLang="en-US" sz="4600" dirty="0">
                <a:highlight>
                  <a:srgbClr val="FFFF00"/>
                </a:highlight>
              </a:rPr>
              <a:t>小老師</a:t>
            </a:r>
            <a:r>
              <a:rPr lang="zh-TW" altLang="en-US" sz="4600" dirty="0"/>
              <a:t>請打開</a:t>
            </a:r>
            <a:r>
              <a:rPr lang="zh-TW" altLang="en-US" sz="4600" dirty="0">
                <a:highlight>
                  <a:srgbClr val="FFFF00"/>
                </a:highlight>
              </a:rPr>
              <a:t>國語電子書</a:t>
            </a:r>
            <a:endParaRPr lang="en-US" altLang="zh-TW" sz="4600" dirty="0">
              <a:highlight>
                <a:srgbClr val="FFFF00"/>
              </a:highlight>
            </a:endParaRPr>
          </a:p>
          <a:p>
            <a:r>
              <a:rPr lang="zh-TW" altLang="en-US" sz="4600" dirty="0"/>
              <a:t>請大家將</a:t>
            </a:r>
            <a:r>
              <a:rPr lang="zh-TW" altLang="en-US" sz="4600" dirty="0">
                <a:highlight>
                  <a:srgbClr val="00FFFF"/>
                </a:highlight>
              </a:rPr>
              <a:t>國語課本</a:t>
            </a:r>
            <a:r>
              <a:rPr lang="zh-TW" altLang="en-US" sz="4600" dirty="0"/>
              <a:t>、</a:t>
            </a:r>
            <a:r>
              <a:rPr lang="zh-TW" altLang="en-US" sz="4600" dirty="0">
                <a:highlight>
                  <a:srgbClr val="00FFFF"/>
                </a:highlight>
              </a:rPr>
              <a:t>作文簿</a:t>
            </a:r>
            <a:endParaRPr lang="en-US" altLang="zh-TW" sz="4600" dirty="0">
              <a:highlight>
                <a:srgbClr val="00FFFF"/>
              </a:highlight>
            </a:endParaRPr>
          </a:p>
          <a:p>
            <a:r>
              <a:rPr lang="zh-TW" altLang="en-US" sz="4600" dirty="0"/>
              <a:t>先整齊</a:t>
            </a:r>
            <a:r>
              <a:rPr lang="zh-TW" altLang="en-US" sz="4600" b="1" u="sng" dirty="0"/>
              <a:t>放在桌上</a:t>
            </a:r>
            <a:r>
              <a:rPr lang="zh-TW" altLang="en-US" sz="4600" dirty="0"/>
              <a:t>再離開教室</a:t>
            </a:r>
            <a:endParaRPr lang="en-US" altLang="zh-TW" sz="4600" dirty="0"/>
          </a:p>
          <a:p>
            <a:r>
              <a:rPr lang="zh-TW" altLang="en-US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記得喝水、上個廁所</a:t>
            </a:r>
            <a:endParaRPr lang="en-US" altLang="zh-TW" sz="5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zh-TW" altLang="en-US" sz="5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望遠凝視、保護眼睛</a:t>
            </a:r>
            <a:endParaRPr lang="en-US" altLang="zh-TW" sz="5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en-US" altLang="zh-TW" sz="6000" dirty="0"/>
              <a:t>……………………………………………………..</a:t>
            </a:r>
          </a:p>
          <a:p>
            <a:r>
              <a:rPr lang="zh-TW" altLang="en-US" sz="4600" dirty="0"/>
              <a:t>聽到</a:t>
            </a:r>
            <a:r>
              <a:rPr lang="zh-TW" altLang="en-US" sz="4600" dirty="0">
                <a:highlight>
                  <a:srgbClr val="FF00FF"/>
                </a:highlight>
              </a:rPr>
              <a:t>上課的鐘聲響起</a:t>
            </a:r>
            <a:r>
              <a:rPr lang="zh-TW" altLang="en-US" sz="4600" dirty="0"/>
              <a:t>，</a:t>
            </a:r>
            <a:endParaRPr lang="en-US" altLang="zh-TW" sz="4600" dirty="0"/>
          </a:p>
          <a:p>
            <a:r>
              <a:rPr lang="zh-TW" altLang="en-US" sz="4600" dirty="0"/>
              <a:t>請儘快 進入教室，</a:t>
            </a:r>
            <a:endParaRPr lang="en-US" altLang="zh-TW" sz="4600" dirty="0"/>
          </a:p>
          <a:p>
            <a:r>
              <a:rPr lang="zh-TW" altLang="en-US" sz="4600" dirty="0">
                <a:highlight>
                  <a:srgbClr val="FF00FF"/>
                </a:highlight>
              </a:rPr>
              <a:t>安靜坐下</a:t>
            </a:r>
            <a:r>
              <a:rPr lang="zh-TW" altLang="en-US" sz="4600" dirty="0"/>
              <a:t>　　準備上課</a:t>
            </a:r>
            <a:endParaRPr lang="en-US" altLang="zh-TW" sz="4600" dirty="0"/>
          </a:p>
          <a:p>
            <a:r>
              <a:rPr lang="zh-TW" altLang="en-US" sz="4600" dirty="0"/>
              <a:t>等待老師時，請先</a:t>
            </a:r>
            <a:r>
              <a:rPr lang="zh-TW" altLang="en-US" sz="4600" dirty="0">
                <a:highlight>
                  <a:srgbClr val="FF00FF"/>
                </a:highlight>
              </a:rPr>
              <a:t>預習第一課</a:t>
            </a:r>
            <a:endParaRPr lang="en-US" altLang="zh-TW" sz="4600" dirty="0">
              <a:highlight>
                <a:srgbClr val="FF00FF"/>
              </a:highlight>
            </a:endParaRPr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672791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1748411"/>
            <a:ext cx="2194560" cy="5571459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範文賞析</a:t>
            </a:r>
            <a:endParaRPr lang="en-US" altLang="zh-TW" sz="5400" b="1" dirty="0">
              <a:solidFill>
                <a:schemeClr val="bg1"/>
              </a:solidFill>
            </a:endParaRPr>
          </a:p>
        </p:txBody>
      </p:sp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1748412"/>
            <a:ext cx="2194560" cy="5571459"/>
          </a:xfrm>
          <a:solidFill>
            <a:schemeClr val="accent2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課文分析</a:t>
            </a:r>
            <a:endParaRPr lang="en-US" altLang="zh-TW" sz="5400" b="1" dirty="0">
              <a:solidFill>
                <a:schemeClr val="bg1"/>
              </a:solidFill>
            </a:endParaRP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1748411"/>
            <a:ext cx="2194560" cy="5571460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作文仿作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D228C3AB-4E92-4716-9161-4FEBD63399DC}"/>
              </a:ext>
            </a:extLst>
          </p:cNvPr>
          <p:cNvSpPr txBox="1"/>
          <p:nvPr/>
        </p:nvSpPr>
        <p:spPr>
          <a:xfrm>
            <a:off x="2777297" y="452529"/>
            <a:ext cx="47489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7200" dirty="0"/>
              <a:t>閱讀寫作</a:t>
            </a:r>
          </a:p>
        </p:txBody>
      </p:sp>
    </p:spTree>
    <p:extLst>
      <p:ext uri="{BB962C8B-B14F-4D97-AF65-F5344CB8AC3E}">
        <p14:creationId xmlns:p14="http://schemas.microsoft.com/office/powerpoint/2010/main" val="3409180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1CA68AF-836B-42FA-AF27-680BA8CB69C1}"/>
              </a:ext>
            </a:extLst>
          </p:cNvPr>
          <p:cNvSpPr/>
          <p:nvPr/>
        </p:nvSpPr>
        <p:spPr>
          <a:xfrm>
            <a:off x="2039815" y="2733152"/>
            <a:ext cx="5436159" cy="1457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38" y="497840"/>
            <a:ext cx="9435403" cy="7274560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6000" dirty="0"/>
              <a:t>下課</a:t>
            </a:r>
            <a:r>
              <a:rPr lang="en-US" altLang="zh-TW" sz="6000" dirty="0"/>
              <a:t>10</a:t>
            </a:r>
            <a:r>
              <a:rPr lang="zh-TW" altLang="en-US" sz="6000" dirty="0"/>
              <a:t>分鐘～</a:t>
            </a:r>
            <a:endParaRPr lang="en-US" altLang="zh-TW" sz="6000" dirty="0"/>
          </a:p>
          <a:p>
            <a:r>
              <a:rPr lang="zh-TW" altLang="en-US" sz="4600" dirty="0">
                <a:highlight>
                  <a:srgbClr val="FFFF00"/>
                </a:highlight>
              </a:rPr>
              <a:t>小老師</a:t>
            </a:r>
            <a:r>
              <a:rPr lang="zh-TW" altLang="en-US" sz="4600" dirty="0"/>
              <a:t>請打開</a:t>
            </a:r>
            <a:r>
              <a:rPr lang="zh-TW" altLang="en-US" sz="4600" b="1" dirty="0">
                <a:highlight>
                  <a:srgbClr val="FFFF00"/>
                </a:highlight>
              </a:rPr>
              <a:t>社會</a:t>
            </a:r>
            <a:r>
              <a:rPr lang="zh-TW" altLang="en-US" sz="4600" dirty="0">
                <a:highlight>
                  <a:srgbClr val="FFFF00"/>
                </a:highlight>
              </a:rPr>
              <a:t>電子書</a:t>
            </a:r>
            <a:endParaRPr lang="en-US" altLang="zh-TW" sz="4600" dirty="0">
              <a:highlight>
                <a:srgbClr val="FFFF00"/>
              </a:highlight>
            </a:endParaRPr>
          </a:p>
          <a:p>
            <a:r>
              <a:rPr lang="zh-TW" altLang="en-US" sz="4600" dirty="0"/>
              <a:t>請大家將</a:t>
            </a:r>
            <a:r>
              <a:rPr lang="zh-TW" altLang="en-US" sz="4600" b="1" dirty="0">
                <a:highlight>
                  <a:srgbClr val="FFFF00"/>
                </a:highlight>
              </a:rPr>
              <a:t>社會</a:t>
            </a:r>
            <a:r>
              <a:rPr lang="zh-TW" altLang="en-US" sz="4600" dirty="0">
                <a:highlight>
                  <a:srgbClr val="00FFFF"/>
                </a:highlight>
              </a:rPr>
              <a:t>課本</a:t>
            </a:r>
            <a:r>
              <a:rPr lang="zh-TW" altLang="en-US" sz="4600" dirty="0"/>
              <a:t>、</a:t>
            </a:r>
            <a:r>
              <a:rPr lang="zh-TW" altLang="en-US" sz="4600" dirty="0">
                <a:highlight>
                  <a:srgbClr val="00FFFF"/>
                </a:highlight>
              </a:rPr>
              <a:t>習作</a:t>
            </a:r>
            <a:endParaRPr lang="en-US" altLang="zh-TW" sz="4600" dirty="0">
              <a:highlight>
                <a:srgbClr val="00FFFF"/>
              </a:highlight>
            </a:endParaRPr>
          </a:p>
          <a:p>
            <a:r>
              <a:rPr lang="zh-TW" altLang="en-US" sz="4600" dirty="0"/>
              <a:t>先整齊</a:t>
            </a:r>
            <a:r>
              <a:rPr lang="zh-TW" altLang="en-US" sz="4600" b="1" u="sng" dirty="0"/>
              <a:t>放在桌上</a:t>
            </a:r>
            <a:r>
              <a:rPr lang="zh-TW" altLang="en-US" sz="4600" dirty="0"/>
              <a:t>再離開教室</a:t>
            </a:r>
            <a:endParaRPr lang="en-US" altLang="zh-TW" sz="4600" dirty="0"/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記得喝水、上個廁所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望遠凝視、保護眼睛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en-US" altLang="zh-TW" sz="6000" dirty="0"/>
              <a:t>……………………………………………………..</a:t>
            </a:r>
          </a:p>
          <a:p>
            <a:r>
              <a:rPr lang="zh-TW" altLang="en-US" sz="4600" dirty="0"/>
              <a:t>聽到</a:t>
            </a:r>
            <a:r>
              <a:rPr lang="zh-TW" altLang="en-US" sz="4600" dirty="0">
                <a:highlight>
                  <a:srgbClr val="FF00FF"/>
                </a:highlight>
              </a:rPr>
              <a:t>上課的鐘聲響起</a:t>
            </a:r>
            <a:r>
              <a:rPr lang="zh-TW" altLang="en-US" sz="4600" dirty="0"/>
              <a:t>，</a:t>
            </a:r>
            <a:endParaRPr lang="en-US" altLang="zh-TW" sz="4600" dirty="0"/>
          </a:p>
          <a:p>
            <a:r>
              <a:rPr lang="zh-TW" altLang="en-US" sz="4600" dirty="0"/>
              <a:t>請儘快 進入教室，</a:t>
            </a:r>
            <a:endParaRPr lang="en-US" altLang="zh-TW" sz="4600" dirty="0"/>
          </a:p>
          <a:p>
            <a:r>
              <a:rPr lang="zh-TW" altLang="en-US" sz="4600" dirty="0">
                <a:highlight>
                  <a:srgbClr val="FF00FF"/>
                </a:highlight>
              </a:rPr>
              <a:t>安靜坐下</a:t>
            </a:r>
            <a:r>
              <a:rPr lang="zh-TW" altLang="en-US" sz="4600" dirty="0"/>
              <a:t>　　準備上課</a:t>
            </a:r>
            <a:endParaRPr lang="en-US" altLang="zh-TW" sz="4600" dirty="0"/>
          </a:p>
          <a:p>
            <a:r>
              <a:rPr lang="zh-TW" altLang="en-US" sz="4600" dirty="0"/>
              <a:t>等待老師時，請先</a:t>
            </a:r>
            <a:r>
              <a:rPr lang="zh-TW" altLang="en-US" sz="4600" dirty="0">
                <a:highlight>
                  <a:srgbClr val="FF00FF"/>
                </a:highlight>
              </a:rPr>
              <a:t>預習課本內容</a:t>
            </a:r>
            <a:endParaRPr lang="en-US" altLang="zh-TW" sz="4600" dirty="0">
              <a:highlight>
                <a:srgbClr val="FF00FF"/>
              </a:highlight>
            </a:endParaRPr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109262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38" y="732341"/>
            <a:ext cx="9435403" cy="6773778"/>
          </a:xfrm>
        </p:spPr>
        <p:txBody>
          <a:bodyPr>
            <a:normAutofit/>
          </a:bodyPr>
          <a:lstStyle/>
          <a:p>
            <a:r>
              <a:rPr lang="zh-TW" altLang="en-US" sz="6000" dirty="0"/>
              <a:t>下課鐘響</a:t>
            </a:r>
            <a:endParaRPr lang="en-US" altLang="zh-TW" sz="6000" dirty="0"/>
          </a:p>
          <a:p>
            <a:r>
              <a:rPr lang="zh-TW" altLang="en-US" sz="6000" dirty="0"/>
              <a:t>走廊排隊</a:t>
            </a:r>
            <a:endParaRPr lang="en-US" altLang="zh-TW" sz="6000" dirty="0"/>
          </a:p>
          <a:p>
            <a:r>
              <a:rPr lang="zh-TW" altLang="en-US" sz="6000" dirty="0">
                <a:solidFill>
                  <a:srgbClr val="FFFF00"/>
                </a:solidFill>
                <a:highlight>
                  <a:srgbClr val="0000FF"/>
                </a:highlight>
              </a:rPr>
              <a:t>跳健康操</a:t>
            </a:r>
            <a:endParaRPr lang="en-US" altLang="zh-TW" sz="6000" dirty="0">
              <a:solidFill>
                <a:srgbClr val="FFFF00"/>
              </a:solidFill>
              <a:highlight>
                <a:srgbClr val="0000FF"/>
              </a:highlight>
            </a:endParaRPr>
          </a:p>
          <a:p>
            <a:r>
              <a:rPr lang="zh-TW" altLang="en-US" sz="6000" dirty="0"/>
              <a:t>運動結束再下課</a:t>
            </a:r>
            <a:r>
              <a:rPr lang="en-US" altLang="zh-TW" sz="6000" dirty="0"/>
              <a:t>~</a:t>
            </a:r>
          </a:p>
          <a:p>
            <a:r>
              <a:rPr lang="zh-TW" altLang="en-US" sz="6000" dirty="0"/>
              <a:t>希望沒有人缺交作業被留下</a:t>
            </a:r>
            <a:endParaRPr lang="en-US" altLang="zh-TW" sz="600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6936642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1739545"/>
            <a:ext cx="2194560" cy="5580326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到健康中心健康檢查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加里森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1739545"/>
            <a:ext cx="2194560" cy="5580326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有配眼鏡的同學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請戴眼鏡</a:t>
            </a:r>
            <a:endParaRPr lang="en-US" altLang="zh-TW" sz="4800" dirty="0"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1739545"/>
            <a:ext cx="2194560" cy="5580326"/>
          </a:xfrm>
          <a:solidFill>
            <a:schemeClr val="accent6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安靜到走廊排隊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按照號碼男女各一排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674F270C-4D7B-4159-A61F-C222DE1B5997}"/>
              </a:ext>
            </a:extLst>
          </p:cNvPr>
          <p:cNvSpPr txBox="1"/>
          <p:nvPr/>
        </p:nvSpPr>
        <p:spPr>
          <a:xfrm>
            <a:off x="5164852" y="452529"/>
            <a:ext cx="40293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7200" dirty="0"/>
              <a:t>國語</a:t>
            </a:r>
          </a:p>
        </p:txBody>
      </p:sp>
    </p:spTree>
    <p:extLst>
      <p:ext uri="{BB962C8B-B14F-4D97-AF65-F5344CB8AC3E}">
        <p14:creationId xmlns:p14="http://schemas.microsoft.com/office/powerpoint/2010/main" val="3363887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Custom 2">
      <a:dk1>
        <a:sysClr val="windowText" lastClr="000000"/>
      </a:dk1>
      <a:lt1>
        <a:sysClr val="window" lastClr="FFFFFF"/>
      </a:lt1>
      <a:dk2>
        <a:srgbClr val="C00000"/>
      </a:dk2>
      <a:lt2>
        <a:srgbClr val="E7E6E6"/>
      </a:lt2>
      <a:accent1>
        <a:srgbClr val="4472C4"/>
      </a:accent1>
      <a:accent2>
        <a:srgbClr val="F5A630"/>
      </a:accent2>
      <a:accent3>
        <a:srgbClr val="E10B6B"/>
      </a:accent3>
      <a:accent4>
        <a:srgbClr val="FFC000"/>
      </a:accent4>
      <a:accent5>
        <a:srgbClr val="5B9BD5"/>
      </a:accent5>
      <a:accent6>
        <a:srgbClr val="79B33B"/>
      </a:accent6>
      <a:hlink>
        <a:srgbClr val="0563C1"/>
      </a:hlink>
      <a:folHlink>
        <a:srgbClr val="C00000"/>
      </a:folHlink>
    </a:clrScheme>
    <a:fontScheme name="Custom 2">
      <a:majorFont>
        <a:latin typeface="Sagona Book"/>
        <a:ea typeface=""/>
        <a:cs typeface=""/>
      </a:majorFont>
      <a:minorFont>
        <a:latin typeface="Sagona Extra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1756282_TF67266379_Win32" id="{6702A105-54AE-47BC-9C80-7CF97B9048D1}" vid="{91948A8A-7D22-43B8-97AB-AC6341A5A106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826</TotalTime>
  <Words>701</Words>
  <Application>Microsoft Office PowerPoint</Application>
  <PresentationFormat>自訂</PresentationFormat>
  <Paragraphs>131</Paragraphs>
  <Slides>15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1" baseType="lpstr">
      <vt:lpstr>Microsoft JhengHei UI</vt:lpstr>
      <vt:lpstr>Microsoft JhengHei UI Light</vt:lpstr>
      <vt:lpstr>華康仿宋體W2</vt:lpstr>
      <vt:lpstr>Arial</vt:lpstr>
      <vt:lpstr>Sagona ExtraLight</vt:lpstr>
      <vt:lpstr>Office 佈景主題</vt:lpstr>
      <vt:lpstr>書籤鳥</vt:lpstr>
      <vt:lpstr>早自修 7:50~8:05 MSSR晨讀 歡迎你拿一本班書 回自己座位上安靜閱讀</vt:lpstr>
      <vt:lpstr>書籤鳥</vt:lpstr>
      <vt:lpstr>週二課表</vt:lpstr>
      <vt:lpstr>PowerPoint 簡報</vt:lpstr>
      <vt:lpstr>書籤鳥</vt:lpstr>
      <vt:lpstr>PowerPoint 簡報</vt:lpstr>
      <vt:lpstr>PowerPoint 簡報</vt:lpstr>
      <vt:lpstr>書籤鳥</vt:lpstr>
      <vt:lpstr>PowerPoint 簡報</vt:lpstr>
      <vt:lpstr>書籤鳥</vt:lpstr>
      <vt:lpstr>盛飯、用餐 中午量體溫  １２：１５潔牙 １２：２５午睡 </vt:lpstr>
      <vt:lpstr>PowerPoint 簡報</vt:lpstr>
      <vt:lpstr>下一節課是【資訊】 帶鉛筆盒和聯絡簿 請到外面排隊</vt:lpstr>
      <vt:lpstr>書籤鳥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書籤鳥</dc:title>
  <dc:creator>瓊文 張</dc:creator>
  <cp:lastModifiedBy>瓊文 張</cp:lastModifiedBy>
  <cp:revision>13</cp:revision>
  <dcterms:created xsi:type="dcterms:W3CDTF">2021-08-31T13:24:41Z</dcterms:created>
  <dcterms:modified xsi:type="dcterms:W3CDTF">2021-09-06T21:15:50Z</dcterms:modified>
</cp:coreProperties>
</file>