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57" r:id="rId2"/>
    <p:sldId id="265" r:id="rId3"/>
    <p:sldId id="263" r:id="rId4"/>
    <p:sldId id="256" r:id="rId5"/>
    <p:sldId id="273" r:id="rId6"/>
    <p:sldId id="259" r:id="rId7"/>
    <p:sldId id="267" r:id="rId8"/>
    <p:sldId id="261" r:id="rId9"/>
    <p:sldId id="272" r:id="rId10"/>
    <p:sldId id="274" r:id="rId11"/>
    <p:sldId id="275" r:id="rId12"/>
    <p:sldId id="276" r:id="rId13"/>
    <p:sldId id="264" r:id="rId14"/>
  </p:sldIdLst>
  <p:sldSz cx="10058400" cy="7772400"/>
  <p:notesSz cx="6858000" cy="9144000"/>
  <p:defaultTextStyle>
    <a:defPPr rtl="0">
      <a:defRPr lang="zh-cn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0000"/>
    <a:srgbClr val="79B33B"/>
    <a:srgbClr val="E10B6B"/>
    <a:srgbClr val="FE6547"/>
    <a:srgbClr val="A7CEAF"/>
    <a:srgbClr val="196E93"/>
    <a:srgbClr val="B31E24"/>
    <a:srgbClr val="8E171B"/>
    <a:srgbClr val="E00C6B"/>
    <a:srgbClr val="F5A63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5013" autoAdjust="0"/>
  </p:normalViewPr>
  <p:slideViewPr>
    <p:cSldViewPr snapToGrid="0">
      <p:cViewPr varScale="1">
        <p:scale>
          <a:sx n="76" d="100"/>
          <a:sy n="76" d="100"/>
        </p:scale>
        <p:origin x="145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18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>
            <a:extLst>
              <a:ext uri="{FF2B5EF4-FFF2-40B4-BE49-F238E27FC236}">
                <a16:creationId xmlns:a16="http://schemas.microsoft.com/office/drawing/2014/main" id="{E4C63E35-FD7C-427B-97DA-1133B03712F3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9664A7-AD9F-48E7-86FC-1E936147C9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A7DFF588-8810-4702-A7E9-883B039BEB52}" type="datetime1">
              <a:rPr lang="zh-TW" altLang="en-US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2021/9/11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A39DA8E-4542-43E2-9701-4506C2C78425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5" name="投影片編號預留位置 4">
            <a:extLst>
              <a:ext uri="{FF2B5EF4-FFF2-40B4-BE49-F238E27FC236}">
                <a16:creationId xmlns:a16="http://schemas.microsoft.com/office/drawing/2014/main" id="{470C264E-B34F-4064-991D-993BC4903CC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3BCFD142-9AF3-4DFE-8E95-BC80A5A1A160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‹#›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320639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預留位置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6BE6DB1B-C476-4153-9D41-97B7E40374EF}" type="datetime1">
              <a:rPr lang="zh-TW" altLang="en-US" noProof="0" smtClean="0"/>
              <a:t>2021/9/11</a:t>
            </a:fld>
            <a:endParaRPr lang="zh-TW" altLang="en-US" noProof="0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431925" y="1143000"/>
            <a:ext cx="3994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zh-TW" altLang="en-US" noProof="0"/>
          </a:p>
        </p:txBody>
      </p:sp>
      <p:sp>
        <p:nvSpPr>
          <p:cNvPr id="5" name="備忘稿預留位置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6" name="頁尾預留位置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7" name="投影片編號預留位置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crosoft JhengHei UI" panose="020B0604030504040204" pitchFamily="34" charset="-120"/>
                <a:ea typeface="Microsoft JhengHei UI" panose="020B0604030504040204" pitchFamily="34" charset="-120"/>
              </a:defRPr>
            </a:lvl1pPr>
          </a:lstStyle>
          <a:p>
            <a:fld id="{C1642173-6783-472C-8D96-A8A78BBDF2E6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5231390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1pPr>
    <a:lvl2pPr marL="509412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2pPr>
    <a:lvl3pPr marL="1018824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3pPr>
    <a:lvl4pPr marL="1528237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4pPr>
    <a:lvl5pPr marL="2037649" algn="l" defTabSz="1018824" rtl="0" eaLnBrk="1" latinLnBrk="0" hangingPunct="1">
      <a:defRPr sz="1337" kern="1200">
        <a:solidFill>
          <a:schemeClr val="tx1"/>
        </a:solidFill>
        <a:latin typeface="Microsoft JhengHei UI" panose="020B0604030504040204" pitchFamily="34" charset="-120"/>
        <a:ea typeface="Microsoft JhengHei UI" panose="020B0604030504040204" pitchFamily="34" charset="-120"/>
        <a:cs typeface="+mn-cs"/>
      </a:defRPr>
    </a:lvl5pPr>
    <a:lvl6pPr marL="2547061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383210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135218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6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489736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8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648510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12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152084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預留位置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  <p:sp>
        <p:nvSpPr>
          <p:cNvPr id="4" name="投影片編號預留位置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rtl="0"/>
            <a:fld id="{C1642173-6783-472C-8D96-A8A78BBDF2E6}" type="slidenum">
              <a:rPr lang="en-US" altLang="zh-TW" smtClean="0">
                <a:latin typeface="Microsoft JhengHei UI" panose="020B0604030504040204" pitchFamily="34" charset="-120"/>
                <a:ea typeface="Microsoft JhengHei UI" panose="020B0604030504040204" pitchFamily="34" charset="-120"/>
              </a:rPr>
              <a:t>13</a:t>
            </a:fld>
            <a:endParaRPr lang="zh-TW" altLang="en-US">
              <a:latin typeface="Microsoft JhengHei UI" panose="020B0604030504040204" pitchFamily="34" charset="-120"/>
              <a:ea typeface="Microsoft JhengHei UI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36021474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圖片版面配置區 26">
            <a:extLst>
              <a:ext uri="{FF2B5EF4-FFF2-40B4-BE49-F238E27FC236}">
                <a16:creationId xmlns:a16="http://schemas.microsoft.com/office/drawing/2014/main" id="{05BF05FD-FF7C-42B2-9311-59BEDF494E9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5720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8" name="Title 7" hidden="1">
            <a:extLst>
              <a:ext uri="{FF2B5EF4-FFF2-40B4-BE49-F238E27FC236}">
                <a16:creationId xmlns:a16="http://schemas.microsoft.com/office/drawing/2014/main" id="{C0A6D734-7788-4C17-B703-28E84C483A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425610"/>
          </a:xfrm>
        </p:spPr>
        <p:txBody>
          <a:bodyPr rtlCol="0"/>
          <a:lstStyle/>
          <a:p>
            <a:pPr rtl="0"/>
            <a:r>
              <a:rPr lang="zh-TW" altLang="en-US"/>
              <a:t>按一下以編輯母片標題樣式</a:t>
            </a:r>
            <a:endParaRPr lang="zh-tw"/>
          </a:p>
        </p:txBody>
      </p:sp>
      <p:sp>
        <p:nvSpPr>
          <p:cNvPr id="2" name="文字版面配置區 16">
            <a:extLst>
              <a:ext uri="{FF2B5EF4-FFF2-40B4-BE49-F238E27FC236}">
                <a16:creationId xmlns:a16="http://schemas.microsoft.com/office/drawing/2014/main" id="{470B7189-7CD8-41A8-A6AF-3AB96FEB4F87}"/>
              </a:ext>
            </a:extLst>
          </p:cNvPr>
          <p:cNvSpPr txBox="1">
            <a:spLocks/>
          </p:cNvSpPr>
          <p:nvPr userDrawn="1"/>
        </p:nvSpPr>
        <p:spPr>
          <a:xfrm>
            <a:off x="277368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3" name="文字版面配置區 16">
            <a:extLst>
              <a:ext uri="{FF2B5EF4-FFF2-40B4-BE49-F238E27FC236}">
                <a16:creationId xmlns:a16="http://schemas.microsoft.com/office/drawing/2014/main" id="{18B6A2E3-464B-4EE9-8D5C-313A500BAB49}"/>
              </a:ext>
            </a:extLst>
          </p:cNvPr>
          <p:cNvSpPr txBox="1">
            <a:spLocks/>
          </p:cNvSpPr>
          <p:nvPr userDrawn="1"/>
        </p:nvSpPr>
        <p:spPr>
          <a:xfrm>
            <a:off x="45720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4" name="文字版面配置區 16">
            <a:extLst>
              <a:ext uri="{FF2B5EF4-FFF2-40B4-BE49-F238E27FC236}">
                <a16:creationId xmlns:a16="http://schemas.microsoft.com/office/drawing/2014/main" id="{F61BAC10-176F-478F-920F-55652FA48A8E}"/>
              </a:ext>
            </a:extLst>
          </p:cNvPr>
          <p:cNvSpPr txBox="1">
            <a:spLocks/>
          </p:cNvSpPr>
          <p:nvPr userDrawn="1"/>
        </p:nvSpPr>
        <p:spPr>
          <a:xfrm>
            <a:off x="740664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5" name="文字版面配置區 16">
            <a:extLst>
              <a:ext uri="{FF2B5EF4-FFF2-40B4-BE49-F238E27FC236}">
                <a16:creationId xmlns:a16="http://schemas.microsoft.com/office/drawing/2014/main" id="{8C4CEB58-0A38-4C56-AA6C-06535EA4672B}"/>
              </a:ext>
            </a:extLst>
          </p:cNvPr>
          <p:cNvSpPr txBox="1">
            <a:spLocks/>
          </p:cNvSpPr>
          <p:nvPr userDrawn="1"/>
        </p:nvSpPr>
        <p:spPr>
          <a:xfrm>
            <a:off x="5090160" y="5358637"/>
            <a:ext cx="2194559" cy="1969263"/>
          </a:xfrm>
          <a:prstGeom prst="rect">
            <a:avLst/>
          </a:prstGeom>
          <a:solidFill>
            <a:schemeClr val="bg2"/>
          </a:solidFill>
        </p:spPr>
        <p:txBody>
          <a:bodyPr rtlCol="0" anchor="ctr">
            <a:normAutofit/>
          </a:bodyPr>
          <a:lstStyle>
            <a:lvl1pPr marL="0" indent="0" algn="ctr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None/>
              <a:defRPr sz="1400" b="1" kern="1200">
                <a:solidFill>
                  <a:schemeClr val="bg1"/>
                </a:solidFill>
                <a:latin typeface="Sagona ExtraLight" panose="02020303050505020204" pitchFamily="18" charset="0"/>
                <a:ea typeface="+mn-ea"/>
                <a:cs typeface="+mn-cs"/>
              </a:defRPr>
            </a:lvl1pPr>
            <a:lvl2pPr marL="3429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5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10287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371600" indent="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None/>
              <a:defRPr sz="135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rtl="0"/>
            <a:r>
              <a:rPr lang="zh-TW" altLang="en-US" sz="1400" noProof="0">
                <a:solidFill>
                  <a:sysClr val="windowText" lastClr="000000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在此處插入引述</a:t>
            </a:r>
          </a:p>
        </p:txBody>
      </p:sp>
      <p:sp>
        <p:nvSpPr>
          <p:cNvPr id="24" name="圖片版面配置區 26">
            <a:extLst>
              <a:ext uri="{FF2B5EF4-FFF2-40B4-BE49-F238E27FC236}">
                <a16:creationId xmlns:a16="http://schemas.microsoft.com/office/drawing/2014/main" id="{66019573-E9E7-47B4-A866-78D3C627B60A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277368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5" name="圖片版面配置區 26">
            <a:extLst>
              <a:ext uri="{FF2B5EF4-FFF2-40B4-BE49-F238E27FC236}">
                <a16:creationId xmlns:a16="http://schemas.microsoft.com/office/drawing/2014/main" id="{C48D4D3D-124C-40A2-B723-F63D202515F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9016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  <p:sp>
        <p:nvSpPr>
          <p:cNvPr id="26" name="圖片版面配置區 26">
            <a:extLst>
              <a:ext uri="{FF2B5EF4-FFF2-40B4-BE49-F238E27FC236}">
                <a16:creationId xmlns:a16="http://schemas.microsoft.com/office/drawing/2014/main" id="{636442A5-BBE0-4C5D-8843-4C338AC7C296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7406640" y="469900"/>
            <a:ext cx="2194560" cy="6858000"/>
          </a:xfrm>
        </p:spPr>
        <p:txBody>
          <a:bodyPr rtlCol="0" anchor="ctr">
            <a:normAutofit/>
          </a:bodyPr>
          <a:lstStyle>
            <a:lvl1pPr marL="0" indent="0" algn="ctr"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pPr rtl="0"/>
            <a:r>
              <a:rPr lang="zh-TW" altLang="en-US" noProof="0"/>
              <a:t>按一下圖示以新增圖片</a:t>
            </a:r>
          </a:p>
        </p:txBody>
      </p:sp>
    </p:spTree>
    <p:extLst>
      <p:ext uri="{BB962C8B-B14F-4D97-AF65-F5344CB8AC3E}">
        <p14:creationId xmlns:p14="http://schemas.microsoft.com/office/powerpoint/2010/main" val="38168461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288">
          <p15:clr>
            <a:srgbClr val="FBAE40"/>
          </p15:clr>
        </p15:guide>
        <p15:guide id="2" pos="1680">
          <p15:clr>
            <a:srgbClr val="FBAE40"/>
          </p15:clr>
        </p15:guide>
        <p15:guide id="3" pos="1752">
          <p15:clr>
            <a:srgbClr val="FBAE40"/>
          </p15:clr>
        </p15:guide>
        <p15:guide id="4" pos="3120">
          <p15:clr>
            <a:srgbClr val="FBAE40"/>
          </p15:clr>
        </p15:guide>
        <p15:guide id="5" pos="3192">
          <p15:clr>
            <a:srgbClr val="FBAE40"/>
          </p15:clr>
        </p15:guide>
        <p15:guide id="6" pos="4584">
          <p15:clr>
            <a:srgbClr val="FBAE40"/>
          </p15:clr>
        </p15:guide>
        <p15:guide id="7" pos="4656">
          <p15:clr>
            <a:srgbClr val="FBAE40"/>
          </p15:clr>
        </p15:guide>
        <p15:guide id="8" pos="6048">
          <p15:clr>
            <a:srgbClr val="FBAE40"/>
          </p15:clr>
        </p15:guide>
        <p15:guide id="9" orient="horz" pos="288">
          <p15:clr>
            <a:srgbClr val="FBAE40"/>
          </p15:clr>
        </p15:guide>
        <p15:guide id="10" orient="horz" pos="4632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5C99638-F431-4A38-97F8-EDAECFA800E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1272011"/>
            <a:ext cx="7543800" cy="2705947"/>
          </a:xfrm>
        </p:spPr>
        <p:txBody>
          <a:bodyPr anchor="b"/>
          <a:lstStyle>
            <a:lvl1pPr algn="ctr">
              <a:defRPr sz="495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2293876E-40E0-418D-A12B-EB06EE6FD2C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1980"/>
            </a:lvl1pPr>
            <a:lvl2pPr marL="377190" indent="0" algn="ctr">
              <a:buNone/>
              <a:defRPr sz="1650"/>
            </a:lvl2pPr>
            <a:lvl3pPr marL="754380" indent="0" algn="ctr">
              <a:buNone/>
              <a:defRPr sz="1485"/>
            </a:lvl3pPr>
            <a:lvl4pPr marL="1131570" indent="0" algn="ctr">
              <a:buNone/>
              <a:defRPr sz="1320"/>
            </a:lvl4pPr>
            <a:lvl5pPr marL="1508760" indent="0" algn="ctr">
              <a:buNone/>
              <a:defRPr sz="1320"/>
            </a:lvl5pPr>
            <a:lvl6pPr marL="1885950" indent="0" algn="ctr">
              <a:buNone/>
              <a:defRPr sz="1320"/>
            </a:lvl6pPr>
            <a:lvl7pPr marL="2263140" indent="0" algn="ctr">
              <a:buNone/>
              <a:defRPr sz="1320"/>
            </a:lvl7pPr>
            <a:lvl8pPr marL="2640330" indent="0" algn="ctr">
              <a:buNone/>
              <a:defRPr sz="1320"/>
            </a:lvl8pPr>
            <a:lvl9pPr marL="3017520" indent="0" algn="ctr">
              <a:buNone/>
              <a:defRPr sz="132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439E6C4E-80E7-4CFE-BE0A-DA9790D95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F2504-D40A-401A-8F32-F78D482546CB}" type="datetimeFigureOut">
              <a:rPr lang="zh-TW" altLang="en-US" smtClean="0"/>
              <a:t>2021/9/11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87649757-1BD2-49BC-965B-C0503F1A91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7AA5AC8-C4A0-4A23-BCE3-BAA8EA93B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DDAD67-573F-4B3D-B62B-55BABA36BDDC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76707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29F8D298-F060-4026-B081-F53CDB9465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zh-TW" altLang="en-US" noProof="0"/>
              <a:t>按一下以編輯母片標題樣式</a:t>
            </a:r>
          </a:p>
        </p:txBody>
      </p:sp>
      <p:sp>
        <p:nvSpPr>
          <p:cNvPr id="3" name="文字預留位置 2">
            <a:extLst>
              <a:ext uri="{FF2B5EF4-FFF2-40B4-BE49-F238E27FC236}">
                <a16:creationId xmlns:a16="http://schemas.microsoft.com/office/drawing/2014/main" id="{7A4F4BC9-83C6-4E23-A6B9-3F2EDD67E3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zh-TW" altLang="en-US" noProof="0"/>
              <a:t>按一下以編輯母片文字樣式</a:t>
            </a:r>
          </a:p>
          <a:p>
            <a:pPr lvl="1" rtl="0"/>
            <a:r>
              <a:rPr lang="zh-TW" altLang="en-US" noProof="0"/>
              <a:t>第二層</a:t>
            </a:r>
          </a:p>
          <a:p>
            <a:pPr lvl="2" rtl="0"/>
            <a:r>
              <a:rPr lang="zh-TW" altLang="en-US" noProof="0"/>
              <a:t>第三層</a:t>
            </a:r>
          </a:p>
          <a:p>
            <a:pPr lvl="3" rtl="0"/>
            <a:r>
              <a:rPr lang="zh-TW" altLang="en-US" noProof="0"/>
              <a:t>第四層</a:t>
            </a:r>
          </a:p>
          <a:p>
            <a:pPr lvl="4" rtl="0"/>
            <a:r>
              <a:rPr lang="zh-TW" altLang="en-US" noProof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33895A3D-EA61-4738-A9D3-96045A7F089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7C570BA2-EF71-47D5-B3E9-DE81141096D7}" type="datetime1">
              <a:rPr lang="zh-TW" altLang="en-US" noProof="0" smtClean="0"/>
              <a:t>2021/9/11</a:t>
            </a:fld>
            <a:endParaRPr lang="zh-TW" altLang="en-US" noProof="0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168A73E-A937-4036-AB6C-6B4A92BC4D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endParaRPr lang="zh-TW" altLang="en-US" noProof="0"/>
          </a:p>
        </p:txBody>
      </p:sp>
      <p:sp>
        <p:nvSpPr>
          <p:cNvPr id="6" name="投影片編號預留位置 5">
            <a:extLst>
              <a:ext uri="{FF2B5EF4-FFF2-40B4-BE49-F238E27FC236}">
                <a16:creationId xmlns:a16="http://schemas.microsoft.com/office/drawing/2014/main" id="{D25F97E1-8DBB-4767-A93D-538963E443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defRPr>
            </a:lvl1pPr>
          </a:lstStyle>
          <a:p>
            <a:fld id="{A66EA51E-D7AE-4490-9911-1D65DA21D1AE}" type="slidenum">
              <a:rPr lang="en-US" altLang="zh-TW" noProof="0" smtClean="0"/>
              <a:pPr/>
              <a:t>‹#›</a:t>
            </a:fld>
            <a:endParaRPr lang="zh-TW" altLang="en-US" noProof="0"/>
          </a:p>
        </p:txBody>
      </p:sp>
    </p:spTree>
    <p:extLst>
      <p:ext uri="{BB962C8B-B14F-4D97-AF65-F5344CB8AC3E}">
        <p14:creationId xmlns:p14="http://schemas.microsoft.com/office/powerpoint/2010/main" val="18542165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Microsoft JhengHei UI" panose="020B0604030504040204" pitchFamily="34" charset="-120"/>
          <a:ea typeface="Microsoft JhengHei UI" panose="020B0604030504040204" pitchFamily="34" charset="-120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0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1pPr>
      <a:lvl2pPr marL="5143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2pPr>
      <a:lvl3pPr marL="8572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3pPr>
      <a:lvl4pPr marL="12001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4pPr>
      <a:lvl5pPr marL="1543050" indent="-171450" algn="l" defTabSz="685800" rtl="0" eaLnBrk="1" latinLnBrk="0" hangingPunct="1">
        <a:lnSpc>
          <a:spcPct val="10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Microsoft JhengHei UI Light" panose="020B0304030504040204" pitchFamily="34" charset="-120"/>
          <a:ea typeface="Microsoft JhengHei UI Light" panose="020B0304030504040204" pitchFamily="34" charset="-120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赫爾布魯克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 dirty="0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 dirty="0">
                <a:solidFill>
                  <a:schemeClr val="bg1"/>
                </a:solidFill>
              </a:rPr>
              <a:t>– </a:t>
            </a:r>
            <a:r>
              <a:rPr lang="zh-TW" altLang="en-US" sz="1200" b="1" dirty="0">
                <a:solidFill>
                  <a:schemeClr val="bg1"/>
                </a:solidFill>
              </a:rPr>
              <a:t>加里森</a:t>
            </a:r>
            <a:r>
              <a:rPr lang="en-US" altLang="zh-TW" sz="1200" b="1" dirty="0">
                <a:solidFill>
                  <a:schemeClr val="bg1"/>
                </a:solidFill>
              </a:rPr>
              <a:t>·</a:t>
            </a:r>
            <a:r>
              <a:rPr lang="zh-TW" altLang="en-US" sz="1200" b="1" dirty="0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37542419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下課５分鐘～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社會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社會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6000" dirty="0"/>
              <a:t>聽到</a:t>
            </a:r>
            <a:r>
              <a:rPr lang="zh-TW" altLang="en-US" sz="60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6000" dirty="0"/>
              <a:t>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00FF"/>
                </a:highlight>
              </a:rPr>
              <a:t>安靜坐下</a:t>
            </a:r>
            <a:r>
              <a:rPr lang="zh-TW" altLang="en-US" sz="6000" dirty="0"/>
              <a:t>　　準備上課</a:t>
            </a:r>
            <a:endParaRPr lang="en-US" altLang="zh-TW" sz="6000" dirty="0"/>
          </a:p>
          <a:p>
            <a:r>
              <a:rPr lang="zh-TW" altLang="en-US" sz="6000" dirty="0"/>
              <a:t>等待老師時，請先</a:t>
            </a:r>
            <a:r>
              <a:rPr lang="zh-TW" altLang="en-US" sz="6000" dirty="0">
                <a:highlight>
                  <a:srgbClr val="FF00FF"/>
                </a:highlight>
              </a:rPr>
              <a:t>預習課本內容</a:t>
            </a:r>
            <a:endParaRPr lang="en-US" altLang="zh-TW" sz="60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96883755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下課１０分鐘～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FFFF00"/>
                </a:highlight>
              </a:rPr>
              <a:t>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b="1" dirty="0">
                <a:highlight>
                  <a:srgbClr val="FFFF00"/>
                </a:highlight>
              </a:rPr>
              <a:t>英文</a:t>
            </a:r>
            <a:r>
              <a:rPr lang="zh-TW" altLang="en-US" sz="6000" dirty="0">
                <a:highlight>
                  <a:srgbClr val="00FFFF"/>
                </a:highlight>
              </a:rPr>
              <a:t>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習作、</a:t>
            </a:r>
            <a:r>
              <a:rPr lang="en-US" altLang="zh-TW" sz="6000" dirty="0">
                <a:highlight>
                  <a:srgbClr val="00FFFF"/>
                </a:highlight>
              </a:rPr>
              <a:t>1200</a:t>
            </a:r>
            <a:r>
              <a:rPr lang="zh-TW" altLang="en-US" sz="6000" dirty="0">
                <a:highlight>
                  <a:srgbClr val="00FFFF"/>
                </a:highlight>
              </a:rPr>
              <a:t>單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6000" dirty="0"/>
              <a:t>聽到</a:t>
            </a:r>
            <a:r>
              <a:rPr lang="zh-TW" altLang="en-US" sz="60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6000" dirty="0"/>
              <a:t>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00FF"/>
                </a:highlight>
              </a:rPr>
              <a:t>安靜坐下</a:t>
            </a:r>
            <a:r>
              <a:rPr lang="zh-TW" altLang="en-US" sz="6000" dirty="0"/>
              <a:t>　　準備上課</a:t>
            </a:r>
            <a:endParaRPr lang="en-US" altLang="zh-TW" sz="6000" dirty="0"/>
          </a:p>
          <a:p>
            <a:r>
              <a:rPr lang="zh-TW" altLang="en-US" sz="6000" dirty="0"/>
              <a:t>等待老師時，請先</a:t>
            </a:r>
            <a:r>
              <a:rPr lang="zh-TW" altLang="en-US" sz="6000" dirty="0">
                <a:highlight>
                  <a:srgbClr val="FF00FF"/>
                </a:highlight>
              </a:rPr>
              <a:t>預習課本內容</a:t>
            </a:r>
            <a:endParaRPr lang="en-US" altLang="zh-TW" sz="60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827118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939332"/>
            <a:ext cx="2194560" cy="538053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確實關機</a:t>
            </a:r>
            <a:endParaRPr lang="en-US" altLang="zh-TW" sz="60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平板帳號登出</a:t>
            </a:r>
            <a:endParaRPr lang="en-US" altLang="zh-TW" sz="60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939332"/>
            <a:ext cx="2194560" cy="538054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800" b="1" dirty="0">
                <a:solidFill>
                  <a:schemeClr val="bg1"/>
                </a:solidFill>
              </a:rPr>
              <a:t>整理書包和座位</a:t>
            </a:r>
            <a:endParaRPr lang="en-US" altLang="zh-TW" sz="5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5800" b="1" dirty="0">
                <a:solidFill>
                  <a:schemeClr val="bg1"/>
                </a:solidFill>
              </a:rPr>
              <a:t>按照號碼收平板</a:t>
            </a:r>
            <a:endParaRPr lang="zh-TW" altLang="en-US" sz="12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1939332"/>
            <a:ext cx="2194560" cy="5380539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六年二班</a:t>
            </a:r>
            <a:endParaRPr lang="en-US" altLang="zh-TW" sz="60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TW" altLang="en-US" sz="6000" b="1" dirty="0">
                <a:solidFill>
                  <a:schemeClr val="bg1"/>
                </a:solidFill>
              </a:rPr>
              <a:t>學習吧</a:t>
            </a:r>
            <a:endParaRPr lang="en-US" altLang="zh-TW" sz="60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7370D8BE-06D8-4F71-A8BD-AC267033CE1B}"/>
              </a:ext>
            </a:extLst>
          </p:cNvPr>
          <p:cNvSpPr txBox="1"/>
          <p:nvPr/>
        </p:nvSpPr>
        <p:spPr>
          <a:xfrm>
            <a:off x="2763424" y="515763"/>
            <a:ext cx="231112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8000" dirty="0"/>
              <a:t>綜合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6062B835-F5AF-427B-A151-1BBB735B37E3}"/>
              </a:ext>
            </a:extLst>
          </p:cNvPr>
          <p:cNvSpPr txBox="1"/>
          <p:nvPr/>
        </p:nvSpPr>
        <p:spPr>
          <a:xfrm>
            <a:off x="482599" y="5323890"/>
            <a:ext cx="216312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6000" b="1" dirty="0" err="1">
                <a:solidFill>
                  <a:schemeClr val="bg1"/>
                </a:solidFill>
                <a:latin typeface="Microsoft JhengHei UI Light" panose="020B0304030504040204" pitchFamily="34" charset="-120"/>
                <a:ea typeface="Microsoft JhengHei UI Light" panose="020B0304030504040204" pitchFamily="34" charset="-120"/>
              </a:rPr>
              <a:t>Loilonote</a:t>
            </a:r>
            <a:endParaRPr lang="zh-TW" altLang="en-US" sz="6000" b="1" dirty="0">
              <a:solidFill>
                <a:schemeClr val="bg1"/>
              </a:solidFill>
              <a:latin typeface="Microsoft JhengHei UI Light" panose="020B0304030504040204" pitchFamily="34" charset="-120"/>
              <a:ea typeface="Microsoft JhengHei UI Light" panose="020B03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4023826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今天能讀的書就不要拖到明天再讀。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赫爾布魯克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傑克遜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對我而言，讀書就像是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與老友相聚。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蓋瑞・伯森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</p:spTree>
    <p:extLst>
      <p:ext uri="{BB962C8B-B14F-4D97-AF65-F5344CB8AC3E}">
        <p14:creationId xmlns:p14="http://schemas.microsoft.com/office/powerpoint/2010/main" val="666624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0580" y="0"/>
            <a:ext cx="9937820" cy="7496070"/>
          </a:xfrm>
        </p:spPr>
        <p:txBody>
          <a:bodyPr anchor="ctr">
            <a:normAutofit/>
          </a:bodyPr>
          <a:lstStyle/>
          <a:p>
            <a:r>
              <a:rPr lang="zh-TW" altLang="en-US" sz="6000" dirty="0"/>
              <a:t>早自修</a:t>
            </a:r>
            <a:br>
              <a:rPr lang="en-US" altLang="zh-TW" sz="6000" dirty="0"/>
            </a:br>
            <a:r>
              <a:rPr lang="en-US" altLang="zh-TW" sz="6000" dirty="0"/>
              <a:t>7:50~8:05</a:t>
            </a:r>
            <a:br>
              <a:rPr lang="en-US" altLang="zh-TW" sz="6000" dirty="0"/>
            </a:br>
            <a:r>
              <a:rPr lang="en-US" altLang="zh-TW" sz="6000" dirty="0"/>
              <a:t>MSSR</a:t>
            </a:r>
            <a:r>
              <a:rPr lang="zh-TW" altLang="en-US" sz="6000" dirty="0"/>
              <a:t>晨讀</a:t>
            </a:r>
            <a:br>
              <a:rPr lang="en-US" altLang="zh-TW" sz="6000" dirty="0"/>
            </a:br>
            <a:r>
              <a:rPr lang="zh-TW" altLang="en-US" sz="6000" dirty="0"/>
              <a:t>發下班級共讀小說</a:t>
            </a:r>
            <a:br>
              <a:rPr lang="en-US" altLang="zh-TW" sz="6000" dirty="0"/>
            </a:br>
            <a:r>
              <a:rPr lang="en-US" altLang="zh-TW" sz="6000" dirty="0"/>
              <a:t>【</a:t>
            </a:r>
            <a:r>
              <a:rPr lang="zh-TW" altLang="en-US" sz="6000" dirty="0"/>
              <a:t>激流三勇士</a:t>
            </a:r>
            <a:r>
              <a:rPr lang="en-US" altLang="zh-TW" sz="6000" dirty="0"/>
              <a:t>】</a:t>
            </a:r>
            <a:br>
              <a:rPr lang="en-US" altLang="zh-TW" sz="6000" dirty="0"/>
            </a:br>
            <a:br>
              <a:rPr lang="en-US" altLang="zh-TW" sz="6000" dirty="0"/>
            </a:br>
            <a:r>
              <a:rPr lang="zh-TW" altLang="en-US" sz="6000" dirty="0"/>
              <a:t>請安靜閱讀</a:t>
            </a:r>
          </a:p>
        </p:txBody>
      </p:sp>
    </p:spTree>
    <p:extLst>
      <p:ext uri="{BB962C8B-B14F-4D97-AF65-F5344CB8AC3E}">
        <p14:creationId xmlns:p14="http://schemas.microsoft.com/office/powerpoint/2010/main" val="39484437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" name="圖片版面配置區 103">
            <a:extLst>
              <a:ext uri="{FF2B5EF4-FFF2-40B4-BE49-F238E27FC236}">
                <a16:creationId xmlns:a16="http://schemas.microsoft.com/office/drawing/2014/main" id="{2507E3AC-0AAE-4E73-9276-4D8B43D566E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074546" y="453006"/>
            <a:ext cx="2200207" cy="6858000"/>
          </a:xfrm>
        </p:spPr>
      </p:pic>
      <p:pic>
        <p:nvPicPr>
          <p:cNvPr id="38" name="圖片版面配置區 37">
            <a:extLst>
              <a:ext uri="{FF2B5EF4-FFF2-40B4-BE49-F238E27FC236}">
                <a16:creationId xmlns:a16="http://schemas.microsoft.com/office/drawing/2014/main" id="{240D4259-822C-48E2-92FE-8EE7DF357C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7639"/>
          <a:stretch/>
        </p:blipFill>
        <p:spPr>
          <a:xfrm>
            <a:off x="7406331" y="452528"/>
            <a:ext cx="2199546" cy="6858000"/>
          </a:xfrm>
        </p:spPr>
      </p:pic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5353911"/>
            <a:ext cx="2194560" cy="1965960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頒獎</a:t>
            </a:r>
            <a:endParaRPr lang="en-US" altLang="zh-TW" sz="4800" b="1" dirty="0">
              <a:solidFill>
                <a:schemeClr val="bg1"/>
              </a:solidFill>
            </a:endParaRPr>
          </a:p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</a:t>
            </a: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缺交寫聯絡簿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5353911"/>
            <a:ext cx="2194560" cy="1965960"/>
          </a:xfrm>
          <a:solidFill>
            <a:schemeClr val="tx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>
                <a:solidFill>
                  <a:schemeClr val="bg1"/>
                </a:solidFill>
              </a:rPr>
              <a:t>檢查水壺位置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繳交視力回條</a:t>
            </a:r>
          </a:p>
        </p:txBody>
      </p:sp>
    </p:spTree>
    <p:extLst>
      <p:ext uri="{BB962C8B-B14F-4D97-AF65-F5344CB8AC3E}">
        <p14:creationId xmlns:p14="http://schemas.microsoft.com/office/powerpoint/2010/main" val="32862962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DCA83BB-B516-45CA-9B03-BE06E67B63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57300" y="0"/>
            <a:ext cx="7543800" cy="1676885"/>
          </a:xfrm>
        </p:spPr>
        <p:txBody>
          <a:bodyPr>
            <a:normAutofit/>
          </a:bodyPr>
          <a:lstStyle/>
          <a:p>
            <a:r>
              <a:rPr lang="zh-TW" altLang="en-US" sz="8000" dirty="0">
                <a:solidFill>
                  <a:schemeClr val="accent5">
                    <a:lumMod val="75000"/>
                  </a:schemeClr>
                </a:solidFill>
              </a:rPr>
              <a:t>週一課表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42127" y="2209448"/>
            <a:ext cx="9435403" cy="4492803"/>
          </a:xfrm>
        </p:spPr>
        <p:txBody>
          <a:bodyPr>
            <a:normAutofit fontScale="85000" lnSpcReduction="20000"/>
          </a:bodyPr>
          <a:lstStyle/>
          <a:p>
            <a:r>
              <a:rPr lang="zh-TW" altLang="en-US" sz="6000" dirty="0"/>
              <a:t>自自數國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打菜</a:t>
            </a:r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/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量體溫、用餐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en-US" altLang="zh-TW" sz="6000" dirty="0">
                <a:solidFill>
                  <a:schemeClr val="accent6">
                    <a:lumMod val="75000"/>
                  </a:schemeClr>
                </a:solidFill>
              </a:rPr>
              <a:t>12:15</a:t>
            </a:r>
            <a:r>
              <a:rPr lang="zh-TW" altLang="en-US" sz="6000" dirty="0">
                <a:solidFill>
                  <a:schemeClr val="accent6">
                    <a:lumMod val="75000"/>
                  </a:schemeClr>
                </a:solidFill>
              </a:rPr>
              <a:t>潔牙、午睡</a:t>
            </a:r>
            <a:endParaRPr lang="en-US" altLang="zh-TW" sz="6000" dirty="0">
              <a:solidFill>
                <a:schemeClr val="accent6">
                  <a:lumMod val="75000"/>
                </a:schemeClr>
              </a:solidFill>
            </a:endParaRPr>
          </a:p>
          <a:p>
            <a:endParaRPr lang="en-US" altLang="zh-TW" sz="6000" dirty="0"/>
          </a:p>
          <a:p>
            <a:r>
              <a:rPr lang="zh-TW" altLang="en-US" sz="6000" dirty="0"/>
              <a:t>社英綜</a:t>
            </a:r>
          </a:p>
        </p:txBody>
      </p:sp>
    </p:spTree>
    <p:extLst>
      <p:ext uri="{BB962C8B-B14F-4D97-AF65-F5344CB8AC3E}">
        <p14:creationId xmlns:p14="http://schemas.microsoft.com/office/powerpoint/2010/main" val="26403761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>
            <a:extLst>
              <a:ext uri="{FF2B5EF4-FFF2-40B4-BE49-F238E27FC236}">
                <a16:creationId xmlns:a16="http://schemas.microsoft.com/office/drawing/2014/main" id="{31CA68AF-836B-42FA-AF27-680BA8CB69C1}"/>
              </a:ext>
            </a:extLst>
          </p:cNvPr>
          <p:cNvSpPr/>
          <p:nvPr/>
        </p:nvSpPr>
        <p:spPr>
          <a:xfrm>
            <a:off x="2039815" y="2733152"/>
            <a:ext cx="5436159" cy="145701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TW" altLang="en-US">
              <a:solidFill>
                <a:schemeClr val="bg1"/>
              </a:solidFill>
            </a:endParaRP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110532"/>
            <a:ext cx="9435403" cy="7661868"/>
          </a:xfrm>
        </p:spPr>
        <p:txBody>
          <a:bodyPr>
            <a:normAutofit fontScale="77500" lnSpcReduction="20000"/>
          </a:bodyPr>
          <a:lstStyle/>
          <a:p>
            <a:r>
              <a:rPr lang="zh-TW" altLang="en-US" sz="6000" dirty="0"/>
              <a:t>下課５分鐘～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FF00"/>
                </a:highlight>
              </a:rPr>
              <a:t>小老師</a:t>
            </a:r>
            <a:r>
              <a:rPr lang="zh-TW" altLang="en-US" sz="6000" dirty="0"/>
              <a:t>請打開</a:t>
            </a:r>
            <a:r>
              <a:rPr lang="zh-TW" altLang="en-US" sz="6000" dirty="0">
                <a:highlight>
                  <a:srgbClr val="FFFF00"/>
                </a:highlight>
              </a:rPr>
              <a:t>自然電子書</a:t>
            </a:r>
            <a:endParaRPr lang="en-US" altLang="zh-TW" sz="6000" dirty="0">
              <a:highlight>
                <a:srgbClr val="FFFF00"/>
              </a:highlight>
            </a:endParaRPr>
          </a:p>
          <a:p>
            <a:r>
              <a:rPr lang="zh-TW" altLang="en-US" sz="6000" dirty="0"/>
              <a:t>請大家將</a:t>
            </a:r>
            <a:r>
              <a:rPr lang="zh-TW" altLang="en-US" sz="6000" dirty="0">
                <a:highlight>
                  <a:srgbClr val="00FFFF"/>
                </a:highlight>
              </a:rPr>
              <a:t>自然課本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習作</a:t>
            </a:r>
            <a:r>
              <a:rPr lang="zh-TW" altLang="en-US" sz="6000" dirty="0"/>
              <a:t>、</a:t>
            </a:r>
            <a:r>
              <a:rPr lang="zh-TW" altLang="en-US" sz="6000" dirty="0">
                <a:highlight>
                  <a:srgbClr val="00FFFF"/>
                </a:highlight>
              </a:rPr>
              <a:t>自隨</a:t>
            </a:r>
            <a:endParaRPr lang="en-US" altLang="zh-TW" sz="6000" dirty="0">
              <a:highlight>
                <a:srgbClr val="00FFFF"/>
              </a:highlight>
            </a:endParaRPr>
          </a:p>
          <a:p>
            <a:r>
              <a:rPr lang="zh-TW" altLang="en-US" sz="6000" dirty="0"/>
              <a:t>先整齊</a:t>
            </a:r>
            <a:r>
              <a:rPr lang="zh-TW" altLang="en-US" sz="6000" b="1" u="sng" dirty="0"/>
              <a:t>放在桌上</a:t>
            </a:r>
            <a:r>
              <a:rPr lang="zh-TW" altLang="en-US" sz="6000" dirty="0"/>
              <a:t>再離開教室</a:t>
            </a:r>
            <a:endParaRPr lang="en-US" altLang="zh-TW" sz="6000" dirty="0"/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記得喝水、上個廁所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zh-TW" altLang="en-US" sz="6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華康仿宋體W2" panose="02010609010101010101" pitchFamily="49" charset="-120"/>
                <a:ea typeface="華康仿宋體W2" panose="02010609010101010101" pitchFamily="49" charset="-120"/>
              </a:rPr>
              <a:t>望遠凝視、保護眼睛</a:t>
            </a:r>
            <a:endParaRPr lang="en-US" altLang="zh-TW" sz="60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  <a:p>
            <a:r>
              <a:rPr lang="en-US" altLang="zh-TW" sz="6000" dirty="0"/>
              <a:t>……………………………………………………..</a:t>
            </a:r>
          </a:p>
          <a:p>
            <a:r>
              <a:rPr lang="zh-TW" altLang="en-US" sz="6000" dirty="0"/>
              <a:t>聽到</a:t>
            </a:r>
            <a:r>
              <a:rPr lang="zh-TW" altLang="en-US" sz="6000" dirty="0">
                <a:highlight>
                  <a:srgbClr val="FF00FF"/>
                </a:highlight>
              </a:rPr>
              <a:t>上課的鐘聲響起</a:t>
            </a:r>
            <a:r>
              <a:rPr lang="zh-TW" altLang="en-US" sz="6000" dirty="0"/>
              <a:t>，</a:t>
            </a:r>
            <a:endParaRPr lang="en-US" altLang="zh-TW" sz="6000" dirty="0"/>
          </a:p>
          <a:p>
            <a:r>
              <a:rPr lang="zh-TW" altLang="en-US" sz="6000" dirty="0"/>
              <a:t>請儘快 進入教室，</a:t>
            </a:r>
            <a:endParaRPr lang="en-US" altLang="zh-TW" sz="6000" dirty="0"/>
          </a:p>
          <a:p>
            <a:r>
              <a:rPr lang="zh-TW" altLang="en-US" sz="6000" dirty="0">
                <a:highlight>
                  <a:srgbClr val="FF00FF"/>
                </a:highlight>
              </a:rPr>
              <a:t>安靜坐下</a:t>
            </a:r>
            <a:r>
              <a:rPr lang="zh-TW" altLang="en-US" sz="6000" dirty="0"/>
              <a:t>　　準備上課</a:t>
            </a:r>
            <a:endParaRPr lang="en-US" altLang="zh-TW" sz="6000" dirty="0"/>
          </a:p>
          <a:p>
            <a:r>
              <a:rPr lang="zh-TW" altLang="en-US" sz="6000" dirty="0"/>
              <a:t>等待老師時，請先</a:t>
            </a:r>
            <a:r>
              <a:rPr lang="zh-TW" altLang="en-US" sz="6000" dirty="0">
                <a:highlight>
                  <a:srgbClr val="FF00FF"/>
                </a:highlight>
              </a:rPr>
              <a:t>預習課本內容</a:t>
            </a:r>
            <a:endParaRPr lang="en-US" altLang="zh-TW" sz="6000" dirty="0">
              <a:highlight>
                <a:srgbClr val="FF00FF"/>
              </a:highlight>
            </a:endParaRPr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727911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圖片版面配置區 25">
            <a:extLst>
              <a:ext uri="{FF2B5EF4-FFF2-40B4-BE49-F238E27FC236}">
                <a16:creationId xmlns:a16="http://schemas.microsoft.com/office/drawing/2014/main" id="{EC46EA6A-2484-4E2C-99A3-10F0E02048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1841"/>
          <a:stretch/>
        </p:blipFill>
        <p:spPr>
          <a:xfrm>
            <a:off x="482600" y="453006"/>
            <a:ext cx="2183926" cy="6858000"/>
          </a:xfrm>
        </p:spPr>
      </p:pic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48411"/>
            <a:ext cx="2194560" cy="5571459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en-US" altLang="zh-TW" sz="5400" b="1" dirty="0">
                <a:solidFill>
                  <a:schemeClr val="bg1"/>
                </a:solidFill>
              </a:rPr>
              <a:t>【</a:t>
            </a:r>
            <a:r>
              <a:rPr lang="zh-TW" altLang="en-US" sz="5400" b="1" dirty="0">
                <a:solidFill>
                  <a:schemeClr val="bg1"/>
                </a:solidFill>
              </a:rPr>
              <a:t>看影片寫筆記</a:t>
            </a:r>
            <a:r>
              <a:rPr lang="en-US" altLang="zh-TW" sz="5400" b="1" dirty="0">
                <a:solidFill>
                  <a:schemeClr val="bg1"/>
                </a:solidFill>
              </a:rPr>
              <a:t>】</a:t>
            </a:r>
          </a:p>
          <a:p>
            <a:pPr marL="0" indent="0" algn="ctr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因材網任務</a:t>
            </a:r>
          </a:p>
        </p:txBody>
      </p:sp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1748412"/>
            <a:ext cx="2194560" cy="5571459"/>
          </a:xfrm>
          <a:solidFill>
            <a:schemeClr val="accent2"/>
          </a:solidFill>
        </p:spPr>
        <p:txBody>
          <a:bodyPr vert="eaVert" rtlCol="0" anchor="ctr">
            <a:normAutofit/>
          </a:bodyPr>
          <a:lstStyle/>
          <a:p>
            <a:pPr marL="0" indent="0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編號</a:t>
            </a:r>
            <a:endParaRPr lang="en-US" altLang="zh-TW" sz="5400" b="1" dirty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zh-TW" altLang="en-US" sz="5400" b="1" dirty="0">
                <a:solidFill>
                  <a:schemeClr val="bg1"/>
                </a:solidFill>
              </a:rPr>
              <a:t>８格本</a:t>
            </a:r>
            <a:endParaRPr lang="en-US" altLang="zh-TW" sz="5400" b="1" dirty="0">
              <a:solidFill>
                <a:schemeClr val="bg1"/>
              </a:solidFill>
            </a:endParaRP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48411"/>
            <a:ext cx="2194560" cy="5571460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rtl="0">
              <a:lnSpc>
                <a:spcPct val="100000"/>
              </a:lnSpc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完成因材網</a:t>
            </a: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82600" y="5353911"/>
            <a:ext cx="2194560" cy="1965960"/>
          </a:xfrm>
          <a:solidFill>
            <a:schemeClr val="accent6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一旦您學會閱讀，您將永遠自由。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弗雷德里克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道格拉斯</a:t>
            </a: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228C3AB-4E92-4716-9161-4FEBD63399DC}"/>
              </a:ext>
            </a:extLst>
          </p:cNvPr>
          <p:cNvSpPr txBox="1"/>
          <p:nvPr/>
        </p:nvSpPr>
        <p:spPr>
          <a:xfrm>
            <a:off x="2777297" y="452529"/>
            <a:ext cx="21012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7200" dirty="0"/>
              <a:t>數學</a:t>
            </a: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7C70B011-E23E-480D-A218-2E388C1F4231}"/>
              </a:ext>
            </a:extLst>
          </p:cNvPr>
          <p:cNvSpPr txBox="1"/>
          <p:nvPr/>
        </p:nvSpPr>
        <p:spPr>
          <a:xfrm>
            <a:off x="8082294" y="4712074"/>
            <a:ext cx="1077507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4800" b="1" dirty="0">
                <a:solidFill>
                  <a:schemeClr val="bg1"/>
                </a:solidFill>
              </a:rPr>
              <a:t>1-1</a:t>
            </a:r>
          </a:p>
          <a:p>
            <a:r>
              <a:rPr lang="en-US" altLang="zh-TW" sz="4800" b="1" dirty="0">
                <a:solidFill>
                  <a:schemeClr val="bg1"/>
                </a:solidFill>
              </a:rPr>
              <a:t>1-2</a:t>
            </a:r>
          </a:p>
          <a:p>
            <a:r>
              <a:rPr lang="en-US" altLang="zh-TW" sz="4800" b="1" dirty="0">
                <a:solidFill>
                  <a:schemeClr val="bg1"/>
                </a:solidFill>
              </a:rPr>
              <a:t>1-3</a:t>
            </a:r>
            <a:endParaRPr lang="zh-TW" altLang="en-US" sz="4800" b="1" dirty="0">
              <a:solidFill>
                <a:schemeClr val="bg1"/>
              </a:solidFill>
            </a:endParaRPr>
          </a:p>
        </p:txBody>
      </p:sp>
      <p:sp>
        <p:nvSpPr>
          <p:cNvPr id="14" name="文字方塊 13">
            <a:extLst>
              <a:ext uri="{FF2B5EF4-FFF2-40B4-BE49-F238E27FC236}">
                <a16:creationId xmlns:a16="http://schemas.microsoft.com/office/drawing/2014/main" id="{C5BE097D-0244-4692-836F-21C980922115}"/>
              </a:ext>
            </a:extLst>
          </p:cNvPr>
          <p:cNvSpPr txBox="1"/>
          <p:nvPr/>
        </p:nvSpPr>
        <p:spPr>
          <a:xfrm>
            <a:off x="5080194" y="373817"/>
            <a:ext cx="474709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sz="3600" dirty="0"/>
              <a:t>1.</a:t>
            </a:r>
            <a:r>
              <a:rPr lang="zh-TW" altLang="en-US" sz="3600" dirty="0"/>
              <a:t> 預習數</a:t>
            </a:r>
            <a:r>
              <a:rPr lang="en-US" altLang="zh-TW" sz="3600" dirty="0"/>
              <a:t>2</a:t>
            </a:r>
            <a:r>
              <a:rPr lang="zh-TW" altLang="en-US" sz="3600" dirty="0"/>
              <a:t>寫</a:t>
            </a:r>
            <a:r>
              <a:rPr lang="en-US" altLang="zh-TW" sz="3600" dirty="0"/>
              <a:t>8</a:t>
            </a:r>
            <a:r>
              <a:rPr lang="zh-TW" altLang="en-US" sz="3600" dirty="0"/>
              <a:t>格本</a:t>
            </a:r>
            <a:endParaRPr lang="en-US" altLang="zh-TW" sz="3600" dirty="0"/>
          </a:p>
          <a:p>
            <a:r>
              <a:rPr lang="en-US" altLang="zh-TW" sz="3600" dirty="0"/>
              <a:t>2.</a:t>
            </a:r>
            <a:r>
              <a:rPr lang="zh-TW" altLang="en-US" sz="3600" dirty="0"/>
              <a:t>確認完成</a:t>
            </a:r>
            <a:r>
              <a:rPr lang="en-US" altLang="zh-TW" sz="3600" dirty="0"/>
              <a:t>1-1~1-3</a:t>
            </a:r>
            <a:r>
              <a:rPr lang="zh-TW" altLang="en-US" sz="3600" dirty="0"/>
              <a:t>任務</a:t>
            </a:r>
          </a:p>
        </p:txBody>
      </p:sp>
      <p:graphicFrame>
        <p:nvGraphicFramePr>
          <p:cNvPr id="2" name="表格 4">
            <a:extLst>
              <a:ext uri="{FF2B5EF4-FFF2-40B4-BE49-F238E27FC236}">
                <a16:creationId xmlns:a16="http://schemas.microsoft.com/office/drawing/2014/main" id="{B328B69A-AD90-4212-AE2A-0AE3CB1D38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5758996"/>
              </p:ext>
            </p:extLst>
          </p:nvPr>
        </p:nvGraphicFramePr>
        <p:xfrm>
          <a:off x="3023804" y="4241718"/>
          <a:ext cx="1654746" cy="20951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373">
                  <a:extLst>
                    <a:ext uri="{9D8B030D-6E8A-4147-A177-3AD203B41FA5}">
                      <a16:colId xmlns:a16="http://schemas.microsoft.com/office/drawing/2014/main" val="475452721"/>
                    </a:ext>
                  </a:extLst>
                </a:gridCol>
                <a:gridCol w="827373">
                  <a:extLst>
                    <a:ext uri="{9D8B030D-6E8A-4147-A177-3AD203B41FA5}">
                      <a16:colId xmlns:a16="http://schemas.microsoft.com/office/drawing/2014/main" val="2869986630"/>
                    </a:ext>
                  </a:extLst>
                </a:gridCol>
              </a:tblGrid>
              <a:tr h="540693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1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5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7718027"/>
                  </a:ext>
                </a:extLst>
              </a:tr>
              <a:tr h="476482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2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6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85634210"/>
                  </a:ext>
                </a:extLst>
              </a:tr>
              <a:tr h="476482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3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7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06083906"/>
                  </a:ext>
                </a:extLst>
              </a:tr>
              <a:tr h="476482"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4</a:t>
                      </a:r>
                      <a:endParaRPr lang="zh-TW" alt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TW" sz="2800" dirty="0"/>
                        <a:t>8</a:t>
                      </a:r>
                      <a:endParaRPr lang="zh-TW" altLang="en-US" sz="2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58563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180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62C3D421-0B29-40B0-A601-FC4B43C222E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338" y="732341"/>
            <a:ext cx="9435403" cy="6773778"/>
          </a:xfrm>
        </p:spPr>
        <p:txBody>
          <a:bodyPr>
            <a:normAutofit/>
          </a:bodyPr>
          <a:lstStyle/>
          <a:p>
            <a:r>
              <a:rPr lang="zh-TW" altLang="en-US" sz="6000" dirty="0"/>
              <a:t>下課了～</a:t>
            </a:r>
            <a:endParaRPr lang="en-US" altLang="zh-TW" sz="6000" dirty="0"/>
          </a:p>
          <a:p>
            <a:r>
              <a:rPr lang="zh-TW" altLang="en-US" sz="6000" dirty="0"/>
              <a:t>記得喝水</a:t>
            </a:r>
            <a:endParaRPr lang="en-US" altLang="zh-TW" sz="6000" dirty="0"/>
          </a:p>
          <a:p>
            <a:r>
              <a:rPr lang="zh-TW" altLang="en-US" sz="6000" dirty="0"/>
              <a:t>操場跑跑</a:t>
            </a:r>
            <a:endParaRPr lang="en-US" altLang="zh-TW" sz="6000" dirty="0"/>
          </a:p>
          <a:p>
            <a:r>
              <a:rPr lang="zh-TW" altLang="en-US" sz="6000" dirty="0"/>
              <a:t>望遠凝視</a:t>
            </a:r>
            <a:endParaRPr lang="en-US" altLang="zh-TW" sz="6000" dirty="0"/>
          </a:p>
          <a:p>
            <a:endParaRPr lang="en-US" altLang="zh-TW" sz="6000" dirty="0"/>
          </a:p>
          <a:p>
            <a:r>
              <a:rPr lang="zh-TW" altLang="en-US" sz="6000" dirty="0"/>
              <a:t>希望沒有人缺交作業被留下</a:t>
            </a:r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en-US" altLang="zh-TW" sz="6000" dirty="0"/>
          </a:p>
          <a:p>
            <a:endParaRPr lang="zh-TW" altLang="en-US" sz="6000" dirty="0"/>
          </a:p>
        </p:txBody>
      </p:sp>
    </p:spTree>
    <p:extLst>
      <p:ext uri="{BB962C8B-B14F-4D97-AF65-F5344CB8AC3E}">
        <p14:creationId xmlns:p14="http://schemas.microsoft.com/office/powerpoint/2010/main" val="16936642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標題 94" hidden="1">
            <a:extLst>
              <a:ext uri="{FF2B5EF4-FFF2-40B4-BE49-F238E27FC236}">
                <a16:creationId xmlns:a16="http://schemas.microsoft.com/office/drawing/2014/main" id="{E14BD98F-A307-4325-A997-3F10166355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rtl="0"/>
            <a:r>
              <a:rPr lang="zh-TW" altLang="en-US"/>
              <a:t>書籤鳥</a:t>
            </a:r>
          </a:p>
        </p:txBody>
      </p:sp>
      <p:sp>
        <p:nvSpPr>
          <p:cNvPr id="50" name="文字版面配置區 49">
            <a:extLst>
              <a:ext uri="{FF2B5EF4-FFF2-40B4-BE49-F238E27FC236}">
                <a16:creationId xmlns:a16="http://schemas.microsoft.com/office/drawing/2014/main" id="{625BD30C-ACA3-4A2D-8F26-CAFB3A2A2999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5080194" y="1739545"/>
            <a:ext cx="2194560" cy="5580326"/>
          </a:xfrm>
          <a:prstGeom prst="roundRect">
            <a:avLst>
              <a:gd name="adj" fmla="val 0"/>
            </a:avLst>
          </a:prstGeom>
          <a:solidFill>
            <a:schemeClr val="accent3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完成學習吧國１２３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pic>
        <p:nvPicPr>
          <p:cNvPr id="100" name="圖片版面配置區 99">
            <a:extLst>
              <a:ext uri="{FF2B5EF4-FFF2-40B4-BE49-F238E27FC236}">
                <a16:creationId xmlns:a16="http://schemas.microsoft.com/office/drawing/2014/main" id="{E36EC21C-EAC2-4B0F-AD13-D1300B724F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>
            <p:ph type="pic"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-31846"/>
          <a:stretch/>
        </p:blipFill>
        <p:spPr>
          <a:xfrm>
            <a:off x="2782945" y="453005"/>
            <a:ext cx="2188912" cy="6858000"/>
          </a:xfrm>
          <a:solidFill>
            <a:srgbClr val="D65826"/>
          </a:solidFill>
        </p:spPr>
      </p:pic>
      <p:sp>
        <p:nvSpPr>
          <p:cNvPr id="49" name="文字版面配置區 48">
            <a:extLst>
              <a:ext uri="{FF2B5EF4-FFF2-40B4-BE49-F238E27FC236}">
                <a16:creationId xmlns:a16="http://schemas.microsoft.com/office/drawing/2014/main" id="{67E29BDE-F9D6-4D5A-AF1A-907AE59C5CBA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2777297" y="5353911"/>
            <a:ext cx="2194560" cy="1965960"/>
          </a:xfrm>
          <a:solidFill>
            <a:schemeClr val="accent2"/>
          </a:solidFill>
        </p:spPr>
        <p:txBody>
          <a:bodyPr rtlCol="0" anchor="ctr">
            <a:normAutofit/>
          </a:bodyPr>
          <a:lstStyle/>
          <a:p>
            <a:pPr marL="0" indent="0" algn="ctr" rtl="0">
              <a:lnSpc>
                <a:spcPct val="100000"/>
              </a:lnSpc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書籍是禮物您可以一次 </a:t>
            </a:r>
          </a:p>
          <a:p>
            <a:pPr marL="0" indent="0" algn="ctr" rtl="0">
              <a:lnSpc>
                <a:spcPct val="100000"/>
              </a:lnSpc>
              <a:spcBef>
                <a:spcPts val="0"/>
              </a:spcBef>
              <a:buNone/>
            </a:pPr>
            <a:r>
              <a:rPr lang="zh-TW" altLang="en-US" sz="1400" b="1">
                <a:solidFill>
                  <a:schemeClr val="bg1"/>
                </a:solidFill>
              </a:rPr>
              <a:t>又一次地閲讀。</a:t>
            </a:r>
          </a:p>
          <a:p>
            <a:pPr marL="0" indent="0" algn="ctr" rtl="0">
              <a:lnSpc>
                <a:spcPct val="100000"/>
              </a:lnSpc>
              <a:buNone/>
            </a:pPr>
            <a:r>
              <a:rPr lang="en-US" altLang="zh-TW" sz="1200" b="1">
                <a:solidFill>
                  <a:schemeClr val="bg1"/>
                </a:solidFill>
              </a:rPr>
              <a:t>– </a:t>
            </a:r>
            <a:r>
              <a:rPr lang="zh-TW" altLang="en-US" sz="1200" b="1">
                <a:solidFill>
                  <a:schemeClr val="bg1"/>
                </a:solidFill>
              </a:rPr>
              <a:t>加里森</a:t>
            </a:r>
            <a:r>
              <a:rPr lang="en-US" altLang="zh-TW" sz="1200" b="1">
                <a:solidFill>
                  <a:schemeClr val="bg1"/>
                </a:solidFill>
              </a:rPr>
              <a:t>·</a:t>
            </a:r>
            <a:r>
              <a:rPr lang="zh-TW" altLang="en-US" sz="1200" b="1">
                <a:solidFill>
                  <a:schemeClr val="bg1"/>
                </a:solidFill>
              </a:rPr>
              <a:t>凱勒</a:t>
            </a:r>
          </a:p>
        </p:txBody>
      </p:sp>
      <p:sp>
        <p:nvSpPr>
          <p:cNvPr id="52" name="文字版面配置區 51">
            <a:extLst>
              <a:ext uri="{FF2B5EF4-FFF2-40B4-BE49-F238E27FC236}">
                <a16:creationId xmlns:a16="http://schemas.microsoft.com/office/drawing/2014/main" id="{972862D9-A40B-468D-85B5-7EDE6D818F1E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7406331" y="1739545"/>
            <a:ext cx="2194560" cy="5580326"/>
          </a:xfrm>
          <a:solidFill>
            <a:schemeClr val="tx2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請</a:t>
            </a:r>
            <a:r>
              <a:rPr lang="zh-TW" altLang="en-US" sz="4800" b="1" u="sng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韵喬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提早</a:t>
            </a:r>
            <a:r>
              <a:rPr lang="en-US" altLang="zh-TW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11:45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到</a:t>
            </a:r>
            <a:r>
              <a:rPr lang="en-US" altLang="zh-TW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102</a:t>
            </a:r>
            <a:r>
              <a:rPr lang="zh-TW" altLang="en-US" sz="4800" b="1" kern="100" dirty="0">
                <a:effectLst/>
                <a:latin typeface="華康仿宋體W2" panose="02010609010101010101" pitchFamily="49" charset="-120"/>
                <a:ea typeface="華康仿宋體W2" panose="02010609010101010101" pitchFamily="49" charset="-120"/>
                <a:cs typeface="Times New Roman" panose="02020603050405020304" pitchFamily="18" charset="0"/>
                <a:sym typeface="Wingdings" panose="05000000000000000000" pitchFamily="2" charset="2"/>
              </a:rPr>
              <a:t>協助卓老師</a:t>
            </a:r>
            <a:endParaRPr lang="en-US" altLang="zh-TW" sz="4800" dirty="0">
              <a:latin typeface="華康仿宋體W2" panose="02010609010101010101" pitchFamily="49" charset="-120"/>
              <a:ea typeface="華康仿宋體W2" panose="02010609010101010101" pitchFamily="49" charset="-120"/>
            </a:endParaRPr>
          </a:p>
        </p:txBody>
      </p:sp>
      <p:sp>
        <p:nvSpPr>
          <p:cNvPr id="51" name="文字版面配置區 50">
            <a:extLst>
              <a:ext uri="{FF2B5EF4-FFF2-40B4-BE49-F238E27FC236}">
                <a16:creationId xmlns:a16="http://schemas.microsoft.com/office/drawing/2014/main" id="{81B2C756-7D66-4032-A38C-C10D9A24EEDB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457509" y="1739545"/>
            <a:ext cx="2194560" cy="5580326"/>
          </a:xfrm>
          <a:solidFill>
            <a:schemeClr val="accent6"/>
          </a:solidFill>
        </p:spPr>
        <p:txBody>
          <a:bodyPr vert="eaVert" rtlCol="0" anchor="ctr">
            <a:normAutofit/>
          </a:bodyPr>
          <a:lstStyle/>
          <a:p>
            <a:pPr marL="0" indent="0" algn="ctr">
              <a:buNone/>
            </a:pPr>
            <a:r>
              <a:rPr lang="zh-TW" altLang="en-US" sz="4800" b="1" dirty="0">
                <a:solidFill>
                  <a:schemeClr val="bg1"/>
                </a:solidFill>
              </a:rPr>
              <a:t>學習吧國３課文大意</a:t>
            </a:r>
            <a:endParaRPr lang="en-US" altLang="zh-TW" sz="4800" b="1" dirty="0">
              <a:solidFill>
                <a:schemeClr val="bg1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674F270C-4D7B-4159-A61F-C222DE1B5997}"/>
              </a:ext>
            </a:extLst>
          </p:cNvPr>
          <p:cNvSpPr txBox="1"/>
          <p:nvPr/>
        </p:nvSpPr>
        <p:spPr>
          <a:xfrm>
            <a:off x="5164852" y="452529"/>
            <a:ext cx="402938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7200" dirty="0"/>
              <a:t>國語</a:t>
            </a:r>
          </a:p>
        </p:txBody>
      </p:sp>
    </p:spTree>
    <p:extLst>
      <p:ext uri="{BB962C8B-B14F-4D97-AF65-F5344CB8AC3E}">
        <p14:creationId xmlns:p14="http://schemas.microsoft.com/office/powerpoint/2010/main" val="33638874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E84082-C751-44E5-BAFC-873C8CE8412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035230" y="1155561"/>
            <a:ext cx="4691324" cy="3455444"/>
          </a:xfrm>
        </p:spPr>
        <p:txBody>
          <a:bodyPr>
            <a:normAutofit fontScale="90000"/>
          </a:bodyPr>
          <a:lstStyle/>
          <a:p>
            <a:pPr algn="l"/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盛飯、用餐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中午量體溫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１２：１５潔牙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r>
              <a:rPr lang="zh-TW" altLang="en-US" sz="5400" dirty="0">
                <a:solidFill>
                  <a:schemeClr val="accent6">
                    <a:lumMod val="75000"/>
                  </a:schemeClr>
                </a:solidFill>
              </a:rPr>
              <a:t>１２：２５午睡</a:t>
            </a:r>
            <a:br>
              <a:rPr lang="en-US" altLang="zh-TW" sz="5400" dirty="0">
                <a:solidFill>
                  <a:schemeClr val="accent6">
                    <a:lumMod val="75000"/>
                  </a:schemeClr>
                </a:solidFill>
              </a:rPr>
            </a:br>
            <a:endParaRPr lang="zh-TW" altLang="en-US" dirty="0"/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E2243CC-BEEA-4801-A35D-E4197E84E7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682533"/>
            <a:ext cx="10028255" cy="2491990"/>
          </a:xfrm>
        </p:spPr>
        <p:txBody>
          <a:bodyPr>
            <a:normAutofit/>
          </a:bodyPr>
          <a:lstStyle/>
          <a:p>
            <a:pPr algn="l"/>
            <a:r>
              <a:rPr lang="zh-TW" altLang="en-US" sz="3200" dirty="0">
                <a:sym typeface="Wingdings" panose="05000000000000000000" pitchFamily="2" charset="2"/>
              </a:rPr>
              <a:t></a:t>
            </a:r>
            <a:r>
              <a:rPr lang="zh-TW" altLang="en-US" sz="3200" dirty="0"/>
              <a:t>午休整潔活動：</a:t>
            </a:r>
            <a:endParaRPr lang="en-US" altLang="zh-TW" sz="3200" dirty="0"/>
          </a:p>
          <a:p>
            <a:pPr algn="l"/>
            <a:r>
              <a:rPr lang="en-US" altLang="zh-TW" sz="3200" dirty="0"/>
              <a:t>	</a:t>
            </a:r>
            <a:r>
              <a:rPr lang="zh-TW" altLang="en-US" sz="3200" dirty="0"/>
              <a:t>請衛生股長協助檢查並機動加強清潔</a:t>
            </a:r>
            <a:r>
              <a:rPr lang="en-US" altLang="zh-TW" sz="3200" dirty="0"/>
              <a:t>	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外掃區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請小組長協助－</a:t>
            </a:r>
            <a:r>
              <a:rPr lang="zh-TW" altLang="en-US" sz="3200" u="sng" dirty="0">
                <a:sym typeface="Wingdings" panose="05000000000000000000" pitchFamily="2" charset="2"/>
              </a:rPr>
              <a:t>文寧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振宏</a:t>
            </a:r>
            <a:r>
              <a:rPr lang="zh-TW" altLang="en-US" sz="3200" dirty="0">
                <a:sym typeface="Wingdings" panose="05000000000000000000" pitchFamily="2" charset="2"/>
              </a:rPr>
              <a:t>、</a:t>
            </a:r>
            <a:r>
              <a:rPr lang="zh-TW" altLang="en-US" sz="3200" u="sng" dirty="0">
                <a:sym typeface="Wingdings" panose="05000000000000000000" pitchFamily="2" charset="2"/>
              </a:rPr>
              <a:t>庭恩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</a:p>
          <a:p>
            <a:pPr algn="l"/>
            <a:r>
              <a:rPr lang="en-US" altLang="zh-TW" sz="3200" dirty="0">
                <a:sym typeface="Wingdings" panose="05000000000000000000" pitchFamily="2" charset="2"/>
              </a:rPr>
              <a:t>	</a:t>
            </a:r>
            <a:r>
              <a:rPr lang="zh-TW" altLang="en-US" sz="3200" dirty="0">
                <a:sym typeface="Wingdings" panose="05000000000000000000" pitchFamily="2" charset="2"/>
              </a:rPr>
              <a:t>教室內外</a:t>
            </a:r>
            <a:r>
              <a:rPr lang="en-US" altLang="zh-TW" sz="3200" dirty="0">
                <a:sym typeface="Wingdings" panose="05000000000000000000" pitchFamily="2" charset="2"/>
              </a:rPr>
              <a:t>	【</a:t>
            </a:r>
            <a:r>
              <a:rPr lang="zh-TW" altLang="en-US" sz="3200" dirty="0">
                <a:sym typeface="Wingdings" panose="05000000000000000000" pitchFamily="2" charset="2"/>
              </a:rPr>
              <a:t>請</a:t>
            </a:r>
            <a:r>
              <a:rPr lang="zh-TW" altLang="en-US" sz="3200" u="sng" dirty="0">
                <a:sym typeface="Wingdings" panose="05000000000000000000" pitchFamily="2" charset="2"/>
              </a:rPr>
              <a:t>采瑜</a:t>
            </a:r>
            <a:r>
              <a:rPr lang="zh-TW" altLang="en-US" sz="3200" dirty="0">
                <a:sym typeface="Wingdings" panose="05000000000000000000" pitchFamily="2" charset="2"/>
              </a:rPr>
              <a:t>協助整理</a:t>
            </a:r>
            <a:r>
              <a:rPr lang="en-US" altLang="zh-TW" sz="3200" dirty="0">
                <a:sym typeface="Wingdings" panose="05000000000000000000" pitchFamily="2" charset="2"/>
              </a:rPr>
              <a:t>】</a:t>
            </a:r>
            <a:endParaRPr lang="zh-TW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836976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Custom 2">
      <a:dk1>
        <a:sysClr val="windowText" lastClr="000000"/>
      </a:dk1>
      <a:lt1>
        <a:sysClr val="window" lastClr="FFFFFF"/>
      </a:lt1>
      <a:dk2>
        <a:srgbClr val="C00000"/>
      </a:dk2>
      <a:lt2>
        <a:srgbClr val="E7E6E6"/>
      </a:lt2>
      <a:accent1>
        <a:srgbClr val="4472C4"/>
      </a:accent1>
      <a:accent2>
        <a:srgbClr val="F5A630"/>
      </a:accent2>
      <a:accent3>
        <a:srgbClr val="E10B6B"/>
      </a:accent3>
      <a:accent4>
        <a:srgbClr val="FFC000"/>
      </a:accent4>
      <a:accent5>
        <a:srgbClr val="5B9BD5"/>
      </a:accent5>
      <a:accent6>
        <a:srgbClr val="79B33B"/>
      </a:accent6>
      <a:hlink>
        <a:srgbClr val="0563C1"/>
      </a:hlink>
      <a:folHlink>
        <a:srgbClr val="C00000"/>
      </a:folHlink>
    </a:clrScheme>
    <a:fontScheme name="Custom 2">
      <a:majorFont>
        <a:latin typeface="Sagona Book"/>
        <a:ea typeface=""/>
        <a:cs typeface=""/>
      </a:majorFont>
      <a:minorFont>
        <a:latin typeface="Sagona Extra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51756282_TF67266379_Win32" id="{6702A105-54AE-47BC-9C80-7CF97B9048D1}" vid="{91948A8A-7D22-43B8-97AB-AC6341A5A106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758</TotalTime>
  <Words>637</Words>
  <Application>Microsoft Office PowerPoint</Application>
  <PresentationFormat>自訂</PresentationFormat>
  <Paragraphs>129</Paragraphs>
  <Slides>13</Slides>
  <Notes>6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13</vt:i4>
      </vt:variant>
    </vt:vector>
  </HeadingPairs>
  <TitlesOfParts>
    <vt:vector size="19" baseType="lpstr">
      <vt:lpstr>Microsoft JhengHei UI</vt:lpstr>
      <vt:lpstr>Microsoft JhengHei UI Light</vt:lpstr>
      <vt:lpstr>華康仿宋體W2</vt:lpstr>
      <vt:lpstr>Arial</vt:lpstr>
      <vt:lpstr>Sagona ExtraLight</vt:lpstr>
      <vt:lpstr>Office 佈景主題</vt:lpstr>
      <vt:lpstr>書籤鳥</vt:lpstr>
      <vt:lpstr>早自修 7:50~8:05 MSSR晨讀 發下班級共讀小說 【激流三勇士】  請安靜閱讀</vt:lpstr>
      <vt:lpstr>書籤鳥</vt:lpstr>
      <vt:lpstr>週一課表</vt:lpstr>
      <vt:lpstr>PowerPoint 簡報</vt:lpstr>
      <vt:lpstr>書籤鳥</vt:lpstr>
      <vt:lpstr>PowerPoint 簡報</vt:lpstr>
      <vt:lpstr>書籤鳥</vt:lpstr>
      <vt:lpstr>盛飯、用餐 中午量體溫  １２：１５潔牙 １２：２５午睡 </vt:lpstr>
      <vt:lpstr>PowerPoint 簡報</vt:lpstr>
      <vt:lpstr>PowerPoint 簡報</vt:lpstr>
      <vt:lpstr>書籤鳥</vt:lpstr>
      <vt:lpstr>書籤鳥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書籤鳥</dc:title>
  <dc:creator>瓊文 張</dc:creator>
  <cp:lastModifiedBy>瓊文 張</cp:lastModifiedBy>
  <cp:revision>11</cp:revision>
  <dcterms:created xsi:type="dcterms:W3CDTF">2021-08-31T13:24:41Z</dcterms:created>
  <dcterms:modified xsi:type="dcterms:W3CDTF">2021-09-10T20:14:52Z</dcterms:modified>
</cp:coreProperties>
</file>