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9" r:id="rId3"/>
    <p:sldId id="263" r:id="rId4"/>
    <p:sldId id="283" r:id="rId5"/>
    <p:sldId id="256" r:id="rId6"/>
    <p:sldId id="273" r:id="rId7"/>
    <p:sldId id="259" r:id="rId8"/>
    <p:sldId id="277" r:id="rId9"/>
    <p:sldId id="267" r:id="rId10"/>
    <p:sldId id="276" r:id="rId11"/>
    <p:sldId id="281" r:id="rId12"/>
    <p:sldId id="274" r:id="rId13"/>
    <p:sldId id="261" r:id="rId14"/>
    <p:sldId id="284" r:id="rId15"/>
    <p:sldId id="275" r:id="rId16"/>
    <p:sldId id="278" r:id="rId17"/>
    <p:sldId id="264" r:id="rId18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9B33B"/>
    <a:srgbClr val="E10B6B"/>
    <a:srgbClr val="FE6547"/>
    <a:srgbClr val="A7CEAF"/>
    <a:srgbClr val="196E93"/>
    <a:srgbClr val="B31E24"/>
    <a:srgbClr val="8E171B"/>
    <a:srgbClr val="E00C6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2021/9/14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2021/9/14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352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2084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680">
          <p15:clr>
            <a:srgbClr val="FBAE40"/>
          </p15:clr>
        </p15:guide>
        <p15:guide id="3" pos="1752">
          <p15:clr>
            <a:srgbClr val="FBAE40"/>
          </p15:clr>
        </p15:guide>
        <p15:guide id="4" pos="3120">
          <p15:clr>
            <a:srgbClr val="FBAE40"/>
          </p15:clr>
        </p15:guide>
        <p15:guide id="5" pos="3192">
          <p15:clr>
            <a:srgbClr val="FBAE40"/>
          </p15:clr>
        </p15:guide>
        <p15:guide id="6" pos="4584">
          <p15:clr>
            <a:srgbClr val="FBAE40"/>
          </p15:clr>
        </p15:guide>
        <p15:guide id="7" pos="4656">
          <p15:clr>
            <a:srgbClr val="FBAE40"/>
          </p15:clr>
        </p15:guide>
        <p15:guide id="8" pos="6048">
          <p15:clr>
            <a:srgbClr val="FBAE40"/>
          </p15:clr>
        </p15:guide>
        <p15:guide id="9" orient="horz" pos="288">
          <p15:clr>
            <a:srgbClr val="FBAE40"/>
          </p15:clr>
        </p15:guide>
        <p15:guide id="10" orient="horz" pos="46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70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2021/9/14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1650" y="1543092"/>
            <a:ext cx="2194560" cy="577677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6000" b="1" dirty="0">
                <a:solidFill>
                  <a:schemeClr val="bg1"/>
                </a:solidFill>
              </a:rPr>
              <a:t>數學習作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543092"/>
            <a:ext cx="2194560" cy="577678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  請</a:t>
            </a:r>
            <a:r>
              <a:rPr lang="zh-TW" altLang="en-US" sz="4800" b="1" u="sng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韵喬</a:t>
            </a: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到</a:t>
            </a:r>
            <a:endParaRPr lang="en-US" altLang="zh-TW" sz="4800" b="1" kern="100" dirty="0">
              <a:effectLst/>
              <a:latin typeface="華康仿宋體W2" panose="02010609010101010101" pitchFamily="49" charset="-120"/>
              <a:ea typeface="華康仿宋體W2" panose="02010609010101010101" pitchFamily="49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zh-TW" altLang="en-US" sz="4800" b="1" kern="100" dirty="0"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協助卓老師</a:t>
            </a:r>
            <a:endParaRPr lang="en-US" altLang="zh-TW" sz="4800" dirty="0"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pPr marL="0" indent="0" algn="ctr" rtl="0">
              <a:lnSpc>
                <a:spcPct val="100000"/>
              </a:lnSpc>
              <a:buNone/>
            </a:pPr>
            <a:endParaRPr lang="zh-TW" altLang="en-US" sz="12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543092"/>
            <a:ext cx="2194560" cy="5776779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+mn-cs"/>
              </a:rPr>
              <a:t>明檢查因材網</a:t>
            </a:r>
            <a:endParaRPr kumimoji="0" lang="en-US" altLang="zh-TW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 Light" panose="020B0304030504040204" pitchFamily="34" charset="-120"/>
              <a:ea typeface="Microsoft JhengHei UI Light" panose="020B0304030504040204" pitchFamily="34" charset="-120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+mn-cs"/>
              </a:rPr>
              <a:t>不做任務請改寫數８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1B2431EA-F54C-48CA-AE19-9591332796D7}"/>
              </a:ext>
            </a:extLst>
          </p:cNvPr>
          <p:cNvSpPr txBox="1"/>
          <p:nvPr/>
        </p:nvSpPr>
        <p:spPr>
          <a:xfrm>
            <a:off x="2901021" y="6336891"/>
            <a:ext cx="1947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dirty="0">
                <a:solidFill>
                  <a:schemeClr val="bg1"/>
                </a:solidFill>
              </a:rPr>
              <a:t>P16-19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106688F-1EE0-44AA-9E37-AA8FE7BAA4AC}"/>
              </a:ext>
            </a:extLst>
          </p:cNvPr>
          <p:cNvSpPr txBox="1"/>
          <p:nvPr/>
        </p:nvSpPr>
        <p:spPr>
          <a:xfrm>
            <a:off x="3003709" y="342763"/>
            <a:ext cx="2070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數學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BE2F435-BB43-45ED-BEB2-F5AB693BAD14}"/>
              </a:ext>
            </a:extLst>
          </p:cNvPr>
          <p:cNvSpPr txBox="1"/>
          <p:nvPr/>
        </p:nvSpPr>
        <p:spPr>
          <a:xfrm>
            <a:off x="7691120" y="1793240"/>
            <a:ext cx="1595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/>
              <a:t>11:45</a:t>
            </a:r>
            <a:endParaRPr lang="zh-TW" altLang="en-US" sz="4800" b="1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ADF8A36-8715-4B31-80E8-B783E227C89C}"/>
              </a:ext>
            </a:extLst>
          </p:cNvPr>
          <p:cNvSpPr txBox="1"/>
          <p:nvPr/>
        </p:nvSpPr>
        <p:spPr>
          <a:xfrm>
            <a:off x="8600943" y="5979160"/>
            <a:ext cx="974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/>
              <a:t>102</a:t>
            </a:r>
            <a:endParaRPr lang="zh-TW" altLang="en-US" sz="3600" b="1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92DE1214-BAD5-45E8-BB0F-4745D2ACAE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3627" y="4962124"/>
            <a:ext cx="1572904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238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3A6A32-E3FA-4569-9BCE-693AD9739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810B3EA-61F0-44CA-AA42-E3C53ACB51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9A82E7EF-680E-488E-84A2-C65C455FF7AC}"/>
              </a:ext>
            </a:extLst>
          </p:cNvPr>
          <p:cNvGraphicFramePr>
            <a:graphicFrameLocks noGrp="1"/>
          </p:cNvGraphicFramePr>
          <p:nvPr/>
        </p:nvGraphicFramePr>
        <p:xfrm>
          <a:off x="562708" y="472272"/>
          <a:ext cx="8822452" cy="76809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411226">
                  <a:extLst>
                    <a:ext uri="{9D8B030D-6E8A-4147-A177-3AD203B41FA5}">
                      <a16:colId xmlns:a16="http://schemas.microsoft.com/office/drawing/2014/main" val="1485229126"/>
                    </a:ext>
                  </a:extLst>
                </a:gridCol>
                <a:gridCol w="4411226">
                  <a:extLst>
                    <a:ext uri="{9D8B030D-6E8A-4147-A177-3AD203B41FA5}">
                      <a16:colId xmlns:a16="http://schemas.microsoft.com/office/drawing/2014/main" val="224152778"/>
                    </a:ext>
                  </a:extLst>
                </a:gridCol>
              </a:tblGrid>
              <a:tr h="1735853">
                <a:tc>
                  <a:txBody>
                    <a:bodyPr/>
                    <a:lstStyle/>
                    <a:p>
                      <a:r>
                        <a:rPr lang="zh-TW" altLang="en-US" sz="3200" b="1" dirty="0"/>
                        <a:t>１．編號和指標名稱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５．練習題</a:t>
                      </a:r>
                      <a:endParaRPr lang="en-US" altLang="zh-TW" sz="320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（不用抄題目，</a:t>
                      </a:r>
                      <a:endParaRPr kumimoji="0" lang="en-US" altLang="zh-TW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只要寫</a:t>
                      </a:r>
                      <a:r>
                        <a:rPr kumimoji="0" lang="zh-TW" altLang="en-US" sz="2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計算過程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和</a:t>
                      </a:r>
                      <a:r>
                        <a:rPr kumimoji="0" lang="zh-TW" altLang="en-US" sz="2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答：　　　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811428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２．影片重點１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６．練習題</a:t>
                      </a:r>
                      <a:endParaRPr lang="en-US" altLang="zh-TW" sz="3200" b="1" dirty="0"/>
                    </a:p>
                    <a:p>
                      <a:r>
                        <a:rPr lang="zh-TW" altLang="en-US" sz="2400" b="1" dirty="0"/>
                        <a:t>（不用抄題目，</a:t>
                      </a:r>
                      <a:endParaRPr lang="en-US" altLang="zh-TW" sz="2400" b="1" dirty="0"/>
                    </a:p>
                    <a:p>
                      <a:r>
                        <a:rPr lang="zh-TW" altLang="en-US" sz="2400" b="1" dirty="0"/>
                        <a:t>只要寫</a:t>
                      </a:r>
                      <a:r>
                        <a:rPr lang="zh-TW" altLang="en-US" sz="2400" b="1" u="sng" dirty="0"/>
                        <a:t>計算過程</a:t>
                      </a:r>
                      <a:r>
                        <a:rPr lang="zh-TW" altLang="en-US" sz="2400" b="1" dirty="0"/>
                        <a:t>和</a:t>
                      </a:r>
                      <a:r>
                        <a:rPr lang="zh-TW" altLang="en-US" sz="2400" b="1" u="sng" dirty="0"/>
                        <a:t>答：　　　</a:t>
                      </a:r>
                      <a:r>
                        <a:rPr lang="zh-TW" altLang="en-US" sz="2400" b="1" dirty="0"/>
                        <a:t>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780858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３．影片重點２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/>
                        <a:t>７．動態評量</a:t>
                      </a:r>
                      <a:endParaRPr lang="en-US" altLang="zh-TW" sz="3200" b="1" dirty="0"/>
                    </a:p>
                    <a:p>
                      <a:r>
                        <a:rPr lang="zh-TW" altLang="en-US" sz="2400" b="1" dirty="0"/>
                        <a:t>（不用抄題目，</a:t>
                      </a:r>
                      <a:endParaRPr lang="en-US" altLang="zh-TW" sz="2400" b="1" dirty="0"/>
                    </a:p>
                    <a:p>
                      <a:r>
                        <a:rPr lang="zh-TW" altLang="en-US" sz="2400" b="1" dirty="0"/>
                        <a:t>只要寫</a:t>
                      </a:r>
                      <a:r>
                        <a:rPr lang="zh-TW" altLang="en-US" sz="2400" b="1" u="sng" dirty="0"/>
                        <a:t>計算過程</a:t>
                      </a:r>
                      <a:r>
                        <a:rPr lang="zh-TW" altLang="en-US" sz="2400" b="1" dirty="0"/>
                        <a:t>和</a:t>
                      </a:r>
                      <a:r>
                        <a:rPr lang="zh-TW" altLang="en-US" sz="2400" b="1" u="sng" dirty="0"/>
                        <a:t>答：　　　</a:t>
                      </a:r>
                      <a:r>
                        <a:rPr lang="zh-TW" altLang="en-US" sz="2400" b="1" dirty="0"/>
                        <a:t>）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320177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４．影片重點３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/>
                        <a:t>８．動態評量</a:t>
                      </a:r>
                      <a:endParaRPr lang="en-US" altLang="zh-TW" sz="3200" b="1" dirty="0"/>
                    </a:p>
                    <a:p>
                      <a:r>
                        <a:rPr lang="zh-TW" altLang="en-US" sz="2400" b="1" dirty="0"/>
                        <a:t>（不用抄題目，</a:t>
                      </a:r>
                      <a:endParaRPr lang="en-US" altLang="zh-TW" sz="2400" b="1" dirty="0"/>
                    </a:p>
                    <a:p>
                      <a:r>
                        <a:rPr lang="zh-TW" altLang="en-US" sz="2400" b="1" dirty="0"/>
                        <a:t>只要寫</a:t>
                      </a:r>
                      <a:r>
                        <a:rPr lang="zh-TW" altLang="en-US" sz="2400" b="1" u="sng" dirty="0"/>
                        <a:t>計算過程</a:t>
                      </a:r>
                      <a:r>
                        <a:rPr lang="zh-TW" altLang="en-US" sz="2400" b="1" dirty="0"/>
                        <a:t>和</a:t>
                      </a:r>
                      <a:r>
                        <a:rPr lang="zh-TW" altLang="en-US" sz="2400" b="1" u="sng" dirty="0"/>
                        <a:t>答：　　　</a:t>
                      </a:r>
                      <a:r>
                        <a:rPr lang="zh-TW" altLang="en-US" sz="2400" b="1" dirty="0"/>
                        <a:t>）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396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519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77520"/>
            <a:ext cx="9435403" cy="692912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200" dirty="0"/>
              <a:t>下課</a:t>
            </a:r>
            <a:r>
              <a:rPr lang="en-US" altLang="zh-TW" sz="6200" dirty="0"/>
              <a:t>10</a:t>
            </a:r>
            <a:r>
              <a:rPr lang="zh-TW" altLang="en-US" sz="6200" dirty="0"/>
              <a:t>分鐘～</a:t>
            </a:r>
            <a:r>
              <a:rPr lang="zh-TW" altLang="en-US" sz="6600" dirty="0"/>
              <a:t>缺交者 請靜思反省</a:t>
            </a:r>
            <a:endParaRPr lang="en-US" altLang="zh-TW" sz="6200" dirty="0"/>
          </a:p>
          <a:p>
            <a:r>
              <a:rPr lang="zh-TW" altLang="en-US" sz="4600" dirty="0">
                <a:highlight>
                  <a:srgbClr val="FFFF00"/>
                </a:highlight>
              </a:rPr>
              <a:t>小老師</a:t>
            </a:r>
            <a:r>
              <a:rPr lang="zh-TW" altLang="en-US" sz="4600" dirty="0"/>
              <a:t>請打開</a:t>
            </a:r>
            <a:r>
              <a:rPr lang="zh-TW" altLang="en-US" sz="4600" b="1" dirty="0">
                <a:highlight>
                  <a:srgbClr val="FFFF00"/>
                </a:highlight>
              </a:rPr>
              <a:t>國語</a:t>
            </a:r>
            <a:r>
              <a:rPr lang="zh-TW" altLang="en-US" sz="4600" dirty="0">
                <a:highlight>
                  <a:srgbClr val="FFFF00"/>
                </a:highlight>
              </a:rPr>
              <a:t>電子書</a:t>
            </a:r>
            <a:endParaRPr lang="en-US" altLang="zh-TW" sz="4600" dirty="0">
              <a:highlight>
                <a:srgbClr val="FFFF00"/>
              </a:highlight>
            </a:endParaRPr>
          </a:p>
          <a:p>
            <a:r>
              <a:rPr lang="zh-TW" altLang="en-US" sz="4600" dirty="0"/>
              <a:t>請大家將</a:t>
            </a:r>
            <a:r>
              <a:rPr lang="zh-TW" altLang="en-US" sz="4600" dirty="0">
                <a:highlight>
                  <a:srgbClr val="00FFFF"/>
                </a:highlight>
              </a:rPr>
              <a:t>課本</a:t>
            </a:r>
            <a:r>
              <a:rPr lang="zh-TW" altLang="en-US" sz="4600" dirty="0"/>
              <a:t>、</a:t>
            </a:r>
            <a:r>
              <a:rPr lang="zh-TW" altLang="en-US" sz="4600" dirty="0">
                <a:highlight>
                  <a:srgbClr val="00FFFF"/>
                </a:highlight>
              </a:rPr>
              <a:t>國作</a:t>
            </a:r>
            <a:endParaRPr lang="en-US" altLang="zh-TW" sz="4600" dirty="0">
              <a:highlight>
                <a:srgbClr val="00FFFF"/>
              </a:highlight>
            </a:endParaRPr>
          </a:p>
          <a:p>
            <a:r>
              <a:rPr lang="zh-TW" altLang="en-US" sz="4600" dirty="0"/>
              <a:t>先整齊</a:t>
            </a:r>
            <a:r>
              <a:rPr lang="zh-TW" altLang="en-US" sz="4600" b="1" u="sng" dirty="0"/>
              <a:t>放在桌上</a:t>
            </a:r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上課的預備音樂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  <a:p>
            <a:r>
              <a:rPr lang="zh-TW" altLang="en-US" sz="4600" dirty="0"/>
              <a:t>等待老師時，請先</a:t>
            </a:r>
            <a:r>
              <a:rPr lang="zh-TW" altLang="en-US" sz="4600" dirty="0">
                <a:highlight>
                  <a:srgbClr val="FF00FF"/>
                </a:highlight>
              </a:rPr>
              <a:t>預習課本內容</a:t>
            </a:r>
            <a:endParaRPr lang="en-US" altLang="zh-TW" sz="46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968837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39545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國作二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83091" y="1760822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 請</a:t>
            </a:r>
            <a:r>
              <a:rPr lang="zh-TW" altLang="en-US" sz="4800" b="1" u="sng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韵喬</a:t>
            </a: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協助卓老師</a:t>
            </a:r>
            <a:endParaRPr lang="en-US" altLang="zh-TW" sz="4800" b="1" kern="100" dirty="0">
              <a:effectLst/>
              <a:latin typeface="華康仿宋體W2" panose="02010609010101010101" pitchFamily="49" charset="-120"/>
              <a:ea typeface="華康仿宋體W2" panose="02010609010101010101" pitchFamily="49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zh-TW" altLang="en-US" sz="3600" b="1" dirty="0">
                <a:solidFill>
                  <a:schemeClr val="bg1"/>
                </a:solidFill>
              </a:rPr>
              <a:t>下午科任課請整理書包抽屜</a:t>
            </a:r>
            <a:endParaRPr lang="en-US" altLang="zh-TW" sz="36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739545"/>
            <a:ext cx="2194560" cy="5580326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請唸兩遍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明國二小考內容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74F270C-4D7B-4159-A61F-C222DE1B5997}"/>
              </a:ext>
            </a:extLst>
          </p:cNvPr>
          <p:cNvSpPr txBox="1"/>
          <p:nvPr/>
        </p:nvSpPr>
        <p:spPr>
          <a:xfrm>
            <a:off x="5164852" y="452529"/>
            <a:ext cx="4029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國語</a:t>
            </a: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4082-C751-44E5-BAFC-873C8CE84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5230" y="1155561"/>
            <a:ext cx="4691324" cy="3455444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盛飯、用餐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中午量體溫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１２：１５潔牙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１２：２５午睡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E2243CC-BEEA-4801-A35D-E4197E84E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682533"/>
            <a:ext cx="10028255" cy="249199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>
                <a:sym typeface="Wingdings" panose="05000000000000000000" pitchFamily="2" charset="2"/>
              </a:rPr>
              <a:t></a:t>
            </a:r>
            <a:r>
              <a:rPr lang="zh-TW" altLang="en-US" sz="3200" dirty="0"/>
              <a:t>午休整潔活動：</a:t>
            </a:r>
            <a:endParaRPr lang="en-US" altLang="zh-TW" sz="3200" dirty="0"/>
          </a:p>
          <a:p>
            <a:pPr algn="l"/>
            <a:r>
              <a:rPr lang="en-US" altLang="zh-TW" sz="3200" dirty="0"/>
              <a:t>	</a:t>
            </a:r>
            <a:r>
              <a:rPr lang="zh-TW" altLang="en-US" sz="3200" dirty="0"/>
              <a:t>請衛生股長</a:t>
            </a:r>
            <a:r>
              <a:rPr lang="zh-TW" altLang="en-US" sz="3200" u="sng" dirty="0"/>
              <a:t>誠瑋</a:t>
            </a:r>
            <a:r>
              <a:rPr lang="zh-TW" altLang="en-US" sz="3200" dirty="0"/>
              <a:t>協助檢查並機動加強清潔</a:t>
            </a:r>
            <a:r>
              <a:rPr lang="en-US" altLang="zh-TW" sz="3200" dirty="0"/>
              <a:t>	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外掃區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請小組長協助－</a:t>
            </a:r>
            <a:r>
              <a:rPr lang="zh-TW" altLang="en-US" sz="3200" u="sng" dirty="0">
                <a:sym typeface="Wingdings" panose="05000000000000000000" pitchFamily="2" charset="2"/>
              </a:rPr>
              <a:t>文寧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振宏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庭恩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教室內外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</a:t>
            </a:r>
            <a:r>
              <a:rPr lang="zh-TW" altLang="en-US" sz="3200" u="sng" dirty="0">
                <a:sym typeface="Wingdings" panose="05000000000000000000" pitchFamily="2" charset="2"/>
              </a:rPr>
              <a:t>采瑜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玉琪</a:t>
            </a:r>
            <a:r>
              <a:rPr lang="zh-TW" altLang="en-US" sz="3200" dirty="0">
                <a:sym typeface="Wingdings" panose="05000000000000000000" pitchFamily="2" charset="2"/>
              </a:rPr>
              <a:t>協助整理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89205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0532"/>
            <a:ext cx="9435403" cy="766186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午休結束了～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FF00"/>
                </a:highlight>
              </a:rPr>
              <a:t>小老師</a:t>
            </a:r>
            <a:r>
              <a:rPr lang="zh-TW" altLang="en-US" sz="6000" dirty="0"/>
              <a:t>請打開</a:t>
            </a:r>
            <a:r>
              <a:rPr lang="zh-TW" altLang="en-US" sz="6000" b="1" dirty="0">
                <a:highlight>
                  <a:srgbClr val="FFFF00"/>
                </a:highlight>
              </a:rPr>
              <a:t>英文</a:t>
            </a:r>
            <a:r>
              <a:rPr lang="zh-TW" altLang="en-US" sz="6000" dirty="0">
                <a:highlight>
                  <a:srgbClr val="FFFF00"/>
                </a:highlight>
              </a:rPr>
              <a:t>電子書</a:t>
            </a:r>
            <a:endParaRPr lang="en-US" altLang="zh-TW" sz="6000" dirty="0">
              <a:highlight>
                <a:srgbClr val="FFFF00"/>
              </a:highlight>
            </a:endParaRPr>
          </a:p>
          <a:p>
            <a:r>
              <a:rPr lang="zh-TW" altLang="en-US" sz="6000" dirty="0"/>
              <a:t>請大家將</a:t>
            </a:r>
            <a:r>
              <a:rPr lang="zh-TW" altLang="en-US" sz="6000" b="1" dirty="0">
                <a:highlight>
                  <a:srgbClr val="FFFF00"/>
                </a:highlight>
              </a:rPr>
              <a:t>英文</a:t>
            </a:r>
            <a:r>
              <a:rPr lang="zh-TW" altLang="en-US" sz="6000" dirty="0">
                <a:highlight>
                  <a:srgbClr val="00FFFF"/>
                </a:highlight>
              </a:rPr>
              <a:t>課本</a:t>
            </a:r>
            <a:r>
              <a:rPr lang="zh-TW" altLang="en-US" sz="6000" dirty="0"/>
              <a:t>、</a:t>
            </a:r>
            <a:r>
              <a:rPr lang="zh-TW" altLang="en-US" sz="6000" dirty="0">
                <a:highlight>
                  <a:srgbClr val="00FFFF"/>
                </a:highlight>
              </a:rPr>
              <a:t>習作、</a:t>
            </a:r>
            <a:r>
              <a:rPr lang="en-US" altLang="zh-TW" sz="6000" dirty="0">
                <a:highlight>
                  <a:srgbClr val="00FFFF"/>
                </a:highlight>
              </a:rPr>
              <a:t>1200</a:t>
            </a:r>
            <a:r>
              <a:rPr lang="zh-TW" altLang="en-US" sz="6000" dirty="0">
                <a:highlight>
                  <a:srgbClr val="00FFFF"/>
                </a:highlight>
              </a:rPr>
              <a:t>單</a:t>
            </a:r>
            <a:endParaRPr lang="en-US" altLang="zh-TW" sz="6000" dirty="0">
              <a:highlight>
                <a:srgbClr val="00FFFF"/>
              </a:highlight>
            </a:endParaRPr>
          </a:p>
          <a:p>
            <a:r>
              <a:rPr lang="zh-TW" altLang="en-US" sz="6000" dirty="0"/>
              <a:t>先整齊</a:t>
            </a:r>
            <a:r>
              <a:rPr lang="zh-TW" altLang="en-US" sz="6000" b="1" u="sng" dirty="0"/>
              <a:t>放在桌上</a:t>
            </a:r>
            <a:r>
              <a:rPr lang="zh-TW" altLang="en-US" sz="6000" dirty="0"/>
              <a:t>再離開教室</a:t>
            </a:r>
            <a:endParaRPr lang="en-US" altLang="zh-TW" sz="60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  <a:p>
            <a:r>
              <a:rPr lang="zh-TW" altLang="en-US" sz="4600" dirty="0"/>
              <a:t>等待老師時，請先</a:t>
            </a:r>
            <a:r>
              <a:rPr lang="zh-TW" altLang="en-US" sz="4600" dirty="0">
                <a:highlight>
                  <a:srgbClr val="FF00FF"/>
                </a:highlight>
              </a:rPr>
              <a:t>預習課本內容</a:t>
            </a:r>
            <a:endParaRPr lang="en-US" altLang="zh-TW" sz="46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827118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F0A2AB-64F4-4B27-B307-94379CFA3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266171"/>
            <a:ext cx="7543800" cy="3954137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下一節課是</a:t>
            </a:r>
            <a:r>
              <a:rPr lang="en-US" altLang="zh-TW" sz="6000" dirty="0"/>
              <a:t>【</a:t>
            </a:r>
            <a:r>
              <a:rPr lang="zh-TW" altLang="en-US" sz="6000" dirty="0"/>
              <a:t>資訊</a:t>
            </a:r>
            <a:r>
              <a:rPr lang="en-US" altLang="zh-TW" sz="6000" dirty="0"/>
              <a:t>】</a:t>
            </a:r>
            <a:br>
              <a:rPr lang="en-US" altLang="zh-TW" sz="6000" dirty="0"/>
            </a:br>
            <a:r>
              <a:rPr lang="zh-TW" altLang="en-US" sz="6000" dirty="0"/>
              <a:t>排正桌子 抬好椅子</a:t>
            </a:r>
            <a:br>
              <a:rPr lang="en-US" altLang="zh-TW" sz="6000" dirty="0"/>
            </a:br>
            <a:r>
              <a:rPr lang="zh-TW" altLang="en-US" sz="6000" dirty="0"/>
              <a:t>帶鉛筆盒和聯絡簿</a:t>
            </a:r>
            <a:br>
              <a:rPr lang="en-US" altLang="zh-TW" sz="6000" dirty="0"/>
            </a:br>
            <a:r>
              <a:rPr lang="zh-TW" altLang="en-US" sz="6000" dirty="0"/>
              <a:t>請到外面排隊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0B449BA-D4BD-4A68-B290-AF560D5FF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7687" y="4076950"/>
            <a:ext cx="7543800" cy="332845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TW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……………………………….</a:t>
            </a:r>
            <a:r>
              <a:rPr lang="zh-TW" altLang="en-US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電腦課下課後</a:t>
            </a:r>
            <a:endParaRPr lang="en-US" altLang="zh-TW" sz="6000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TW" altLang="en-US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回教室背書包</a:t>
            </a:r>
            <a:endParaRPr lang="en-US" altLang="zh-TW" sz="6000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TW" altLang="en-US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排隊上體育課</a:t>
            </a:r>
          </a:p>
        </p:txBody>
      </p:sp>
    </p:spTree>
    <p:extLst>
      <p:ext uri="{BB962C8B-B14F-4D97-AF65-F5344CB8AC3E}">
        <p14:creationId xmlns:p14="http://schemas.microsoft.com/office/powerpoint/2010/main" val="2826119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17EFB55-5E90-4C82-9949-52B798304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29" y="3413927"/>
            <a:ext cx="6732395" cy="3869167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46477"/>
            <a:ext cx="9937820" cy="2924071"/>
          </a:xfrm>
        </p:spPr>
        <p:txBody>
          <a:bodyPr anchor="ctr">
            <a:normAutofit fontScale="90000"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r>
              <a:rPr lang="en-US" altLang="zh-TW" sz="6000" dirty="0"/>
              <a:t>7:50~8:05</a:t>
            </a:r>
            <a:r>
              <a:rPr lang="zh-TW" altLang="en-US" sz="6000" dirty="0"/>
              <a:t>  </a:t>
            </a:r>
            <a:r>
              <a:rPr lang="en-US" altLang="zh-TW" sz="6000" dirty="0"/>
              <a:t>MSSR</a:t>
            </a:r>
            <a:r>
              <a:rPr lang="zh-TW" altLang="en-US" sz="6000" dirty="0"/>
              <a:t>晨讀</a:t>
            </a:r>
            <a:br>
              <a:rPr lang="en-US" altLang="zh-TW" sz="6000" dirty="0"/>
            </a:br>
            <a:r>
              <a:rPr lang="zh-TW" altLang="en-US" sz="6000" dirty="0"/>
              <a:t>請安靜閱讀</a:t>
            </a:r>
            <a:br>
              <a:rPr lang="en-US" altLang="zh-TW" sz="6000" dirty="0"/>
            </a:br>
            <a:r>
              <a:rPr lang="zh-TW" altLang="en-US" sz="6000" dirty="0"/>
              <a:t>共讀班書</a:t>
            </a:r>
            <a:r>
              <a:rPr lang="en-US" altLang="zh-TW" sz="6000" dirty="0"/>
              <a:t>【</a:t>
            </a:r>
            <a:r>
              <a:rPr lang="zh-TW" altLang="en-US" sz="6000" dirty="0"/>
              <a:t>激流三勇士</a:t>
            </a:r>
            <a:r>
              <a:rPr lang="en-US" altLang="zh-TW" sz="6000" dirty="0"/>
              <a:t>】</a:t>
            </a:r>
            <a:br>
              <a:rPr lang="en-US" altLang="zh-TW" sz="6000" dirty="0"/>
            </a:br>
            <a:br>
              <a:rPr lang="en-US" altLang="zh-TW" sz="6000" dirty="0"/>
            </a:br>
            <a:br>
              <a:rPr lang="en-US" altLang="zh-TW" sz="6000" dirty="0"/>
            </a:b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58831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頒獎英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學習吧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缺交寫聯絡簿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 fontScale="77500" lnSpcReduction="20000"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檢查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國學習吧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數因材網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三聯單</a:t>
            </a:r>
            <a:endParaRPr lang="en-US" altLang="zh-TW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9/22(</a:t>
            </a:r>
            <a:r>
              <a:rPr lang="zh-TW" altLang="en-US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</a:t>
            </a:r>
            <a:endParaRPr lang="zh-TW" alt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29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A2740F-6CE9-40BB-BB2F-1FCE0B455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1240077"/>
          </a:xfrm>
        </p:spPr>
        <p:txBody>
          <a:bodyPr/>
          <a:lstStyle/>
          <a:p>
            <a:r>
              <a:rPr lang="zh-TW" altLang="en-US" dirty="0"/>
              <a:t>作業未完成的同學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64FB198-4DCA-4EDE-9F72-FA7073C65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2612571"/>
            <a:ext cx="7543800" cy="470262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/>
              <a:t>１．請留在座位，思過反省，加強學習。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２．同學們請勿干擾。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３．有要事須離開，請務必告知導師。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４．下課時教室內請保持安靜。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５．歡迎其他同學們離開教室，望遠凝視。</a:t>
            </a:r>
            <a:endParaRPr lang="en-US" altLang="zh-TW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2755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週二課表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159" y="2019720"/>
            <a:ext cx="9435403" cy="6858000"/>
          </a:xfrm>
        </p:spPr>
        <p:txBody>
          <a:bodyPr>
            <a:normAutofit/>
          </a:bodyPr>
          <a:lstStyle/>
          <a:p>
            <a:r>
              <a:rPr lang="zh-TW" altLang="en-US" sz="7800" b="1" dirty="0"/>
              <a:t>閱社</a:t>
            </a:r>
            <a:r>
              <a:rPr lang="en-US" altLang="zh-TW" sz="7800" b="1" dirty="0"/>
              <a:t>(</a:t>
            </a:r>
            <a:r>
              <a:rPr lang="zh-TW" altLang="en-US" sz="7800" b="1" dirty="0"/>
              <a:t>健康操</a:t>
            </a:r>
            <a:r>
              <a:rPr lang="en-US" altLang="zh-TW" sz="7800" b="1" dirty="0"/>
              <a:t>)</a:t>
            </a:r>
            <a:r>
              <a:rPr lang="zh-TW" altLang="en-US" sz="7800" b="1" dirty="0"/>
              <a:t>數國</a:t>
            </a:r>
            <a:endParaRPr lang="en-US" altLang="zh-TW" sz="7800" b="1" dirty="0"/>
          </a:p>
          <a:p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潔牙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12:25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午睡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sz="7800" b="1" dirty="0"/>
              <a:t>英資體</a:t>
            </a:r>
            <a:endParaRPr lang="en-US" altLang="zh-TW" sz="7800" b="1" dirty="0"/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518160"/>
            <a:ext cx="9435403" cy="725424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5</a:t>
            </a:r>
            <a:r>
              <a:rPr lang="zh-TW" altLang="en-US" sz="6000" dirty="0"/>
              <a:t>分鐘了～缺交者 請靜思反省</a:t>
            </a:r>
            <a:endParaRPr lang="en-US" altLang="zh-TW" sz="6000" dirty="0"/>
          </a:p>
          <a:p>
            <a:r>
              <a:rPr lang="zh-TW" altLang="en-US" sz="4600" dirty="0"/>
              <a:t>請大家將班級共讀書</a:t>
            </a:r>
            <a:endParaRPr lang="en-US" altLang="zh-TW" sz="4600" dirty="0"/>
          </a:p>
          <a:p>
            <a:r>
              <a:rPr lang="en-US" altLang="zh-TW" sz="4600" dirty="0"/>
              <a:t>【</a:t>
            </a:r>
            <a:r>
              <a:rPr lang="zh-TW" altLang="en-US" sz="4600" dirty="0"/>
              <a:t>激流三勇士</a:t>
            </a:r>
            <a:r>
              <a:rPr lang="en-US" altLang="zh-TW" sz="4600" dirty="0"/>
              <a:t>】</a:t>
            </a:r>
          </a:p>
          <a:p>
            <a:r>
              <a:rPr lang="zh-TW" altLang="en-US" sz="4600" dirty="0"/>
              <a:t>先整齊</a:t>
            </a:r>
            <a:r>
              <a:rPr lang="zh-TW" altLang="en-US" sz="4600" b="1" u="sng" dirty="0"/>
              <a:t>放在桌上</a:t>
            </a:r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  <a:p>
            <a:r>
              <a:rPr lang="zh-TW" altLang="en-US" sz="4600" dirty="0"/>
              <a:t>等待老師時，請先自行閱讀共讀書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7279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en-US" altLang="zh-TW" sz="5400" b="1" dirty="0">
                <a:solidFill>
                  <a:schemeClr val="bg1"/>
                </a:solidFill>
              </a:rPr>
              <a:t>【</a:t>
            </a:r>
            <a:r>
              <a:rPr lang="zh-TW" altLang="en-US" sz="5400" b="1" dirty="0">
                <a:solidFill>
                  <a:schemeClr val="bg1"/>
                </a:solidFill>
              </a:rPr>
              <a:t>爸爸的大斗笠</a:t>
            </a:r>
            <a:r>
              <a:rPr lang="en-US" altLang="zh-TW" sz="5400" b="1" dirty="0">
                <a:solidFill>
                  <a:schemeClr val="bg1"/>
                </a:solidFill>
              </a:rPr>
              <a:t>】</a:t>
            </a:r>
            <a:r>
              <a:rPr lang="zh-TW" altLang="en-US" sz="5400" b="1" dirty="0">
                <a:solidFill>
                  <a:schemeClr val="bg1"/>
                </a:solidFill>
              </a:rPr>
              <a:t>閱讀</a:t>
            </a:r>
            <a:r>
              <a:rPr lang="en-US" altLang="zh-TW" sz="5400" b="1" dirty="0">
                <a:solidFill>
                  <a:schemeClr val="bg1"/>
                </a:solidFill>
              </a:rPr>
              <a:t>    </a:t>
            </a:r>
            <a:r>
              <a:rPr lang="zh-TW" altLang="en-US" sz="5400" b="1" dirty="0">
                <a:solidFill>
                  <a:schemeClr val="bg1"/>
                </a:solidFill>
              </a:rPr>
              <a:t>分鐘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激流三勇士</a:t>
            </a:r>
            <a:endParaRPr lang="en-US" altLang="zh-TW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rgbClr val="0070C0"/>
                </a:solidFill>
                <a:highlight>
                  <a:srgbClr val="FFFF00"/>
                </a:highlight>
              </a:rPr>
              <a:t>一問</a:t>
            </a:r>
            <a:r>
              <a:rPr lang="zh-TW" altLang="en-US" sz="5400" b="1" dirty="0">
                <a:solidFill>
                  <a:schemeClr val="bg1"/>
                </a:solidFill>
              </a:rPr>
              <a:t>一答一心得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寫 便利貼  提問單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28C3AB-4E92-4716-9161-4FEBD63399DC}"/>
              </a:ext>
            </a:extLst>
          </p:cNvPr>
          <p:cNvSpPr txBox="1"/>
          <p:nvPr/>
        </p:nvSpPr>
        <p:spPr>
          <a:xfrm>
            <a:off x="2777297" y="452529"/>
            <a:ext cx="4748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/>
              <a:t>閱讀寫作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A790BE26-8726-4487-ABFA-ADAAC05F05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5780" y="6549717"/>
            <a:ext cx="2231329" cy="865707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11202DFB-EBB8-41B3-B9A2-22ED7FFDC16A}"/>
              </a:ext>
            </a:extLst>
          </p:cNvPr>
          <p:cNvSpPr txBox="1"/>
          <p:nvPr/>
        </p:nvSpPr>
        <p:spPr>
          <a:xfrm>
            <a:off x="5325626" y="4072475"/>
            <a:ext cx="11756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497840"/>
            <a:ext cx="9435403" cy="727456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10</a:t>
            </a:r>
            <a:r>
              <a:rPr lang="zh-TW" altLang="en-US" sz="6000" dirty="0"/>
              <a:t>分鐘～</a:t>
            </a:r>
            <a:endParaRPr lang="en-US" altLang="zh-TW" sz="6000" dirty="0"/>
          </a:p>
          <a:p>
            <a:r>
              <a:rPr lang="zh-TW" altLang="en-US" sz="4600" dirty="0">
                <a:highlight>
                  <a:srgbClr val="FFFF00"/>
                </a:highlight>
              </a:rPr>
              <a:t>小老師</a:t>
            </a:r>
            <a:r>
              <a:rPr lang="zh-TW" altLang="en-US" sz="4600" dirty="0"/>
              <a:t>請打開</a:t>
            </a:r>
            <a:r>
              <a:rPr lang="zh-TW" altLang="en-US" sz="4600" b="1" dirty="0">
                <a:highlight>
                  <a:srgbClr val="FFFF00"/>
                </a:highlight>
              </a:rPr>
              <a:t>社會</a:t>
            </a:r>
            <a:r>
              <a:rPr lang="zh-TW" altLang="en-US" sz="4600" dirty="0">
                <a:highlight>
                  <a:srgbClr val="FFFF00"/>
                </a:highlight>
              </a:rPr>
              <a:t>電子書</a:t>
            </a:r>
            <a:endParaRPr lang="en-US" altLang="zh-TW" sz="4600" dirty="0">
              <a:highlight>
                <a:srgbClr val="FFFF00"/>
              </a:highlight>
            </a:endParaRPr>
          </a:p>
          <a:p>
            <a:r>
              <a:rPr lang="zh-TW" altLang="en-US" sz="4600" dirty="0"/>
              <a:t>請大家將</a:t>
            </a:r>
            <a:r>
              <a:rPr lang="zh-TW" altLang="en-US" sz="4600" b="1" dirty="0">
                <a:highlight>
                  <a:srgbClr val="FFFF00"/>
                </a:highlight>
              </a:rPr>
              <a:t>社會</a:t>
            </a:r>
            <a:r>
              <a:rPr lang="zh-TW" altLang="en-US" sz="4600" dirty="0">
                <a:highlight>
                  <a:srgbClr val="00FFFF"/>
                </a:highlight>
              </a:rPr>
              <a:t>課本</a:t>
            </a:r>
            <a:r>
              <a:rPr lang="zh-TW" altLang="en-US" sz="4600" dirty="0"/>
              <a:t>、</a:t>
            </a:r>
            <a:r>
              <a:rPr lang="zh-TW" altLang="en-US" sz="4600" dirty="0">
                <a:highlight>
                  <a:srgbClr val="00FFFF"/>
                </a:highlight>
              </a:rPr>
              <a:t>習作</a:t>
            </a:r>
            <a:endParaRPr lang="en-US" altLang="zh-TW" sz="4600" dirty="0">
              <a:highlight>
                <a:srgbClr val="00FFFF"/>
              </a:highlight>
            </a:endParaRPr>
          </a:p>
          <a:p>
            <a:r>
              <a:rPr lang="zh-TW" altLang="en-US" sz="4600" dirty="0"/>
              <a:t>先整齊</a:t>
            </a:r>
            <a:r>
              <a:rPr lang="zh-TW" altLang="en-US" sz="4600" b="1" u="sng" dirty="0"/>
              <a:t>放在桌上</a:t>
            </a:r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上課的預備音樂響起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  <a:p>
            <a:r>
              <a:rPr lang="zh-TW" altLang="en-US" sz="4600" dirty="0"/>
              <a:t>等待老師時，請先預習課本內容</a:t>
            </a:r>
            <a:endParaRPr lang="en-US" altLang="zh-TW" sz="46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109262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732341"/>
            <a:ext cx="9435403" cy="6773778"/>
          </a:xfrm>
        </p:spPr>
        <p:txBody>
          <a:bodyPr>
            <a:normAutofit lnSpcReduction="10000"/>
          </a:bodyPr>
          <a:lstStyle/>
          <a:p>
            <a:r>
              <a:rPr lang="zh-TW" altLang="en-US" sz="6000" dirty="0"/>
              <a:t>下課鐘響</a:t>
            </a:r>
            <a:endParaRPr lang="en-US" altLang="zh-TW" sz="6000" dirty="0"/>
          </a:p>
          <a:p>
            <a:r>
              <a:rPr lang="zh-TW" altLang="en-US" sz="6000" dirty="0"/>
              <a:t>走廊排隊</a:t>
            </a:r>
            <a:endParaRPr lang="en-US" altLang="zh-TW" sz="6000" dirty="0"/>
          </a:p>
          <a:p>
            <a:r>
              <a:rPr lang="zh-TW" altLang="en-US" sz="6000" dirty="0">
                <a:solidFill>
                  <a:srgbClr val="FFFF00"/>
                </a:solidFill>
                <a:highlight>
                  <a:srgbClr val="0000FF"/>
                </a:highlight>
              </a:rPr>
              <a:t>跳健康操</a:t>
            </a:r>
            <a:endParaRPr lang="en-US" altLang="zh-TW" sz="6000" dirty="0">
              <a:solidFill>
                <a:srgbClr val="FFFF00"/>
              </a:solidFill>
              <a:highlight>
                <a:srgbClr val="0000FF"/>
              </a:highlight>
            </a:endParaRPr>
          </a:p>
          <a:p>
            <a:r>
              <a:rPr lang="zh-TW" altLang="en-US" sz="6000" dirty="0"/>
              <a:t>運動結束再下課</a:t>
            </a:r>
            <a:r>
              <a:rPr lang="en-US" altLang="zh-TW" sz="6000" dirty="0"/>
              <a:t>~</a:t>
            </a:r>
          </a:p>
          <a:p>
            <a:r>
              <a:rPr lang="zh-TW" altLang="en-US" sz="6000" dirty="0"/>
              <a:t>桌上放好</a:t>
            </a:r>
            <a:r>
              <a:rPr lang="zh-TW" altLang="en-US" sz="6000" dirty="0">
                <a:highlight>
                  <a:srgbClr val="FF00FF"/>
                </a:highlight>
              </a:rPr>
              <a:t>數學習作</a:t>
            </a:r>
            <a:endParaRPr lang="en-US" altLang="zh-TW" sz="6000" dirty="0">
              <a:highlight>
                <a:srgbClr val="FF00FF"/>
              </a:highlight>
            </a:endParaRPr>
          </a:p>
          <a:p>
            <a:r>
              <a:rPr lang="zh-TW" altLang="en-US" sz="6000" dirty="0"/>
              <a:t>缺交者 請進入教室</a:t>
            </a:r>
            <a:endParaRPr lang="en-US" altLang="zh-TW" sz="6000" dirty="0"/>
          </a:p>
          <a:p>
            <a:r>
              <a:rPr lang="zh-TW" altLang="en-US" sz="6000" dirty="0"/>
              <a:t>靜思反省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93664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1221</TotalTime>
  <Words>897</Words>
  <Application>Microsoft Office PowerPoint</Application>
  <PresentationFormat>自訂</PresentationFormat>
  <Paragraphs>158</Paragraphs>
  <Slides>17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4" baseType="lpstr">
      <vt:lpstr>Microsoft JhengHei UI</vt:lpstr>
      <vt:lpstr>Microsoft JhengHei UI Light</vt:lpstr>
      <vt:lpstr>華康仿宋體W2</vt:lpstr>
      <vt:lpstr>微軟正黑體</vt:lpstr>
      <vt:lpstr>Arial</vt:lpstr>
      <vt:lpstr>Sagona ExtraLight</vt:lpstr>
      <vt:lpstr>Office 佈景主題</vt:lpstr>
      <vt:lpstr>書籤鳥</vt:lpstr>
      <vt:lpstr>早自修 7:50~8:05  MSSR晨讀 請安靜閱讀 共讀班書【激流三勇士】   </vt:lpstr>
      <vt:lpstr>書籤鳥</vt:lpstr>
      <vt:lpstr>作業未完成的同學</vt:lpstr>
      <vt:lpstr>週二課表</vt:lpstr>
      <vt:lpstr>PowerPoint 簡報</vt:lpstr>
      <vt:lpstr>書籤鳥</vt:lpstr>
      <vt:lpstr>PowerPoint 簡報</vt:lpstr>
      <vt:lpstr>PowerPoint 簡報</vt:lpstr>
      <vt:lpstr>書籤鳥</vt:lpstr>
      <vt:lpstr>PowerPoint 簡報</vt:lpstr>
      <vt:lpstr>PowerPoint 簡報</vt:lpstr>
      <vt:lpstr>書籤鳥</vt:lpstr>
      <vt:lpstr>盛飯、用餐 中午量體溫  １２：１５潔牙 １２：２５午睡 </vt:lpstr>
      <vt:lpstr>PowerPoint 簡報</vt:lpstr>
      <vt:lpstr>下一節課是【資訊】 排正桌子 抬好椅子 帶鉛筆盒和聯絡簿 請到外面排隊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16</cp:revision>
  <dcterms:created xsi:type="dcterms:W3CDTF">2021-08-31T13:24:41Z</dcterms:created>
  <dcterms:modified xsi:type="dcterms:W3CDTF">2021-09-13T19:01:20Z</dcterms:modified>
</cp:coreProperties>
</file>