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7" r:id="rId2"/>
    <p:sldId id="279" r:id="rId3"/>
    <p:sldId id="263" r:id="rId4"/>
    <p:sldId id="283" r:id="rId5"/>
    <p:sldId id="256" r:id="rId6"/>
    <p:sldId id="273" r:id="rId7"/>
    <p:sldId id="259" r:id="rId8"/>
    <p:sldId id="277" r:id="rId9"/>
    <p:sldId id="261" r:id="rId10"/>
    <p:sldId id="280" r:id="rId11"/>
    <p:sldId id="260" r:id="rId12"/>
    <p:sldId id="274" r:id="rId13"/>
    <p:sldId id="262" r:id="rId14"/>
    <p:sldId id="284" r:id="rId15"/>
    <p:sldId id="264" r:id="rId16"/>
  </p:sldIdLst>
  <p:sldSz cx="10058400" cy="7772400"/>
  <p:notesSz cx="6858000" cy="9144000"/>
  <p:defaultTextStyle>
    <a:defPPr rtl="0">
      <a:defRPr lang="zh-cn"/>
    </a:defPPr>
    <a:lvl1pPr marL="0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79B33B"/>
    <a:srgbClr val="E10B6B"/>
    <a:srgbClr val="FE6547"/>
    <a:srgbClr val="A7CEAF"/>
    <a:srgbClr val="196E93"/>
    <a:srgbClr val="B31E24"/>
    <a:srgbClr val="8E171B"/>
    <a:srgbClr val="E00C6B"/>
    <a:srgbClr val="F5A6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5013" autoAdjust="0"/>
  </p:normalViewPr>
  <p:slideViewPr>
    <p:cSldViewPr snapToGrid="0">
      <p:cViewPr varScale="1">
        <p:scale>
          <a:sx n="76" d="100"/>
          <a:sy n="76" d="100"/>
        </p:scale>
        <p:origin x="1454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391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>
            <a:extLst>
              <a:ext uri="{FF2B5EF4-FFF2-40B4-BE49-F238E27FC236}">
                <a16:creationId xmlns:a16="http://schemas.microsoft.com/office/drawing/2014/main" id="{E4C63E35-FD7C-427B-97DA-1133B03712F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BB9664A7-AD9F-48E7-86FC-1E936147C90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7DFF588-8810-4702-A7E9-883B039BEB52}" type="datetime1">
              <a:rPr lang="zh-TW" altLang="en-US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2021/9/15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CA39DA8E-4542-43E2-9701-4506C2C7842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5" name="投影片編號預留位置 4">
            <a:extLst>
              <a:ext uri="{FF2B5EF4-FFF2-40B4-BE49-F238E27FC236}">
                <a16:creationId xmlns:a16="http://schemas.microsoft.com/office/drawing/2014/main" id="{470C264E-B34F-4064-991D-993BC4903CC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BCFD142-9AF3-4DFE-8E95-BC80A5A1A160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‹#›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320639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6BE6DB1B-C476-4153-9D41-97B7E40374EF}" type="datetime1">
              <a:rPr lang="zh-TW" altLang="en-US" noProof="0" smtClean="0"/>
              <a:t>2021/9/15</a:t>
            </a:fld>
            <a:endParaRPr lang="zh-TW" altLang="en-US" noProof="0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zh-TW" altLang="en-US" noProof="0"/>
          </a:p>
        </p:txBody>
      </p:sp>
      <p:sp>
        <p:nvSpPr>
          <p:cNvPr id="5" name="備忘稿預留位置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C1642173-6783-472C-8D96-A8A78BBDF2E6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5231390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1pPr>
    <a:lvl2pPr marL="509412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2pPr>
    <a:lvl3pPr marL="1018824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3pPr>
    <a:lvl4pPr marL="1528237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4pPr>
    <a:lvl5pPr marL="2037649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5pPr>
    <a:lvl6pPr marL="2547061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83210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3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135218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7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89736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9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485105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11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318443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13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514653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15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02147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圖片版面配置區 26">
            <a:extLst>
              <a:ext uri="{FF2B5EF4-FFF2-40B4-BE49-F238E27FC236}">
                <a16:creationId xmlns:a16="http://schemas.microsoft.com/office/drawing/2014/main" id="{05BF05FD-FF7C-42B2-9311-59BEDF494E9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5720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sp>
        <p:nvSpPr>
          <p:cNvPr id="8" name="Title 7" hidden="1">
            <a:extLst>
              <a:ext uri="{FF2B5EF4-FFF2-40B4-BE49-F238E27FC236}">
                <a16:creationId xmlns:a16="http://schemas.microsoft.com/office/drawing/2014/main" id="{C0A6D734-7788-4C17-B703-28E84C483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425610"/>
          </a:xfrm>
        </p:spPr>
        <p:txBody>
          <a:bodyPr rtlCol="0"/>
          <a:lstStyle/>
          <a:p>
            <a:pPr rtl="0"/>
            <a:r>
              <a:rPr lang="zh-TW" altLang="en-US"/>
              <a:t>按一下以編輯母片標題樣式</a:t>
            </a:r>
            <a:endParaRPr lang="zh-tw"/>
          </a:p>
        </p:txBody>
      </p:sp>
      <p:sp>
        <p:nvSpPr>
          <p:cNvPr id="2" name="文字版面配置區 16">
            <a:extLst>
              <a:ext uri="{FF2B5EF4-FFF2-40B4-BE49-F238E27FC236}">
                <a16:creationId xmlns:a16="http://schemas.microsoft.com/office/drawing/2014/main" id="{470B7189-7CD8-41A8-A6AF-3AB96FEB4F87}"/>
              </a:ext>
            </a:extLst>
          </p:cNvPr>
          <p:cNvSpPr txBox="1">
            <a:spLocks/>
          </p:cNvSpPr>
          <p:nvPr userDrawn="1"/>
        </p:nvSpPr>
        <p:spPr>
          <a:xfrm>
            <a:off x="277368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3" name="文字版面配置區 16">
            <a:extLst>
              <a:ext uri="{FF2B5EF4-FFF2-40B4-BE49-F238E27FC236}">
                <a16:creationId xmlns:a16="http://schemas.microsoft.com/office/drawing/2014/main" id="{18B6A2E3-464B-4EE9-8D5C-313A500BAB49}"/>
              </a:ext>
            </a:extLst>
          </p:cNvPr>
          <p:cNvSpPr txBox="1">
            <a:spLocks/>
          </p:cNvSpPr>
          <p:nvPr userDrawn="1"/>
        </p:nvSpPr>
        <p:spPr>
          <a:xfrm>
            <a:off x="45720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4" name="文字版面配置區 16">
            <a:extLst>
              <a:ext uri="{FF2B5EF4-FFF2-40B4-BE49-F238E27FC236}">
                <a16:creationId xmlns:a16="http://schemas.microsoft.com/office/drawing/2014/main" id="{F61BAC10-176F-478F-920F-55652FA48A8E}"/>
              </a:ext>
            </a:extLst>
          </p:cNvPr>
          <p:cNvSpPr txBox="1">
            <a:spLocks/>
          </p:cNvSpPr>
          <p:nvPr userDrawn="1"/>
        </p:nvSpPr>
        <p:spPr>
          <a:xfrm>
            <a:off x="740664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5" name="文字版面配置區 16">
            <a:extLst>
              <a:ext uri="{FF2B5EF4-FFF2-40B4-BE49-F238E27FC236}">
                <a16:creationId xmlns:a16="http://schemas.microsoft.com/office/drawing/2014/main" id="{8C4CEB58-0A38-4C56-AA6C-06535EA4672B}"/>
              </a:ext>
            </a:extLst>
          </p:cNvPr>
          <p:cNvSpPr txBox="1">
            <a:spLocks/>
          </p:cNvSpPr>
          <p:nvPr userDrawn="1"/>
        </p:nvSpPr>
        <p:spPr>
          <a:xfrm>
            <a:off x="509016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24" name="圖片版面配置區 26">
            <a:extLst>
              <a:ext uri="{FF2B5EF4-FFF2-40B4-BE49-F238E27FC236}">
                <a16:creationId xmlns:a16="http://schemas.microsoft.com/office/drawing/2014/main" id="{66019573-E9E7-47B4-A866-78D3C627B60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77368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sp>
        <p:nvSpPr>
          <p:cNvPr id="25" name="圖片版面配置區 26">
            <a:extLst>
              <a:ext uri="{FF2B5EF4-FFF2-40B4-BE49-F238E27FC236}">
                <a16:creationId xmlns:a16="http://schemas.microsoft.com/office/drawing/2014/main" id="{C48D4D3D-124C-40A2-B723-F63D202515F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9016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sp>
        <p:nvSpPr>
          <p:cNvPr id="26" name="圖片版面配置區 26">
            <a:extLst>
              <a:ext uri="{FF2B5EF4-FFF2-40B4-BE49-F238E27FC236}">
                <a16:creationId xmlns:a16="http://schemas.microsoft.com/office/drawing/2014/main" id="{636442A5-BBE0-4C5D-8843-4C338AC7C29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40664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</p:spTree>
    <p:extLst>
      <p:ext uri="{BB962C8B-B14F-4D97-AF65-F5344CB8AC3E}">
        <p14:creationId xmlns:p14="http://schemas.microsoft.com/office/powerpoint/2010/main" val="38168461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" userDrawn="1">
          <p15:clr>
            <a:srgbClr val="FBAE40"/>
          </p15:clr>
        </p15:guide>
        <p15:guide id="2" pos="1680" userDrawn="1">
          <p15:clr>
            <a:srgbClr val="FBAE40"/>
          </p15:clr>
        </p15:guide>
        <p15:guide id="3" pos="1752" userDrawn="1">
          <p15:clr>
            <a:srgbClr val="FBAE40"/>
          </p15:clr>
        </p15:guide>
        <p15:guide id="4" pos="3120" userDrawn="1">
          <p15:clr>
            <a:srgbClr val="FBAE40"/>
          </p15:clr>
        </p15:guide>
        <p15:guide id="5" pos="3192" userDrawn="1">
          <p15:clr>
            <a:srgbClr val="FBAE40"/>
          </p15:clr>
        </p15:guide>
        <p15:guide id="6" pos="4584" userDrawn="1">
          <p15:clr>
            <a:srgbClr val="FBAE40"/>
          </p15:clr>
        </p15:guide>
        <p15:guide id="7" pos="4656" userDrawn="1">
          <p15:clr>
            <a:srgbClr val="FBAE40"/>
          </p15:clr>
        </p15:guide>
        <p15:guide id="8" pos="6048" userDrawn="1">
          <p15:clr>
            <a:srgbClr val="FBAE40"/>
          </p15:clr>
        </p15:guide>
        <p15:guide id="9" orient="horz" pos="288" userDrawn="1">
          <p15:clr>
            <a:srgbClr val="FBAE40"/>
          </p15:clr>
        </p15:guide>
        <p15:guide id="10" orient="horz" pos="4632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5C99638-F431-4A38-97F8-EDAECFA800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300" y="1272011"/>
            <a:ext cx="7543800" cy="2705947"/>
          </a:xfrm>
        </p:spPr>
        <p:txBody>
          <a:bodyPr anchor="b"/>
          <a:lstStyle>
            <a:lvl1pPr algn="ctr">
              <a:defRPr sz="495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293876E-40E0-418D-A12B-EB06EE6FD2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1980"/>
            </a:lvl1pPr>
            <a:lvl2pPr marL="377190" indent="0" algn="ctr">
              <a:buNone/>
              <a:defRPr sz="1650"/>
            </a:lvl2pPr>
            <a:lvl3pPr marL="754380" indent="0" algn="ctr">
              <a:buNone/>
              <a:defRPr sz="1485"/>
            </a:lvl3pPr>
            <a:lvl4pPr marL="1131570" indent="0" algn="ctr">
              <a:buNone/>
              <a:defRPr sz="1320"/>
            </a:lvl4pPr>
            <a:lvl5pPr marL="1508760" indent="0" algn="ctr">
              <a:buNone/>
              <a:defRPr sz="1320"/>
            </a:lvl5pPr>
            <a:lvl6pPr marL="1885950" indent="0" algn="ctr">
              <a:buNone/>
              <a:defRPr sz="1320"/>
            </a:lvl6pPr>
            <a:lvl7pPr marL="2263140" indent="0" algn="ctr">
              <a:buNone/>
              <a:defRPr sz="1320"/>
            </a:lvl7pPr>
            <a:lvl8pPr marL="2640330" indent="0" algn="ctr">
              <a:buNone/>
              <a:defRPr sz="1320"/>
            </a:lvl8pPr>
            <a:lvl9pPr marL="3017520" indent="0" algn="ctr">
              <a:buNone/>
              <a:defRPr sz="132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39E6C4E-80E7-4CFE-BE0A-DA9790D95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F2504-D40A-401A-8F32-F78D482546CB}" type="datetimeFigureOut">
              <a:rPr lang="zh-TW" altLang="en-US" smtClean="0"/>
              <a:t>2021/9/15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7649757-1BD2-49BC-965B-C0503F1A9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7AA5AC8-C4A0-4A23-BCE3-BAA8EA93B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DAD67-573F-4B3D-B62B-55BABA36BD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0267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29F8D298-F060-4026-B081-F53CDB946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zh-TW" altLang="en-US" noProof="0"/>
              <a:t>按一下以編輯母片標題樣式</a:t>
            </a:r>
          </a:p>
        </p:txBody>
      </p:sp>
      <p:sp>
        <p:nvSpPr>
          <p:cNvPr id="3" name="文字預留位置 2">
            <a:extLst>
              <a:ext uri="{FF2B5EF4-FFF2-40B4-BE49-F238E27FC236}">
                <a16:creationId xmlns:a16="http://schemas.microsoft.com/office/drawing/2014/main" id="{7A4F4BC9-83C6-4E23-A6B9-3F2EDD67E3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3895A3D-EA61-4738-A9D3-96045A7F08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fld id="{7C570BA2-EF71-47D5-B3E9-DE81141096D7}" type="datetime1">
              <a:rPr lang="zh-TW" altLang="en-US" noProof="0" smtClean="0"/>
              <a:t>2021/9/15</a:t>
            </a:fld>
            <a:endParaRPr lang="zh-TW" altLang="en-US" noProof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168A73E-A937-4036-AB6C-6B4A92BC4D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6" name="投影片編號預留位置 5">
            <a:extLst>
              <a:ext uri="{FF2B5EF4-FFF2-40B4-BE49-F238E27FC236}">
                <a16:creationId xmlns:a16="http://schemas.microsoft.com/office/drawing/2014/main" id="{D25F97E1-8DBB-4767-A93D-538963E443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fld id="{A66EA51E-D7AE-4490-9911-1D65DA21D1AE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1854216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0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1pPr>
      <a:lvl2pPr marL="5143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2pPr>
      <a:lvl3pPr marL="8572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3pPr>
      <a:lvl4pPr marL="12001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4pPr>
      <a:lvl5pPr marL="15430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圖片版面配置區 103">
            <a:extLst>
              <a:ext uri="{FF2B5EF4-FFF2-40B4-BE49-F238E27FC236}">
                <a16:creationId xmlns:a16="http://schemas.microsoft.com/office/drawing/2014/main" id="{2507E3AC-0AAE-4E73-9276-4D8B43D56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4546" y="453006"/>
            <a:ext cx="2200207" cy="6858000"/>
          </a:xfrm>
        </p:spPr>
      </p:pic>
      <p:pic>
        <p:nvPicPr>
          <p:cNvPr id="38" name="圖片版面配置區 37">
            <a:extLst>
              <a:ext uri="{FF2B5EF4-FFF2-40B4-BE49-F238E27FC236}">
                <a16:creationId xmlns:a16="http://schemas.microsoft.com/office/drawing/2014/main" id="{240D4259-822C-48E2-92FE-8EE7DF357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7639"/>
          <a:stretch/>
        </p:blipFill>
        <p:spPr>
          <a:xfrm>
            <a:off x="7406331" y="452528"/>
            <a:ext cx="2199546" cy="6858000"/>
          </a:xfrm>
        </p:spPr>
      </p:pic>
      <p:pic>
        <p:nvPicPr>
          <p:cNvPr id="26" name="圖片版面配置區 25">
            <a:extLst>
              <a:ext uri="{FF2B5EF4-FFF2-40B4-BE49-F238E27FC236}">
                <a16:creationId xmlns:a16="http://schemas.microsoft.com/office/drawing/2014/main" id="{EC46EA6A-2484-4E2C-99A3-10F0E0204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841"/>
          <a:stretch/>
        </p:blipFill>
        <p:spPr>
          <a:xfrm>
            <a:off x="482600" y="453006"/>
            <a:ext cx="218392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5353911"/>
            <a:ext cx="2194560" cy="19659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 dirty="0">
                <a:solidFill>
                  <a:schemeClr val="bg1"/>
                </a:solidFill>
              </a:rPr>
              <a:t>今天能讀的書就不要拖到明天再讀。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 dirty="0">
                <a:solidFill>
                  <a:schemeClr val="bg1"/>
                </a:solidFill>
              </a:rPr>
              <a:t>– </a:t>
            </a:r>
            <a:r>
              <a:rPr lang="zh-TW" altLang="en-US" sz="1200" b="1" dirty="0">
                <a:solidFill>
                  <a:schemeClr val="bg1"/>
                </a:solidFill>
              </a:rPr>
              <a:t>赫爾布魯克</a:t>
            </a:r>
            <a:r>
              <a:rPr lang="en-US" altLang="zh-TW" sz="1200" b="1" dirty="0">
                <a:solidFill>
                  <a:schemeClr val="bg1"/>
                </a:solidFill>
              </a:rPr>
              <a:t>·</a:t>
            </a:r>
            <a:r>
              <a:rPr lang="zh-TW" altLang="en-US" sz="1200" b="1" dirty="0">
                <a:solidFill>
                  <a:schemeClr val="bg1"/>
                </a:solidFill>
              </a:rPr>
              <a:t>傑克遜</a:t>
            </a:r>
          </a:p>
        </p:txBody>
      </p:sp>
      <p:pic>
        <p:nvPicPr>
          <p:cNvPr id="100" name="圖片版面配置區 99">
            <a:extLst>
              <a:ext uri="{FF2B5EF4-FFF2-40B4-BE49-F238E27FC236}">
                <a16:creationId xmlns:a16="http://schemas.microsoft.com/office/drawing/2014/main" id="{E36EC21C-EAC2-4B0F-AD13-D1300B724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1846"/>
          <a:stretch/>
        </p:blipFill>
        <p:spPr>
          <a:xfrm>
            <a:off x="2782945" y="453005"/>
            <a:ext cx="2188912" cy="6858000"/>
          </a:xfrm>
          <a:solidFill>
            <a:srgbClr val="D65826"/>
          </a:solidFill>
        </p:spPr>
      </p:pic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5353911"/>
            <a:ext cx="2194560" cy="1965960"/>
          </a:xfrm>
          <a:solidFill>
            <a:schemeClr val="accent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 dirty="0">
                <a:solidFill>
                  <a:schemeClr val="bg1"/>
                </a:solidFill>
              </a:rPr>
              <a:t>書籍是禮物您可以一次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 dirty="0">
                <a:solidFill>
                  <a:schemeClr val="bg1"/>
                </a:solidFill>
              </a:rPr>
              <a:t>又一次地閲讀。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 dirty="0">
                <a:solidFill>
                  <a:schemeClr val="bg1"/>
                </a:solidFill>
              </a:rPr>
              <a:t>– </a:t>
            </a:r>
            <a:r>
              <a:rPr lang="zh-TW" altLang="en-US" sz="1200" b="1" dirty="0">
                <a:solidFill>
                  <a:schemeClr val="bg1"/>
                </a:solidFill>
              </a:rPr>
              <a:t>加里森</a:t>
            </a:r>
            <a:r>
              <a:rPr lang="en-US" altLang="zh-TW" sz="1200" b="1" dirty="0">
                <a:solidFill>
                  <a:schemeClr val="bg1"/>
                </a:solidFill>
              </a:rPr>
              <a:t>·</a:t>
            </a:r>
            <a:r>
              <a:rPr lang="zh-TW" altLang="en-US" sz="1200" b="1" dirty="0">
                <a:solidFill>
                  <a:schemeClr val="bg1"/>
                </a:solidFill>
              </a:rPr>
              <a:t>凱勒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5353911"/>
            <a:ext cx="2194560" cy="1965960"/>
          </a:xfrm>
          <a:solidFill>
            <a:schemeClr val="tx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對我而言，讀書就像是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與老友相聚。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蓋瑞・伯森</a:t>
            </a: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5353911"/>
            <a:ext cx="2194560" cy="1965960"/>
          </a:xfrm>
          <a:solidFill>
            <a:schemeClr val="accent6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一旦您學會閱讀，您將永遠自由。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弗雷德里克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道格拉斯</a:t>
            </a:r>
          </a:p>
        </p:txBody>
      </p:sp>
    </p:spTree>
    <p:extLst>
      <p:ext uri="{BB962C8B-B14F-4D97-AF65-F5344CB8AC3E}">
        <p14:creationId xmlns:p14="http://schemas.microsoft.com/office/powerpoint/2010/main" val="37542419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31CA68AF-836B-42FA-AF27-680BA8CB69C1}"/>
              </a:ext>
            </a:extLst>
          </p:cNvPr>
          <p:cNvSpPr/>
          <p:nvPr/>
        </p:nvSpPr>
        <p:spPr>
          <a:xfrm>
            <a:off x="2039815" y="2733152"/>
            <a:ext cx="5436159" cy="1457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72273"/>
            <a:ext cx="9555982" cy="7006214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sz="6000" dirty="0"/>
              <a:t>下課</a:t>
            </a:r>
            <a:r>
              <a:rPr lang="en-US" altLang="zh-TW" sz="6000" dirty="0"/>
              <a:t>1</a:t>
            </a:r>
            <a:r>
              <a:rPr lang="zh-TW" altLang="en-US" sz="6000" dirty="0"/>
              <a:t>５分鐘～缺交者 請靜思反省</a:t>
            </a:r>
            <a:endParaRPr lang="en-US" altLang="zh-TW" sz="6000" dirty="0"/>
          </a:p>
          <a:p>
            <a:r>
              <a:rPr lang="zh-TW" altLang="en-US" sz="4600" dirty="0"/>
              <a:t>請大家輪流清洗</a:t>
            </a:r>
            <a:r>
              <a:rPr lang="zh-TW" altLang="en-US" sz="4600" b="1" dirty="0">
                <a:highlight>
                  <a:srgbClr val="FFFF00"/>
                </a:highlight>
              </a:rPr>
              <a:t>書法用具</a:t>
            </a:r>
            <a:endParaRPr lang="en-US" altLang="zh-TW" sz="4600" b="1" dirty="0">
              <a:highlight>
                <a:srgbClr val="FFFF00"/>
              </a:highlight>
            </a:endParaRPr>
          </a:p>
          <a:p>
            <a:r>
              <a:rPr lang="zh-TW" altLang="en-US" sz="4600" dirty="0">
                <a:highlight>
                  <a:srgbClr val="FFFF00"/>
                </a:highlight>
              </a:rPr>
              <a:t>整齊收納</a:t>
            </a:r>
            <a:r>
              <a:rPr lang="zh-TW" altLang="en-US" sz="4600" dirty="0"/>
              <a:t>於個人</a:t>
            </a:r>
            <a:r>
              <a:rPr lang="zh-TW" altLang="en-US" sz="4600" dirty="0">
                <a:highlight>
                  <a:srgbClr val="FFFF00"/>
                </a:highlight>
              </a:rPr>
              <a:t>置物櫃</a:t>
            </a:r>
            <a:endParaRPr lang="en-US" altLang="zh-TW" sz="4600" dirty="0">
              <a:highlight>
                <a:srgbClr val="FFFF00"/>
              </a:highlight>
            </a:endParaRPr>
          </a:p>
          <a:p>
            <a:r>
              <a:rPr lang="zh-TW" altLang="en-US" sz="4600" b="1" dirty="0"/>
              <a:t>並請</a:t>
            </a:r>
            <a:r>
              <a:rPr lang="zh-TW" altLang="en-US" sz="4600" b="1" u="sng" dirty="0">
                <a:solidFill>
                  <a:srgbClr val="FF0000"/>
                </a:solidFill>
              </a:rPr>
              <a:t>清潔桌面</a:t>
            </a:r>
            <a:r>
              <a:rPr lang="zh-TW" altLang="en-US" sz="4600" dirty="0"/>
              <a:t>再離開教室</a:t>
            </a:r>
            <a:endParaRPr lang="en-US" altLang="zh-TW" sz="4600" dirty="0"/>
          </a:p>
          <a:p>
            <a:r>
              <a:rPr lang="zh-TW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記得喝水、上個廁所</a:t>
            </a:r>
            <a:endParaRPr lang="en-US" altLang="zh-TW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zh-TW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望遠凝視、保護眼睛</a:t>
            </a:r>
            <a:endParaRPr lang="en-US" altLang="zh-TW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en-US" altLang="zh-TW" sz="6000" dirty="0"/>
              <a:t>…………………………………</a:t>
            </a:r>
          </a:p>
          <a:p>
            <a:r>
              <a:rPr lang="zh-TW" altLang="en-US" sz="6000" dirty="0"/>
              <a:t>輪流清洗書法用具</a:t>
            </a:r>
            <a:endParaRPr lang="en-US" altLang="zh-TW" sz="6000" dirty="0"/>
          </a:p>
          <a:p>
            <a:r>
              <a:rPr lang="zh-TW" altLang="en-US" sz="6000" dirty="0"/>
              <a:t>拒絕群聚　做好防疫</a:t>
            </a:r>
            <a:endParaRPr lang="en-US" altLang="zh-TW" sz="6000" dirty="0"/>
          </a:p>
          <a:p>
            <a:r>
              <a:rPr lang="zh-TW" altLang="en-US" sz="6000" dirty="0"/>
              <a:t>讓大家安心上學　快樂學習</a:t>
            </a:r>
            <a:endParaRPr lang="en-US" altLang="zh-TW" sz="6000" dirty="0"/>
          </a:p>
        </p:txBody>
      </p:sp>
    </p:spTree>
    <p:extLst>
      <p:ext uri="{BB962C8B-B14F-4D97-AF65-F5344CB8AC3E}">
        <p14:creationId xmlns:p14="http://schemas.microsoft.com/office/powerpoint/2010/main" val="42153858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圖片版面配置區 103">
            <a:extLst>
              <a:ext uri="{FF2B5EF4-FFF2-40B4-BE49-F238E27FC236}">
                <a16:creationId xmlns:a16="http://schemas.microsoft.com/office/drawing/2014/main" id="{2507E3AC-0AAE-4E73-9276-4D8B43D56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4546" y="453006"/>
            <a:ext cx="2200207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5353911"/>
            <a:ext cx="2194560" cy="19659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今天能讀的書就不要拖到明天再讀。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赫爾布魯克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傑克遜</a:t>
            </a:r>
          </a:p>
        </p:txBody>
      </p:sp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1748411"/>
            <a:ext cx="2194560" cy="5571460"/>
          </a:xfrm>
          <a:solidFill>
            <a:schemeClr val="accent2"/>
          </a:solidFill>
        </p:spPr>
        <p:txBody>
          <a:bodyPr vert="wordArtVertRtl" rtlCol="0" anchor="ctr">
            <a:normAutofit/>
          </a:bodyPr>
          <a:lstStyle/>
          <a:p>
            <a:pPr marL="0" indent="0" algn="ctr" rtl="0">
              <a:spcBef>
                <a:spcPts val="0"/>
              </a:spcBef>
              <a:buNone/>
            </a:pPr>
            <a:r>
              <a:rPr lang="zh-TW" altLang="en-US" sz="5400" b="1" kern="0" spc="-300" dirty="0">
                <a:solidFill>
                  <a:schemeClr val="bg1"/>
                </a:solidFill>
              </a:rPr>
              <a:t>國３課文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1748411"/>
            <a:ext cx="2194560" cy="5571460"/>
          </a:xfrm>
          <a:solidFill>
            <a:schemeClr val="tx2"/>
          </a:solidFill>
        </p:spPr>
        <p:txBody>
          <a:bodyPr vert="eaVert"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5400" b="1" dirty="0">
                <a:solidFill>
                  <a:schemeClr val="bg1"/>
                </a:solidFill>
              </a:rPr>
              <a:t>習寫國３生字</a:t>
            </a:r>
            <a:endParaRPr lang="en-US" altLang="zh-TW" sz="5400" b="1" dirty="0">
              <a:solidFill>
                <a:schemeClr val="bg1"/>
              </a:solidFill>
            </a:endParaRP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74400" y="1748411"/>
            <a:ext cx="2194560" cy="5571460"/>
          </a:xfrm>
          <a:solidFill>
            <a:schemeClr val="accent6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國２小考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64B3444C-6575-4603-96C8-4CBCA682D267}"/>
              </a:ext>
            </a:extLst>
          </p:cNvPr>
          <p:cNvSpPr txBox="1"/>
          <p:nvPr/>
        </p:nvSpPr>
        <p:spPr>
          <a:xfrm>
            <a:off x="2978584" y="581974"/>
            <a:ext cx="20446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000" dirty="0"/>
              <a:t>國語</a:t>
            </a:r>
          </a:p>
        </p:txBody>
      </p:sp>
    </p:spTree>
    <p:extLst>
      <p:ext uri="{BB962C8B-B14F-4D97-AF65-F5344CB8AC3E}">
        <p14:creationId xmlns:p14="http://schemas.microsoft.com/office/powerpoint/2010/main" val="34654928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31CA68AF-836B-42FA-AF27-680BA8CB69C1}"/>
              </a:ext>
            </a:extLst>
          </p:cNvPr>
          <p:cNvSpPr/>
          <p:nvPr/>
        </p:nvSpPr>
        <p:spPr>
          <a:xfrm>
            <a:off x="2039815" y="2733152"/>
            <a:ext cx="5436159" cy="1457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055076"/>
            <a:ext cx="9435403" cy="6351563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sz="6200" dirty="0"/>
              <a:t>下課</a:t>
            </a:r>
            <a:r>
              <a:rPr lang="en-US" altLang="zh-TW" sz="6200" dirty="0"/>
              <a:t>10</a:t>
            </a:r>
            <a:r>
              <a:rPr lang="zh-TW" altLang="en-US" sz="6200" dirty="0"/>
              <a:t>分鐘～</a:t>
            </a:r>
            <a:r>
              <a:rPr lang="zh-TW" altLang="en-US" sz="6000" dirty="0"/>
              <a:t>缺交者 請靜思反省</a:t>
            </a:r>
            <a:endParaRPr lang="en-US" altLang="zh-TW" sz="6200" dirty="0"/>
          </a:p>
          <a:p>
            <a:r>
              <a:rPr lang="zh-TW" altLang="en-US" sz="4600" dirty="0">
                <a:highlight>
                  <a:srgbClr val="FFFF00"/>
                </a:highlight>
              </a:rPr>
              <a:t>小老師</a:t>
            </a:r>
            <a:r>
              <a:rPr lang="zh-TW" altLang="en-US" sz="4600" dirty="0"/>
              <a:t>請打開</a:t>
            </a:r>
            <a:r>
              <a:rPr lang="zh-TW" altLang="en-US" sz="4600" dirty="0">
                <a:highlight>
                  <a:srgbClr val="FFFF00"/>
                </a:highlight>
              </a:rPr>
              <a:t>數學</a:t>
            </a:r>
            <a:r>
              <a:rPr lang="zh-TW" altLang="en-US" sz="4600" b="1" dirty="0">
                <a:highlight>
                  <a:srgbClr val="FFFF00"/>
                </a:highlight>
              </a:rPr>
              <a:t>電子書</a:t>
            </a:r>
            <a:endParaRPr lang="en-US" altLang="zh-TW" sz="4600" b="1" dirty="0">
              <a:highlight>
                <a:srgbClr val="FFFF00"/>
              </a:highlight>
            </a:endParaRPr>
          </a:p>
          <a:p>
            <a:r>
              <a:rPr lang="zh-TW" altLang="en-US" sz="4600" dirty="0"/>
              <a:t>值日生發下簿本</a:t>
            </a:r>
            <a:endParaRPr lang="en-US" altLang="zh-TW" sz="4600" dirty="0"/>
          </a:p>
          <a:p>
            <a:r>
              <a:rPr lang="zh-TW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記得喝水、上個廁所</a:t>
            </a:r>
            <a:endParaRPr lang="en-US" altLang="zh-TW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zh-TW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望遠凝視、保護眼睛</a:t>
            </a:r>
            <a:endParaRPr lang="en-US" altLang="zh-TW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en-US" altLang="zh-TW" sz="6000" dirty="0"/>
              <a:t>……………………………………………………..</a:t>
            </a:r>
          </a:p>
          <a:p>
            <a:r>
              <a:rPr lang="zh-TW" altLang="en-US" sz="4600" dirty="0"/>
              <a:t>聽到</a:t>
            </a:r>
            <a:r>
              <a:rPr lang="zh-TW" altLang="en-US" sz="4600" dirty="0">
                <a:highlight>
                  <a:srgbClr val="FF00FF"/>
                </a:highlight>
              </a:rPr>
              <a:t>上課的鐘聲響起</a:t>
            </a:r>
            <a:r>
              <a:rPr lang="zh-TW" altLang="en-US" sz="4600" dirty="0"/>
              <a:t>，</a:t>
            </a:r>
            <a:endParaRPr lang="en-US" altLang="zh-TW" sz="4600" dirty="0"/>
          </a:p>
          <a:p>
            <a:r>
              <a:rPr lang="zh-TW" altLang="en-US" sz="4600" dirty="0"/>
              <a:t>請儘快 進入教室，</a:t>
            </a:r>
            <a:endParaRPr lang="en-US" altLang="zh-TW" sz="4600" dirty="0"/>
          </a:p>
          <a:p>
            <a:r>
              <a:rPr lang="zh-TW" altLang="en-US" sz="4600" dirty="0">
                <a:highlight>
                  <a:srgbClr val="FF00FF"/>
                </a:highlight>
              </a:rPr>
              <a:t>安靜坐下</a:t>
            </a:r>
            <a:r>
              <a:rPr lang="zh-TW" altLang="en-US" sz="4600" dirty="0"/>
              <a:t>　　準備上課</a:t>
            </a:r>
            <a:endParaRPr lang="en-US" altLang="zh-TW" sz="4600" dirty="0"/>
          </a:p>
        </p:txBody>
      </p:sp>
    </p:spTree>
    <p:extLst>
      <p:ext uri="{BB962C8B-B14F-4D97-AF65-F5344CB8AC3E}">
        <p14:creationId xmlns:p14="http://schemas.microsoft.com/office/powerpoint/2010/main" val="19688375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圖片版面配置區 37">
            <a:extLst>
              <a:ext uri="{FF2B5EF4-FFF2-40B4-BE49-F238E27FC236}">
                <a16:creationId xmlns:a16="http://schemas.microsoft.com/office/drawing/2014/main" id="{240D4259-822C-48E2-92FE-8EE7DF357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7639"/>
          <a:stretch/>
        </p:blipFill>
        <p:spPr>
          <a:xfrm>
            <a:off x="7406331" y="452528"/>
            <a:ext cx="219954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1748411"/>
            <a:ext cx="2194560" cy="55714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vert="eaVert" rtlCol="0" anchor="ctr">
            <a:normAutofit fontScale="92500" lnSpcReduction="10000"/>
          </a:bodyPr>
          <a:lstStyle/>
          <a:p>
            <a:pPr marL="0" indent="0" algn="ctr">
              <a:buNone/>
            </a:pPr>
            <a:r>
              <a:rPr lang="zh-TW" altLang="en-US" sz="4400" b="1" dirty="0">
                <a:solidFill>
                  <a:schemeClr val="bg1"/>
                </a:solidFill>
              </a:rPr>
              <a:t>整理書包清潔座位</a:t>
            </a:r>
            <a:endParaRPr lang="en-US" altLang="zh-TW" sz="44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en-US" altLang="zh-TW" sz="44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zh-TW" altLang="en-US" sz="4400" b="1" dirty="0">
                <a:solidFill>
                  <a:schemeClr val="bg1"/>
                </a:solidFill>
                <a:sym typeface="Wingdings" panose="05000000000000000000" pitchFamily="2" charset="2"/>
              </a:rPr>
              <a:t>請韵喬協助卓老師</a:t>
            </a:r>
            <a:endParaRPr lang="zh-TW" altLang="en-US" sz="4400" b="1" dirty="0">
              <a:solidFill>
                <a:schemeClr val="bg1"/>
              </a:solidFill>
            </a:endParaRPr>
          </a:p>
        </p:txBody>
      </p:sp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915020" y="1748411"/>
            <a:ext cx="2194560" cy="5571460"/>
          </a:xfrm>
          <a:solidFill>
            <a:schemeClr val="accent2"/>
          </a:solidFill>
        </p:spPr>
        <p:txBody>
          <a:bodyPr vert="wordArtVertRtl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4400" b="1" dirty="0">
                <a:solidFill>
                  <a:schemeClr val="bg1"/>
                </a:solidFill>
              </a:rPr>
              <a:t>數重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5353911"/>
            <a:ext cx="2194560" cy="1965960"/>
          </a:xfrm>
          <a:solidFill>
            <a:schemeClr val="tx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對我而言，讀書就像是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與老友相聚。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蓋瑞・伯森</a:t>
            </a: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16949" y="1739068"/>
            <a:ext cx="2194560" cy="5571460"/>
          </a:xfrm>
          <a:solidFill>
            <a:schemeClr val="accent6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數課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9B37E978-8331-4F33-B1FF-760B6E791000}"/>
              </a:ext>
            </a:extLst>
          </p:cNvPr>
          <p:cNvSpPr txBox="1"/>
          <p:nvPr/>
        </p:nvSpPr>
        <p:spPr>
          <a:xfrm>
            <a:off x="4993131" y="592852"/>
            <a:ext cx="23412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000" dirty="0"/>
              <a:t>數學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6F864742-A177-4862-956E-6341C0A3AC52}"/>
              </a:ext>
            </a:extLst>
          </p:cNvPr>
          <p:cNvSpPr txBox="1"/>
          <p:nvPr/>
        </p:nvSpPr>
        <p:spPr>
          <a:xfrm>
            <a:off x="925398" y="5208095"/>
            <a:ext cx="1917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>
                <a:solidFill>
                  <a:schemeClr val="bg1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P28-31</a:t>
            </a:r>
            <a:endParaRPr lang="zh-TW" altLang="en-US" sz="3200" b="1" dirty="0">
              <a:solidFill>
                <a:schemeClr val="bg1"/>
              </a:solidFill>
              <a:latin typeface="Microsoft JhengHei UI Light" panose="020B0304030504040204" pitchFamily="34" charset="-120"/>
              <a:ea typeface="Microsoft JhengHei UI Light" panose="020B0304030504040204" pitchFamily="34" charset="-120"/>
            </a:endParaRP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9D1025FC-2ABD-44DA-91E6-B533CA100661}"/>
              </a:ext>
            </a:extLst>
          </p:cNvPr>
          <p:cNvSpPr txBox="1"/>
          <p:nvPr/>
        </p:nvSpPr>
        <p:spPr>
          <a:xfrm>
            <a:off x="3700339" y="5402292"/>
            <a:ext cx="8817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>
                <a:solidFill>
                  <a:schemeClr val="bg1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P11</a:t>
            </a:r>
            <a:endParaRPr lang="zh-TW" altLang="en-US" sz="3200" b="1" dirty="0">
              <a:solidFill>
                <a:schemeClr val="bg1"/>
              </a:solidFill>
              <a:latin typeface="Microsoft JhengHei UI Light" panose="020B0304030504040204" pitchFamily="34" charset="-120"/>
              <a:ea typeface="Microsoft JhengHei UI Light" panose="020B03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032913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8D04CA79-906D-4C6A-AFF2-3C8576C267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7300" y="4082309"/>
            <a:ext cx="7543800" cy="2911343"/>
          </a:xfrm>
        </p:spPr>
        <p:txBody>
          <a:bodyPr/>
          <a:lstStyle/>
          <a:p>
            <a:endParaRPr lang="en-US" altLang="zh-TW" dirty="0"/>
          </a:p>
          <a:p>
            <a:endParaRPr lang="zh-TW" altLang="en-US" dirty="0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763EC477-6358-4739-8EEB-DFE36A11A250}"/>
              </a:ext>
            </a:extLst>
          </p:cNvPr>
          <p:cNvSpPr txBox="1"/>
          <p:nvPr/>
        </p:nvSpPr>
        <p:spPr>
          <a:xfrm>
            <a:off x="783773" y="947526"/>
            <a:ext cx="8320034" cy="704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zh-TW" alt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盛飯、用餐</a:t>
            </a:r>
            <a:br>
              <a:rPr kumimoji="0" lang="en-US" altLang="zh-TW" sz="54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</a:br>
            <a:r>
              <a:rPr kumimoji="0" lang="zh-TW" alt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中午量體溫</a:t>
            </a:r>
            <a:br>
              <a:rPr kumimoji="0" lang="en-US" altLang="zh-TW" sz="54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</a:br>
            <a:br>
              <a:rPr kumimoji="0" lang="en-US" altLang="zh-TW" sz="54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</a:br>
            <a:r>
              <a:rPr kumimoji="0" lang="zh-TW" alt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１２：１５潔牙</a:t>
            </a:r>
            <a:br>
              <a:rPr kumimoji="0" lang="en-US" altLang="zh-TW" sz="54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</a:br>
            <a:r>
              <a:rPr kumimoji="0" lang="zh-TW" alt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１２：２５放學</a:t>
            </a:r>
            <a:endParaRPr kumimoji="0" lang="en-US" altLang="zh-TW" sz="5400" b="0" i="0" u="none" strike="noStrike" kern="1200" cap="none" spc="0" normalizeH="0" baseline="0" noProof="0" dirty="0">
              <a:ln>
                <a:noFill/>
              </a:ln>
              <a:solidFill>
                <a:srgbClr val="79B33B">
                  <a:lumMod val="75000"/>
                </a:srgbClr>
              </a:solidFill>
              <a:effectLst/>
              <a:uLnTx/>
              <a:uFillTx/>
              <a:latin typeface="Microsoft JhengHei UI" panose="020B0604030504040204" pitchFamily="34" charset="-120"/>
              <a:ea typeface="Microsoft JhengHei UI" panose="020B0604030504040204" pitchFamily="34" charset="-120"/>
              <a:cs typeface="+mj-cs"/>
            </a:endParaRPr>
          </a:p>
          <a:p>
            <a:r>
              <a:rPr kumimoji="0" lang="zh-TW" alt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桌子對正線 椅子抬起來</a:t>
            </a:r>
            <a:endParaRPr kumimoji="0" lang="en-US" altLang="zh-TW" sz="5400" b="0" i="0" u="none" strike="noStrike" kern="1200" cap="none" spc="0" normalizeH="0" baseline="0" noProof="0" dirty="0">
              <a:ln>
                <a:noFill/>
              </a:ln>
              <a:solidFill>
                <a:srgbClr val="79B33B">
                  <a:lumMod val="75000"/>
                </a:srgbClr>
              </a:solidFill>
              <a:effectLst/>
              <a:uLnTx/>
              <a:uFillTx/>
              <a:latin typeface="Microsoft JhengHei UI" panose="020B0604030504040204" pitchFamily="34" charset="-120"/>
              <a:ea typeface="Microsoft JhengHei UI" panose="020B0604030504040204" pitchFamily="34" charset="-120"/>
              <a:cs typeface="+mj-cs"/>
            </a:endParaRPr>
          </a:p>
          <a:p>
            <a:r>
              <a:rPr lang="zh-TW" altLang="en-US" sz="5400" dirty="0">
                <a:solidFill>
                  <a:srgbClr val="79B33B">
                    <a:lumMod val="75000"/>
                  </a:srgb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聽廣播進行防疫分流放學</a:t>
            </a:r>
            <a:endParaRPr lang="en-US" altLang="zh-TW" sz="5400" dirty="0">
              <a:solidFill>
                <a:srgbClr val="79B33B">
                  <a:lumMod val="75000"/>
                </a:srgbClr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  <a:cs typeface="+mj-cs"/>
            </a:endParaRPr>
          </a:p>
          <a:p>
            <a:br>
              <a:rPr kumimoji="0" lang="en-US" altLang="zh-TW" sz="54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</a:b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796962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圖片版面配置區 103">
            <a:extLst>
              <a:ext uri="{FF2B5EF4-FFF2-40B4-BE49-F238E27FC236}">
                <a16:creationId xmlns:a16="http://schemas.microsoft.com/office/drawing/2014/main" id="{2507E3AC-0AAE-4E73-9276-4D8B43D56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4546" y="453006"/>
            <a:ext cx="2200207" cy="6858000"/>
          </a:xfrm>
        </p:spPr>
      </p:pic>
      <p:pic>
        <p:nvPicPr>
          <p:cNvPr id="38" name="圖片版面配置區 37">
            <a:extLst>
              <a:ext uri="{FF2B5EF4-FFF2-40B4-BE49-F238E27FC236}">
                <a16:creationId xmlns:a16="http://schemas.microsoft.com/office/drawing/2014/main" id="{240D4259-822C-48E2-92FE-8EE7DF357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7639"/>
          <a:stretch/>
        </p:blipFill>
        <p:spPr>
          <a:xfrm>
            <a:off x="7406331" y="452528"/>
            <a:ext cx="2199546" cy="6858000"/>
          </a:xfrm>
        </p:spPr>
      </p:pic>
      <p:pic>
        <p:nvPicPr>
          <p:cNvPr id="26" name="圖片版面配置區 25">
            <a:extLst>
              <a:ext uri="{FF2B5EF4-FFF2-40B4-BE49-F238E27FC236}">
                <a16:creationId xmlns:a16="http://schemas.microsoft.com/office/drawing/2014/main" id="{EC46EA6A-2484-4E2C-99A3-10F0E0204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841"/>
          <a:stretch/>
        </p:blipFill>
        <p:spPr>
          <a:xfrm>
            <a:off x="482600" y="453006"/>
            <a:ext cx="218392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5353911"/>
            <a:ext cx="2194560" cy="19659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今天能讀的書就不要拖到明天再讀。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赫爾布魯克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傑克遜</a:t>
            </a:r>
          </a:p>
        </p:txBody>
      </p:sp>
      <p:pic>
        <p:nvPicPr>
          <p:cNvPr id="100" name="圖片版面配置區 99">
            <a:extLst>
              <a:ext uri="{FF2B5EF4-FFF2-40B4-BE49-F238E27FC236}">
                <a16:creationId xmlns:a16="http://schemas.microsoft.com/office/drawing/2014/main" id="{E36EC21C-EAC2-4B0F-AD13-D1300B724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1846"/>
          <a:stretch/>
        </p:blipFill>
        <p:spPr>
          <a:xfrm>
            <a:off x="2782945" y="453005"/>
            <a:ext cx="2188912" cy="6858000"/>
          </a:xfrm>
          <a:solidFill>
            <a:srgbClr val="D65826"/>
          </a:solidFill>
        </p:spPr>
      </p:pic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5353911"/>
            <a:ext cx="2194560" cy="1965960"/>
          </a:xfrm>
          <a:solidFill>
            <a:schemeClr val="accent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書籍是禮物您可以一次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又一次地閲讀。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加里森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凱勒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5353911"/>
            <a:ext cx="2194560" cy="1965960"/>
          </a:xfrm>
          <a:solidFill>
            <a:schemeClr val="tx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對我而言，讀書就像是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與老友相聚。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蓋瑞・伯森</a:t>
            </a: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5353911"/>
            <a:ext cx="2194560" cy="1965960"/>
          </a:xfrm>
          <a:solidFill>
            <a:schemeClr val="accent6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一旦您學會閱讀，您將永遠自由。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弗雷德里克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道格拉斯</a:t>
            </a:r>
          </a:p>
        </p:txBody>
      </p:sp>
    </p:spTree>
    <p:extLst>
      <p:ext uri="{BB962C8B-B14F-4D97-AF65-F5344CB8AC3E}">
        <p14:creationId xmlns:p14="http://schemas.microsoft.com/office/powerpoint/2010/main" val="666624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DCA83BB-B516-45CA-9B03-BE06E67B63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580" y="2080007"/>
            <a:ext cx="9937820" cy="2924071"/>
          </a:xfrm>
        </p:spPr>
        <p:txBody>
          <a:bodyPr anchor="ctr">
            <a:normAutofit fontScale="90000"/>
          </a:bodyPr>
          <a:lstStyle/>
          <a:p>
            <a:r>
              <a:rPr lang="zh-TW" altLang="en-US" sz="6000" dirty="0"/>
              <a:t>早自修</a:t>
            </a:r>
            <a:br>
              <a:rPr lang="en-US" altLang="zh-TW" sz="6000" dirty="0"/>
            </a:br>
            <a:r>
              <a:rPr lang="en-US" altLang="zh-TW" sz="6000" dirty="0"/>
              <a:t>https://meet.google.com/pia-nmwq-yag</a:t>
            </a:r>
            <a:br>
              <a:rPr lang="en-US" altLang="zh-TW" sz="6000" dirty="0"/>
            </a:br>
            <a:r>
              <a:rPr lang="en-US" altLang="zh-TW" sz="6000" dirty="0"/>
              <a:t>9/15(</a:t>
            </a:r>
            <a:r>
              <a:rPr lang="zh-TW" altLang="en-US" sz="6000" dirty="0"/>
              <a:t>三</a:t>
            </a:r>
            <a:r>
              <a:rPr lang="en-US" altLang="zh-TW" sz="6000" dirty="0"/>
              <a:t>)8:00-8:40</a:t>
            </a:r>
            <a:br>
              <a:rPr lang="en-US" altLang="zh-TW" sz="6000" dirty="0"/>
            </a:br>
            <a:r>
              <a:rPr lang="zh-TW" altLang="en-US" sz="6000" dirty="0"/>
              <a:t>六年級</a:t>
            </a:r>
            <a:r>
              <a:rPr lang="zh-TW" alt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性教育暨愛滋病防治宣導</a:t>
            </a:r>
            <a:r>
              <a:rPr lang="zh-TW" altLang="en-US" sz="6000" dirty="0"/>
              <a:t>連結如上</a:t>
            </a:r>
            <a:br>
              <a:rPr lang="zh-TW" altLang="en-US" sz="6000" dirty="0"/>
            </a:br>
            <a:r>
              <a:rPr lang="en-US" altLang="zh-TW" sz="6000" dirty="0"/>
              <a:t>(</a:t>
            </a:r>
            <a:r>
              <a:rPr lang="zh-TW" altLang="en-US" sz="6000" dirty="0"/>
              <a:t>學校行事曆也有連結</a:t>
            </a:r>
            <a:r>
              <a:rPr lang="en-US" altLang="zh-TW" sz="6000" dirty="0"/>
              <a:t>)</a:t>
            </a:r>
            <a:br>
              <a:rPr lang="en-US" altLang="zh-TW" sz="6000" dirty="0"/>
            </a:br>
            <a:r>
              <a:rPr lang="zh-TW" altLang="en-US" sz="6000" dirty="0"/>
              <a:t>請六年級導師當天早上記得加入會議喔 感謝大家</a:t>
            </a:r>
            <a:r>
              <a:rPr lang="en-US" altLang="zh-TW" sz="6000" dirty="0"/>
              <a:t>~</a:t>
            </a:r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2588310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圖片版面配置區 103">
            <a:extLst>
              <a:ext uri="{FF2B5EF4-FFF2-40B4-BE49-F238E27FC236}">
                <a16:creationId xmlns:a16="http://schemas.microsoft.com/office/drawing/2014/main" id="{2507E3AC-0AAE-4E73-9276-4D8B43D56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4546" y="453006"/>
            <a:ext cx="2200207" cy="6858000"/>
          </a:xfrm>
        </p:spPr>
      </p:pic>
      <p:pic>
        <p:nvPicPr>
          <p:cNvPr id="38" name="圖片版面配置區 37">
            <a:extLst>
              <a:ext uri="{FF2B5EF4-FFF2-40B4-BE49-F238E27FC236}">
                <a16:creationId xmlns:a16="http://schemas.microsoft.com/office/drawing/2014/main" id="{240D4259-822C-48E2-92FE-8EE7DF357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7639"/>
          <a:stretch/>
        </p:blipFill>
        <p:spPr>
          <a:xfrm>
            <a:off x="7406331" y="452528"/>
            <a:ext cx="2199546" cy="6858000"/>
          </a:xfrm>
        </p:spPr>
      </p:pic>
      <p:pic>
        <p:nvPicPr>
          <p:cNvPr id="26" name="圖片版面配置區 25">
            <a:extLst>
              <a:ext uri="{FF2B5EF4-FFF2-40B4-BE49-F238E27FC236}">
                <a16:creationId xmlns:a16="http://schemas.microsoft.com/office/drawing/2014/main" id="{EC46EA6A-2484-4E2C-99A3-10F0E0204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841"/>
          <a:stretch/>
        </p:blipFill>
        <p:spPr>
          <a:xfrm>
            <a:off x="482600" y="453006"/>
            <a:ext cx="218392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5353911"/>
            <a:ext cx="2194560" cy="19659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>
                <a:solidFill>
                  <a:schemeClr val="bg1"/>
                </a:solidFill>
              </a:rPr>
              <a:t>頒獎</a:t>
            </a:r>
            <a:endParaRPr lang="en-US" altLang="zh-TW" sz="4800" b="1">
              <a:solidFill>
                <a:schemeClr val="bg1"/>
              </a:solidFill>
            </a:endParaRPr>
          </a:p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>
                <a:solidFill>
                  <a:schemeClr val="bg1"/>
                </a:solidFill>
              </a:rPr>
              <a:t>學習吧</a:t>
            </a:r>
            <a:endParaRPr lang="zh-TW" altLang="en-US" sz="4800" b="1" dirty="0">
              <a:solidFill>
                <a:schemeClr val="bg1"/>
              </a:solidFill>
            </a:endParaRPr>
          </a:p>
        </p:txBody>
      </p:sp>
      <p:pic>
        <p:nvPicPr>
          <p:cNvPr id="100" name="圖片版面配置區 99">
            <a:extLst>
              <a:ext uri="{FF2B5EF4-FFF2-40B4-BE49-F238E27FC236}">
                <a16:creationId xmlns:a16="http://schemas.microsoft.com/office/drawing/2014/main" id="{E36EC21C-EAC2-4B0F-AD13-D1300B724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1846"/>
          <a:stretch/>
        </p:blipFill>
        <p:spPr>
          <a:xfrm>
            <a:off x="2782945" y="453005"/>
            <a:ext cx="2188912" cy="6858000"/>
          </a:xfrm>
          <a:solidFill>
            <a:srgbClr val="D65826"/>
          </a:solidFill>
        </p:spPr>
      </p:pic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5353911"/>
            <a:ext cx="2194560" cy="1965960"/>
          </a:xfrm>
          <a:solidFill>
            <a:schemeClr val="accent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>
                <a:solidFill>
                  <a:schemeClr val="bg1"/>
                </a:solidFill>
              </a:rPr>
              <a:t>缺交寫聯絡簿</a:t>
            </a:r>
            <a:endParaRPr lang="zh-TW" altLang="en-US" sz="4800" b="1" dirty="0">
              <a:solidFill>
                <a:schemeClr val="bg1"/>
              </a:solidFill>
            </a:endParaRP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5353911"/>
            <a:ext cx="2194560" cy="1965960"/>
          </a:xfrm>
          <a:solidFill>
            <a:schemeClr val="tx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準備書法用具</a:t>
            </a: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5353911"/>
            <a:ext cx="2194560" cy="1965960"/>
          </a:xfrm>
          <a:solidFill>
            <a:schemeClr val="accent6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宣導</a:t>
            </a:r>
            <a:endParaRPr lang="en-US" altLang="zh-TW" sz="4800" b="1" dirty="0">
              <a:solidFill>
                <a:schemeClr val="bg1"/>
              </a:solidFill>
            </a:endParaRPr>
          </a:p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活動</a:t>
            </a:r>
            <a:endParaRPr lang="en-US" altLang="zh-TW" sz="4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6296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EA2740F-6CE9-40BB-BB2F-1FCE0B4557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300" y="1272011"/>
            <a:ext cx="7543800" cy="1240077"/>
          </a:xfrm>
        </p:spPr>
        <p:txBody>
          <a:bodyPr/>
          <a:lstStyle/>
          <a:p>
            <a:r>
              <a:rPr lang="zh-TW" altLang="en-US" dirty="0"/>
              <a:t>作業未完成的同學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464FB198-4DCA-4EDE-9F72-FA7073C65E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7300" y="2612571"/>
            <a:ext cx="7543800" cy="4702629"/>
          </a:xfrm>
        </p:spPr>
        <p:txBody>
          <a:bodyPr>
            <a:normAutofit/>
          </a:bodyPr>
          <a:lstStyle/>
          <a:p>
            <a:pPr algn="l"/>
            <a:r>
              <a:rPr lang="zh-TW" altLang="en-US" sz="3200" dirty="0"/>
              <a:t>１．請留在座位，思過反省，加強學習。</a:t>
            </a:r>
            <a:endParaRPr lang="en-US" altLang="zh-TW" sz="3200" dirty="0"/>
          </a:p>
          <a:p>
            <a:pPr algn="l"/>
            <a:r>
              <a:rPr lang="zh-TW" altLang="en-US" sz="3200" dirty="0"/>
              <a:t>２．同學們請勿干擾。</a:t>
            </a:r>
            <a:endParaRPr lang="en-US" altLang="zh-TW" sz="3200" dirty="0"/>
          </a:p>
          <a:p>
            <a:pPr algn="l"/>
            <a:r>
              <a:rPr lang="zh-TW" altLang="en-US" sz="3200" dirty="0"/>
              <a:t>３．有要事須離開，請務必告知導師。</a:t>
            </a:r>
            <a:endParaRPr lang="en-US" altLang="zh-TW" sz="3200" dirty="0"/>
          </a:p>
          <a:p>
            <a:pPr algn="l"/>
            <a:r>
              <a:rPr lang="zh-TW" altLang="en-US" sz="3200" dirty="0"/>
              <a:t>４．下課時教室內請保持安靜。</a:t>
            </a:r>
            <a:endParaRPr lang="en-US" altLang="zh-TW" sz="3200" dirty="0"/>
          </a:p>
          <a:p>
            <a:pPr algn="l"/>
            <a:r>
              <a:rPr lang="zh-TW" altLang="en-US" sz="3200" dirty="0"/>
              <a:t>５．歡迎其他同學們離開教室，望遠凝視。</a:t>
            </a:r>
            <a:endParaRPr lang="en-US" altLang="zh-TW" sz="3200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02755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DCA83BB-B516-45CA-9B03-BE06E67B63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300" y="0"/>
            <a:ext cx="7543800" cy="1676885"/>
          </a:xfrm>
        </p:spPr>
        <p:txBody>
          <a:bodyPr>
            <a:normAutofit/>
          </a:bodyPr>
          <a:lstStyle/>
          <a:p>
            <a:r>
              <a:rPr lang="zh-TW" altLang="en-US" sz="8000" dirty="0">
                <a:solidFill>
                  <a:schemeClr val="accent5">
                    <a:lumMod val="75000"/>
                  </a:schemeClr>
                </a:solidFill>
              </a:rPr>
              <a:t>週三課表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159" y="2019720"/>
            <a:ext cx="9435403" cy="6858000"/>
          </a:xfrm>
        </p:spPr>
        <p:txBody>
          <a:bodyPr>
            <a:normAutofit/>
          </a:bodyPr>
          <a:lstStyle/>
          <a:p>
            <a:r>
              <a:rPr lang="zh-TW" altLang="en-US" sz="7800" b="1" dirty="0"/>
              <a:t>綜班國數</a:t>
            </a:r>
            <a:endParaRPr lang="en-US" altLang="zh-TW" sz="7800" b="1" dirty="0"/>
          </a:p>
          <a:p>
            <a:r>
              <a:rPr lang="zh-TW" altLang="en-US" sz="6000" dirty="0">
                <a:solidFill>
                  <a:schemeClr val="accent6">
                    <a:lumMod val="75000"/>
                  </a:schemeClr>
                </a:solidFill>
              </a:rPr>
              <a:t>打菜</a:t>
            </a:r>
            <a:r>
              <a:rPr lang="en-US" altLang="zh-TW" sz="6000" dirty="0">
                <a:solidFill>
                  <a:schemeClr val="accent6">
                    <a:lumMod val="75000"/>
                  </a:schemeClr>
                </a:solidFill>
              </a:rPr>
              <a:t>/</a:t>
            </a:r>
            <a:r>
              <a:rPr lang="zh-TW" altLang="en-US" sz="6000" dirty="0">
                <a:solidFill>
                  <a:schemeClr val="accent6">
                    <a:lumMod val="75000"/>
                  </a:schemeClr>
                </a:solidFill>
              </a:rPr>
              <a:t>量體溫、用餐</a:t>
            </a:r>
            <a:endParaRPr lang="en-US" altLang="zh-TW" sz="60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altLang="zh-TW" sz="6000" dirty="0">
                <a:solidFill>
                  <a:schemeClr val="accent6">
                    <a:lumMod val="75000"/>
                  </a:schemeClr>
                </a:solidFill>
              </a:rPr>
              <a:t>12:15</a:t>
            </a:r>
            <a:r>
              <a:rPr lang="zh-TW" altLang="en-US" sz="6000" dirty="0">
                <a:solidFill>
                  <a:schemeClr val="accent6">
                    <a:lumMod val="75000"/>
                  </a:schemeClr>
                </a:solidFill>
              </a:rPr>
              <a:t>潔牙</a:t>
            </a:r>
            <a:endParaRPr lang="en-US" altLang="zh-TW" sz="60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altLang="zh-TW" sz="6000" dirty="0">
                <a:solidFill>
                  <a:schemeClr val="accent6">
                    <a:lumMod val="75000"/>
                  </a:schemeClr>
                </a:solidFill>
              </a:rPr>
              <a:t>12:25</a:t>
            </a:r>
            <a:r>
              <a:rPr lang="zh-TW" altLang="en-US" sz="6000" dirty="0">
                <a:solidFill>
                  <a:schemeClr val="accent6">
                    <a:lumMod val="75000"/>
                  </a:schemeClr>
                </a:solidFill>
              </a:rPr>
              <a:t>放學</a:t>
            </a:r>
            <a:endParaRPr lang="en-US" altLang="zh-TW" sz="7800" b="1" dirty="0"/>
          </a:p>
        </p:txBody>
      </p:sp>
    </p:spTree>
    <p:extLst>
      <p:ext uri="{BB962C8B-B14F-4D97-AF65-F5344CB8AC3E}">
        <p14:creationId xmlns:p14="http://schemas.microsoft.com/office/powerpoint/2010/main" val="2640376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31CA68AF-836B-42FA-AF27-680BA8CB69C1}"/>
              </a:ext>
            </a:extLst>
          </p:cNvPr>
          <p:cNvSpPr/>
          <p:nvPr/>
        </p:nvSpPr>
        <p:spPr>
          <a:xfrm>
            <a:off x="2039815" y="2733152"/>
            <a:ext cx="5436159" cy="1457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673239"/>
            <a:ext cx="9435403" cy="7259934"/>
          </a:xfrm>
        </p:spPr>
        <p:txBody>
          <a:bodyPr>
            <a:normAutofit fontScale="85000" lnSpcReduction="10000"/>
          </a:bodyPr>
          <a:lstStyle/>
          <a:p>
            <a:r>
              <a:rPr lang="zh-TW" altLang="en-US" sz="6000" dirty="0"/>
              <a:t>下課</a:t>
            </a:r>
            <a:r>
              <a:rPr lang="en-US" altLang="zh-TW" sz="6000" dirty="0"/>
              <a:t>5</a:t>
            </a:r>
            <a:r>
              <a:rPr lang="zh-TW" altLang="en-US" sz="6000" dirty="0"/>
              <a:t>分鐘～缺交者 請靜思反省</a:t>
            </a:r>
            <a:endParaRPr lang="en-US" altLang="zh-TW" sz="6000" dirty="0"/>
          </a:p>
          <a:p>
            <a:r>
              <a:rPr lang="zh-TW" altLang="en-US" sz="4600" dirty="0"/>
              <a:t>請準備好書法用具</a:t>
            </a:r>
            <a:endParaRPr lang="en-US" altLang="zh-TW" sz="4600" dirty="0"/>
          </a:p>
          <a:p>
            <a:r>
              <a:rPr lang="zh-TW" altLang="en-US" sz="4600" dirty="0"/>
              <a:t>再離開教室</a:t>
            </a:r>
            <a:endParaRPr lang="en-US" altLang="zh-TW" sz="4600" dirty="0"/>
          </a:p>
          <a:p>
            <a:r>
              <a:rPr lang="zh-TW" altLang="en-US" sz="5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記得喝水、上個廁所</a:t>
            </a:r>
            <a:endParaRPr lang="en-US" altLang="zh-TW" sz="5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zh-TW" altLang="en-US" sz="5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望遠凝視、保護眼睛</a:t>
            </a:r>
            <a:endParaRPr lang="en-US" altLang="zh-TW" sz="5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en-US" altLang="zh-TW" sz="6000" dirty="0"/>
              <a:t>…………………………………………………..</a:t>
            </a:r>
          </a:p>
          <a:p>
            <a:r>
              <a:rPr lang="zh-TW" altLang="en-US" sz="4600" dirty="0"/>
              <a:t>聽到</a:t>
            </a:r>
            <a:r>
              <a:rPr lang="zh-TW" altLang="en-US" sz="4600" dirty="0">
                <a:highlight>
                  <a:srgbClr val="FF00FF"/>
                </a:highlight>
              </a:rPr>
              <a:t>上課的鐘聲響起</a:t>
            </a:r>
            <a:r>
              <a:rPr lang="zh-TW" altLang="en-US" sz="4600" dirty="0"/>
              <a:t>，</a:t>
            </a:r>
            <a:endParaRPr lang="en-US" altLang="zh-TW" sz="4600" dirty="0"/>
          </a:p>
          <a:p>
            <a:r>
              <a:rPr lang="zh-TW" altLang="en-US" sz="4600" dirty="0"/>
              <a:t>請儘快 進入教室，</a:t>
            </a:r>
            <a:endParaRPr lang="en-US" altLang="zh-TW" sz="4600" dirty="0"/>
          </a:p>
          <a:p>
            <a:r>
              <a:rPr lang="zh-TW" altLang="en-US" sz="4600" dirty="0">
                <a:highlight>
                  <a:srgbClr val="FF00FF"/>
                </a:highlight>
              </a:rPr>
              <a:t>安靜坐下</a:t>
            </a:r>
            <a:r>
              <a:rPr lang="zh-TW" altLang="en-US" sz="4600" dirty="0"/>
              <a:t>　　準備上課</a:t>
            </a:r>
            <a:endParaRPr lang="en-US" altLang="zh-TW" sz="4600" dirty="0"/>
          </a:p>
        </p:txBody>
      </p:sp>
    </p:spTree>
    <p:extLst>
      <p:ext uri="{BB962C8B-B14F-4D97-AF65-F5344CB8AC3E}">
        <p14:creationId xmlns:p14="http://schemas.microsoft.com/office/powerpoint/2010/main" val="16727911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圖片版面配置區 25">
            <a:extLst>
              <a:ext uri="{FF2B5EF4-FFF2-40B4-BE49-F238E27FC236}">
                <a16:creationId xmlns:a16="http://schemas.microsoft.com/office/drawing/2014/main" id="{EC46EA6A-2484-4E2C-99A3-10F0E0204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841"/>
          <a:stretch/>
        </p:blipFill>
        <p:spPr>
          <a:xfrm>
            <a:off x="482600" y="453006"/>
            <a:ext cx="218392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1748411"/>
            <a:ext cx="2194560" cy="5571459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5400" b="1">
                <a:solidFill>
                  <a:schemeClr val="bg1"/>
                </a:solidFill>
              </a:rPr>
              <a:t>書法教學影片</a:t>
            </a:r>
            <a:endParaRPr lang="zh-TW" altLang="en-US" sz="5400" b="1" dirty="0">
              <a:solidFill>
                <a:schemeClr val="bg1"/>
              </a:solidFill>
            </a:endParaRPr>
          </a:p>
        </p:txBody>
      </p:sp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1748412"/>
            <a:ext cx="2194560" cy="5571459"/>
          </a:xfrm>
          <a:solidFill>
            <a:schemeClr val="accent2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5400" b="1" dirty="0">
                <a:solidFill>
                  <a:schemeClr val="bg1"/>
                </a:solidFill>
              </a:rPr>
              <a:t>綜合</a:t>
            </a:r>
            <a:endParaRPr lang="en-US" altLang="zh-TW" sz="54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zh-TW" altLang="en-US" sz="5400" b="1" dirty="0">
                <a:solidFill>
                  <a:schemeClr val="bg1"/>
                </a:solidFill>
              </a:rPr>
              <a:t>家人與我外婆萬歲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1748411"/>
            <a:ext cx="2194560" cy="5571460"/>
          </a:xfrm>
          <a:solidFill>
            <a:schemeClr val="tx2"/>
          </a:solidFill>
        </p:spPr>
        <p:txBody>
          <a:bodyPr vert="eaVert"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5400" b="1" dirty="0">
                <a:solidFill>
                  <a:schemeClr val="bg1"/>
                </a:solidFill>
              </a:rPr>
              <a:t>習寫書法作品</a:t>
            </a: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5353911"/>
            <a:ext cx="2194560" cy="1965960"/>
          </a:xfrm>
          <a:solidFill>
            <a:schemeClr val="accent6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一旦您學會閱讀，您將永遠自由。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弗雷德里克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道格拉斯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D734D15E-02DD-423C-9FDA-AE666E6AD130}"/>
              </a:ext>
            </a:extLst>
          </p:cNvPr>
          <p:cNvSpPr txBox="1"/>
          <p:nvPr/>
        </p:nvSpPr>
        <p:spPr>
          <a:xfrm>
            <a:off x="2761346" y="452529"/>
            <a:ext cx="442102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600" dirty="0"/>
              <a:t>綜合</a:t>
            </a:r>
          </a:p>
        </p:txBody>
      </p:sp>
    </p:spTree>
    <p:extLst>
      <p:ext uri="{BB962C8B-B14F-4D97-AF65-F5344CB8AC3E}">
        <p14:creationId xmlns:p14="http://schemas.microsoft.com/office/powerpoint/2010/main" val="34091808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31CA68AF-836B-42FA-AF27-680BA8CB69C1}"/>
              </a:ext>
            </a:extLst>
          </p:cNvPr>
          <p:cNvSpPr/>
          <p:nvPr/>
        </p:nvSpPr>
        <p:spPr>
          <a:xfrm>
            <a:off x="2039815" y="2733152"/>
            <a:ext cx="5436159" cy="1457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24932" y="994787"/>
            <a:ext cx="7486022" cy="6212393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sz="6000" dirty="0"/>
              <a:t>下課</a:t>
            </a:r>
            <a:r>
              <a:rPr lang="en-US" altLang="zh-TW" sz="6000" dirty="0"/>
              <a:t>10</a:t>
            </a:r>
            <a:r>
              <a:rPr lang="zh-TW" altLang="en-US" sz="6000" dirty="0"/>
              <a:t>分鐘～</a:t>
            </a:r>
            <a:endParaRPr lang="en-US" altLang="zh-TW" sz="6000" dirty="0"/>
          </a:p>
          <a:p>
            <a:r>
              <a:rPr lang="zh-TW" altLang="en-US" sz="4600" dirty="0"/>
              <a:t>請大家將</a:t>
            </a:r>
            <a:r>
              <a:rPr lang="zh-TW" altLang="en-US" sz="4600" b="1" dirty="0">
                <a:highlight>
                  <a:srgbClr val="FFFF00"/>
                </a:highlight>
              </a:rPr>
              <a:t>書法用具</a:t>
            </a:r>
            <a:r>
              <a:rPr lang="zh-TW" altLang="en-US" sz="4600" dirty="0"/>
              <a:t>先整齊</a:t>
            </a:r>
            <a:r>
              <a:rPr lang="zh-TW" altLang="en-US" sz="4600" b="1" u="sng" dirty="0"/>
              <a:t>放在桌上</a:t>
            </a:r>
            <a:endParaRPr lang="en-US" altLang="zh-TW" sz="4600" b="1" u="sng" dirty="0"/>
          </a:p>
          <a:p>
            <a:r>
              <a:rPr lang="zh-TW" altLang="en-US" sz="4600" dirty="0"/>
              <a:t>再離開教室</a:t>
            </a:r>
            <a:endParaRPr lang="en-US" altLang="zh-TW" sz="4600" dirty="0"/>
          </a:p>
          <a:p>
            <a:r>
              <a:rPr lang="zh-TW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記得喝水、上個廁所</a:t>
            </a:r>
            <a:endParaRPr lang="en-US" altLang="zh-TW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zh-TW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望遠凝視、保護眼睛</a:t>
            </a:r>
            <a:endParaRPr lang="en-US" altLang="zh-TW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en-US" altLang="zh-TW" sz="6000" dirty="0"/>
              <a:t>……………………………………………………..</a:t>
            </a:r>
          </a:p>
          <a:p>
            <a:r>
              <a:rPr lang="zh-TW" altLang="en-US" sz="4600" dirty="0"/>
              <a:t>聽到</a:t>
            </a:r>
            <a:r>
              <a:rPr lang="zh-TW" altLang="en-US" sz="4600" dirty="0">
                <a:highlight>
                  <a:srgbClr val="FF00FF"/>
                </a:highlight>
              </a:rPr>
              <a:t>上課的鐘聲響起</a:t>
            </a:r>
            <a:r>
              <a:rPr lang="zh-TW" altLang="en-US" sz="4600" dirty="0"/>
              <a:t>，</a:t>
            </a:r>
            <a:endParaRPr lang="en-US" altLang="zh-TW" sz="4600" dirty="0"/>
          </a:p>
          <a:p>
            <a:r>
              <a:rPr lang="zh-TW" altLang="en-US" sz="4600" dirty="0"/>
              <a:t>請儘快 進入教室，</a:t>
            </a:r>
            <a:endParaRPr lang="en-US" altLang="zh-TW" sz="4600" dirty="0"/>
          </a:p>
          <a:p>
            <a:r>
              <a:rPr lang="zh-TW" altLang="en-US" sz="4600" dirty="0">
                <a:highlight>
                  <a:srgbClr val="FF00FF"/>
                </a:highlight>
              </a:rPr>
              <a:t>安靜坐下習寫書法作品</a:t>
            </a:r>
            <a:endParaRPr lang="en-US" altLang="zh-TW" sz="4600" dirty="0">
              <a:highlight>
                <a:srgbClr val="FF00FF"/>
              </a:highlight>
            </a:endParaRPr>
          </a:p>
          <a:p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1092620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1739545"/>
            <a:ext cx="2194560" cy="5580326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vert="eaVert"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交　２張　書法作品</a:t>
            </a:r>
          </a:p>
        </p:txBody>
      </p:sp>
      <p:pic>
        <p:nvPicPr>
          <p:cNvPr id="100" name="圖片版面配置區 99">
            <a:extLst>
              <a:ext uri="{FF2B5EF4-FFF2-40B4-BE49-F238E27FC236}">
                <a16:creationId xmlns:a16="http://schemas.microsoft.com/office/drawing/2014/main" id="{E36EC21C-EAC2-4B0F-AD13-D1300B724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1846"/>
          <a:stretch/>
        </p:blipFill>
        <p:spPr>
          <a:xfrm>
            <a:off x="2782945" y="453005"/>
            <a:ext cx="2188912" cy="6858000"/>
          </a:xfrm>
          <a:solidFill>
            <a:srgbClr val="D65826"/>
          </a:solidFill>
        </p:spPr>
      </p:pic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5353911"/>
            <a:ext cx="2194560" cy="1965960"/>
          </a:xfrm>
          <a:solidFill>
            <a:schemeClr val="accent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書籍是禮物您可以一次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又一次地閲讀。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加里森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凱勒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1739545"/>
            <a:ext cx="2194560" cy="5580326"/>
          </a:xfrm>
          <a:solidFill>
            <a:schemeClr val="tx2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輪流清洗書法用具</a:t>
            </a:r>
            <a:endParaRPr lang="en-US" altLang="zh-TW" sz="48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整理桌面安靜看書</a:t>
            </a:r>
            <a:endParaRPr lang="en-US" altLang="zh-TW" sz="4800" b="1" dirty="0">
              <a:solidFill>
                <a:schemeClr val="bg1"/>
              </a:solidFill>
            </a:endParaRP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1739545"/>
            <a:ext cx="2194560" cy="5580326"/>
          </a:xfrm>
          <a:solidFill>
            <a:schemeClr val="accent6"/>
          </a:solidFill>
        </p:spPr>
        <p:txBody>
          <a:bodyPr vert="eaVert"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習寫書法作品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D27FF021-49EF-4BB4-A539-32ED155DDBD0}"/>
              </a:ext>
            </a:extLst>
          </p:cNvPr>
          <p:cNvSpPr txBox="1"/>
          <p:nvPr/>
        </p:nvSpPr>
        <p:spPr>
          <a:xfrm>
            <a:off x="5250959" y="582804"/>
            <a:ext cx="431074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000" dirty="0"/>
              <a:t>班級時間</a:t>
            </a:r>
          </a:p>
        </p:txBody>
      </p:sp>
    </p:spTree>
    <p:extLst>
      <p:ext uri="{BB962C8B-B14F-4D97-AF65-F5344CB8AC3E}">
        <p14:creationId xmlns:p14="http://schemas.microsoft.com/office/powerpoint/2010/main" val="33638874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Custom 2">
      <a:dk1>
        <a:sysClr val="windowText" lastClr="000000"/>
      </a:dk1>
      <a:lt1>
        <a:sysClr val="window" lastClr="FFFFFF"/>
      </a:lt1>
      <a:dk2>
        <a:srgbClr val="C00000"/>
      </a:dk2>
      <a:lt2>
        <a:srgbClr val="E7E6E6"/>
      </a:lt2>
      <a:accent1>
        <a:srgbClr val="4472C4"/>
      </a:accent1>
      <a:accent2>
        <a:srgbClr val="F5A630"/>
      </a:accent2>
      <a:accent3>
        <a:srgbClr val="E10B6B"/>
      </a:accent3>
      <a:accent4>
        <a:srgbClr val="FFC000"/>
      </a:accent4>
      <a:accent5>
        <a:srgbClr val="5B9BD5"/>
      </a:accent5>
      <a:accent6>
        <a:srgbClr val="79B33B"/>
      </a:accent6>
      <a:hlink>
        <a:srgbClr val="0563C1"/>
      </a:hlink>
      <a:folHlink>
        <a:srgbClr val="C00000"/>
      </a:folHlink>
    </a:clrScheme>
    <a:fontScheme name="Custom 2">
      <a:majorFont>
        <a:latin typeface="Sagona Book"/>
        <a:ea typeface=""/>
        <a:cs typeface=""/>
      </a:majorFont>
      <a:minorFont>
        <a:latin typeface="Sagona Extra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51756282_TF67266379_Win32" id="{6702A105-54AE-47BC-9C80-7CF97B9048D1}" vid="{91948A8A-7D22-43B8-97AB-AC6341A5A106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激勵書籤</Template>
  <TotalTime>538</TotalTime>
  <Words>661</Words>
  <Application>Microsoft Office PowerPoint</Application>
  <PresentationFormat>自訂</PresentationFormat>
  <Paragraphs>125</Paragraphs>
  <Slides>15</Slides>
  <Notes>7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21" baseType="lpstr">
      <vt:lpstr>Microsoft JhengHei UI</vt:lpstr>
      <vt:lpstr>Microsoft JhengHei UI Light</vt:lpstr>
      <vt:lpstr>華康仿宋體W2</vt:lpstr>
      <vt:lpstr>Arial</vt:lpstr>
      <vt:lpstr>Sagona ExtraLight</vt:lpstr>
      <vt:lpstr>Office 佈景主題</vt:lpstr>
      <vt:lpstr>書籤鳥</vt:lpstr>
      <vt:lpstr>早自修 https://meet.google.com/pia-nmwq-yag 9/15(三)8:00-8:40 六年級性教育暨愛滋病防治宣導連結如上 (學校行事曆也有連結) 請六年級導師當天早上記得加入會議喔 感謝大家~</vt:lpstr>
      <vt:lpstr>書籤鳥</vt:lpstr>
      <vt:lpstr>作業未完成的同學</vt:lpstr>
      <vt:lpstr>週三課表</vt:lpstr>
      <vt:lpstr>PowerPoint 簡報</vt:lpstr>
      <vt:lpstr>書籤鳥</vt:lpstr>
      <vt:lpstr>PowerPoint 簡報</vt:lpstr>
      <vt:lpstr>書籤鳥</vt:lpstr>
      <vt:lpstr>PowerPoint 簡報</vt:lpstr>
      <vt:lpstr>書籤鳥</vt:lpstr>
      <vt:lpstr>PowerPoint 簡報</vt:lpstr>
      <vt:lpstr>書籤鳥</vt:lpstr>
      <vt:lpstr>PowerPoint 簡報</vt:lpstr>
      <vt:lpstr>書籤鳥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書籤鳥</dc:title>
  <dc:creator>瓊文 張</dc:creator>
  <cp:lastModifiedBy>瓊文 張</cp:lastModifiedBy>
  <cp:revision>9</cp:revision>
  <dcterms:created xsi:type="dcterms:W3CDTF">2021-08-31T13:24:41Z</dcterms:created>
  <dcterms:modified xsi:type="dcterms:W3CDTF">2021-09-14T21:22:16Z</dcterms:modified>
</cp:coreProperties>
</file>