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79" r:id="rId3"/>
    <p:sldId id="263" r:id="rId4"/>
    <p:sldId id="283" r:id="rId5"/>
    <p:sldId id="281" r:id="rId6"/>
    <p:sldId id="256" r:id="rId7"/>
    <p:sldId id="270" r:id="rId8"/>
    <p:sldId id="259" r:id="rId9"/>
    <p:sldId id="267" r:id="rId10"/>
    <p:sldId id="261" r:id="rId11"/>
    <p:sldId id="271" r:id="rId12"/>
    <p:sldId id="272" r:id="rId13"/>
    <p:sldId id="269" r:id="rId14"/>
    <p:sldId id="264" r:id="rId15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79B33B"/>
    <a:srgbClr val="E10B6B"/>
    <a:srgbClr val="FE6547"/>
    <a:srgbClr val="A7CEAF"/>
    <a:srgbClr val="196E93"/>
    <a:srgbClr val="B31E24"/>
    <a:srgbClr val="8E171B"/>
    <a:srgbClr val="E00C6B"/>
    <a:srgbClr val="F5A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5013" autoAdjust="0"/>
  </p:normalViewPr>
  <p:slideViewPr>
    <p:cSldViewPr snapToGrid="0">
      <p:cViewPr varScale="1">
        <p:scale>
          <a:sx n="76" d="100"/>
          <a:sy n="76" d="100"/>
        </p:scale>
        <p:origin x="145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DFF588-8810-4702-A7E9-883B039BEB52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2021/9/16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E6DB1B-C476-4153-9D41-97B7E40374EF}" type="datetime1">
              <a:rPr lang="zh-TW" altLang="en-US" noProof="0" smtClean="0"/>
              <a:t>2021/9/16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1642173-6783-472C-8D96-A8A78BBDF2E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3521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8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973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10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510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14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214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圖片版面配置區 26">
            <a:extLst>
              <a:ext uri="{FF2B5EF4-FFF2-40B4-BE49-F238E27FC236}">
                <a16:creationId xmlns:a16="http://schemas.microsoft.com/office/drawing/2014/main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2" name="文字版面配置區 16">
            <a:extLst>
              <a:ext uri="{FF2B5EF4-FFF2-40B4-BE49-F238E27FC236}">
                <a16:creationId xmlns:a16="http://schemas.microsoft.com/office/drawing/2014/main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3" name="文字版面配置區 16">
            <a:extLst>
              <a:ext uri="{FF2B5EF4-FFF2-40B4-BE49-F238E27FC236}">
                <a16:creationId xmlns:a16="http://schemas.microsoft.com/office/drawing/2014/main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4" name="文字版面配置區 16">
            <a:extLst>
              <a:ext uri="{FF2B5EF4-FFF2-40B4-BE49-F238E27FC236}">
                <a16:creationId xmlns:a16="http://schemas.microsoft.com/office/drawing/2014/main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5" name="文字版面配置區 16">
            <a:extLst>
              <a:ext uri="{FF2B5EF4-FFF2-40B4-BE49-F238E27FC236}">
                <a16:creationId xmlns:a16="http://schemas.microsoft.com/office/drawing/2014/main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24" name="圖片版面配置區 26">
            <a:extLst>
              <a:ext uri="{FF2B5EF4-FFF2-40B4-BE49-F238E27FC236}">
                <a16:creationId xmlns:a16="http://schemas.microsoft.com/office/drawing/2014/main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5" name="圖片版面配置區 26">
            <a:extLst>
              <a:ext uri="{FF2B5EF4-FFF2-40B4-BE49-F238E27FC236}">
                <a16:creationId xmlns:a16="http://schemas.microsoft.com/office/drawing/2014/main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6">
            <a:extLst>
              <a:ext uri="{FF2B5EF4-FFF2-40B4-BE49-F238E27FC236}">
                <a16:creationId xmlns:a16="http://schemas.microsoft.com/office/drawing/2014/main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680">
          <p15:clr>
            <a:srgbClr val="FBAE40"/>
          </p15:clr>
        </p15:guide>
        <p15:guide id="3" pos="1752">
          <p15:clr>
            <a:srgbClr val="FBAE40"/>
          </p15:clr>
        </p15:guide>
        <p15:guide id="4" pos="3120">
          <p15:clr>
            <a:srgbClr val="FBAE40"/>
          </p15:clr>
        </p15:guide>
        <p15:guide id="5" pos="3192">
          <p15:clr>
            <a:srgbClr val="FBAE40"/>
          </p15:clr>
        </p15:guide>
        <p15:guide id="6" pos="4584">
          <p15:clr>
            <a:srgbClr val="FBAE40"/>
          </p15:clr>
        </p15:guide>
        <p15:guide id="7" pos="4656">
          <p15:clr>
            <a:srgbClr val="FBAE40"/>
          </p15:clr>
        </p15:guide>
        <p15:guide id="8" pos="6048">
          <p15:clr>
            <a:srgbClr val="FBAE40"/>
          </p15:clr>
        </p15:guide>
        <p15:guide id="9" orient="horz" pos="288">
          <p15:clr>
            <a:srgbClr val="FBAE40"/>
          </p15:clr>
        </p15:guide>
        <p15:guide id="10" orient="horz" pos="46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99638-F431-4A38-97F8-EDAECFA8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93876E-40E0-418D-A12B-EB06EE6FD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9E6C4E-80E7-4CFE-BE0A-DA9790D9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2504-D40A-401A-8F32-F78D482546CB}" type="datetimeFigureOut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649757-1BD2-49BC-965B-C0503F1A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AA5AC8-C4A0-4A23-BCE3-BAA8EA93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AD67-573F-4B3D-B62B-55BABA36BD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70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7C570BA2-EF71-47D5-B3E9-DE81141096D7}" type="datetime1">
              <a:rPr lang="zh-TW" altLang="en-US" noProof="0" smtClean="0"/>
              <a:t>2021/9/16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A66EA51E-D7AE-4490-9911-1D65DA21D1AE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加里森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39545"/>
            <a:ext cx="2194560" cy="5580326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國習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39545"/>
            <a:ext cx="2194560" cy="5580326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書包、抽屜和置物櫃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739545"/>
            <a:ext cx="2194560" cy="5580326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國練３＋直行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74F270C-4D7B-4159-A61F-C222DE1B5997}"/>
              </a:ext>
            </a:extLst>
          </p:cNvPr>
          <p:cNvSpPr txBox="1"/>
          <p:nvPr/>
        </p:nvSpPr>
        <p:spPr>
          <a:xfrm>
            <a:off x="5164852" y="452529"/>
            <a:ext cx="4029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國語</a:t>
            </a:r>
          </a:p>
        </p:txBody>
      </p:sp>
    </p:spTree>
    <p:extLst>
      <p:ext uri="{BB962C8B-B14F-4D97-AF65-F5344CB8AC3E}">
        <p14:creationId xmlns:p14="http://schemas.microsoft.com/office/powerpoint/2010/main" val="3363887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110532"/>
            <a:ext cx="9435403" cy="7661868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下課了～缺交者 請靜思反省</a:t>
            </a:r>
            <a:endParaRPr lang="en-US" altLang="zh-TW" sz="6000" dirty="0"/>
          </a:p>
          <a:p>
            <a:r>
              <a:rPr lang="zh-TW" altLang="en-US" sz="6000" dirty="0"/>
              <a:t>請準備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自課</a:t>
            </a:r>
            <a:r>
              <a:rPr lang="zh-TW" altLang="en-US" sz="6000" dirty="0"/>
              <a:t>、自習和自作</a:t>
            </a:r>
            <a:endParaRPr lang="en-US" altLang="zh-TW" sz="6000" dirty="0"/>
          </a:p>
          <a:p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自然小老師</a:t>
            </a:r>
            <a:r>
              <a:rPr lang="zh-TW" altLang="en-US" sz="6000" dirty="0"/>
              <a:t>請打開電子書</a:t>
            </a:r>
            <a:endParaRPr lang="en-US" altLang="zh-TW" sz="6000" dirty="0"/>
          </a:p>
          <a:p>
            <a:r>
              <a:rPr lang="zh-TW" altLang="en-US" sz="6000" dirty="0"/>
              <a:t>出去走走、補充水分</a:t>
            </a:r>
            <a:endParaRPr lang="en-US" altLang="zh-TW" sz="6000" dirty="0"/>
          </a:p>
          <a:p>
            <a:r>
              <a:rPr lang="zh-TW" altLang="en-US" sz="6000" dirty="0"/>
              <a:t>望遠凝視、保護眼睛</a:t>
            </a:r>
            <a:endParaRPr lang="en-US" altLang="zh-TW" sz="6000" dirty="0"/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6000" dirty="0"/>
              <a:t>聽到上課的鐘聲響起，</a:t>
            </a:r>
            <a:endParaRPr lang="en-US" altLang="zh-TW" sz="6000" dirty="0"/>
          </a:p>
          <a:p>
            <a:r>
              <a:rPr lang="zh-TW" altLang="en-US" sz="6000" dirty="0"/>
              <a:t>請儘快 進入教室，</a:t>
            </a:r>
            <a:endParaRPr lang="en-US" altLang="zh-TW" sz="6000" dirty="0"/>
          </a:p>
          <a:p>
            <a:r>
              <a:rPr lang="zh-TW" altLang="en-US" sz="6000" dirty="0"/>
              <a:t>安靜坐下　　準備上課</a:t>
            </a:r>
            <a:endParaRPr lang="en-US" altLang="zh-TW" sz="6000" dirty="0"/>
          </a:p>
          <a:p>
            <a:r>
              <a:rPr lang="zh-TW" altLang="en-US" sz="6000" dirty="0"/>
              <a:t>等待老師時，請先預習課本內容 </a:t>
            </a:r>
            <a:endParaRPr lang="en-US" altLang="zh-TW" sz="6000" dirty="0"/>
          </a:p>
          <a:p>
            <a:r>
              <a:rPr lang="zh-TW" altLang="zh-TW" sz="5200" b="1" kern="100" dirty="0">
                <a:effectLst/>
                <a:highlight>
                  <a:srgbClr val="FFFF00"/>
                </a:highlight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</a:t>
            </a:r>
            <a:r>
              <a:rPr lang="zh-TW" altLang="en-US" sz="5200" b="1" kern="100" dirty="0">
                <a:effectLst/>
                <a:highlight>
                  <a:srgbClr val="FFFF00"/>
                </a:highlight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請</a:t>
            </a:r>
            <a:r>
              <a:rPr lang="zh-TW" altLang="en-US" sz="5200" b="1" u="sng" kern="100" dirty="0">
                <a:effectLst/>
                <a:highlight>
                  <a:srgbClr val="FFFF00"/>
                </a:highlight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韵喬</a:t>
            </a:r>
            <a:r>
              <a:rPr lang="zh-TW" altLang="en-US" sz="5200" b="1" kern="100" dirty="0">
                <a:effectLst/>
                <a:highlight>
                  <a:srgbClr val="FFFF00"/>
                </a:highlight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提早到</a:t>
            </a:r>
            <a:r>
              <a:rPr lang="en-US" altLang="zh-TW" sz="5200" b="1" kern="100" dirty="0">
                <a:effectLst/>
                <a:highlight>
                  <a:srgbClr val="FFFF00"/>
                </a:highlight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102</a:t>
            </a:r>
            <a:r>
              <a:rPr lang="zh-TW" altLang="en-US" sz="5200" b="1" kern="100" dirty="0">
                <a:effectLst/>
                <a:highlight>
                  <a:srgbClr val="FFFF00"/>
                </a:highlight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協助卓老師。</a:t>
            </a:r>
            <a:endParaRPr lang="en-US" altLang="zh-TW" sz="5200" dirty="0">
              <a:highlight>
                <a:srgbClr val="FFFF00"/>
              </a:highlight>
            </a:endParaRPr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9878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E84082-C751-44E5-BAFC-873C8CE84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5230" y="1155561"/>
            <a:ext cx="4691324" cy="3455444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盛飯、用餐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中午量體溫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１２：１５潔牙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１２：２５午睡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E2243CC-BEEA-4801-A35D-E4197E84E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682533"/>
            <a:ext cx="10028255" cy="2491990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>
                <a:sym typeface="Wingdings" panose="05000000000000000000" pitchFamily="2" charset="2"/>
              </a:rPr>
              <a:t></a:t>
            </a:r>
            <a:r>
              <a:rPr lang="zh-TW" altLang="en-US" sz="3200" dirty="0"/>
              <a:t>午休整潔活動：</a:t>
            </a:r>
            <a:endParaRPr lang="en-US" altLang="zh-TW" sz="3200" dirty="0"/>
          </a:p>
          <a:p>
            <a:pPr algn="l"/>
            <a:r>
              <a:rPr lang="en-US" altLang="zh-TW" sz="3200" dirty="0"/>
              <a:t>	</a:t>
            </a:r>
            <a:r>
              <a:rPr lang="zh-TW" altLang="en-US" sz="3200" dirty="0">
                <a:solidFill>
                  <a:srgbClr val="FF0000"/>
                </a:solidFill>
              </a:rPr>
              <a:t>請衛生股長</a:t>
            </a:r>
            <a:r>
              <a:rPr lang="zh-TW" altLang="en-US" sz="3200" u="sng" dirty="0">
                <a:solidFill>
                  <a:srgbClr val="FF0000"/>
                </a:solidFill>
              </a:rPr>
              <a:t>誠瑋</a:t>
            </a:r>
            <a:r>
              <a:rPr lang="zh-TW" altLang="en-US" sz="3200" dirty="0">
                <a:solidFill>
                  <a:srgbClr val="FF0000"/>
                </a:solidFill>
              </a:rPr>
              <a:t>今天午休去學務處集合</a:t>
            </a:r>
            <a:endParaRPr lang="en-US" altLang="zh-TW" sz="3200" dirty="0">
              <a:solidFill>
                <a:srgbClr val="FF0000"/>
              </a:solidFill>
            </a:endParaRP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外掃區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請小組長協助－</a:t>
            </a:r>
            <a:r>
              <a:rPr lang="zh-TW" altLang="en-US" sz="3200" u="sng" dirty="0">
                <a:sym typeface="Wingdings" panose="05000000000000000000" pitchFamily="2" charset="2"/>
              </a:rPr>
              <a:t>文寧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振宏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庭恩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教室內外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</a:t>
            </a:r>
            <a:r>
              <a:rPr lang="zh-TW" altLang="en-US" sz="3200" u="sng" dirty="0">
                <a:sym typeface="Wingdings" panose="05000000000000000000" pitchFamily="2" charset="2"/>
              </a:rPr>
              <a:t>采瑜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玉琪</a:t>
            </a:r>
            <a:r>
              <a:rPr lang="zh-TW" altLang="en-US" sz="3200" dirty="0">
                <a:sym typeface="Wingdings" panose="05000000000000000000" pitchFamily="2" charset="2"/>
              </a:rPr>
              <a:t>協助整理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3697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170822"/>
            <a:ext cx="9435403" cy="7335297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下一節美勞課</a:t>
            </a:r>
            <a:endParaRPr lang="en-US" altLang="zh-TW" sz="6000" dirty="0"/>
          </a:p>
          <a:p>
            <a:r>
              <a:rPr lang="zh-TW" altLang="en-US" sz="6000" dirty="0"/>
              <a:t>請準備好美勞用具</a:t>
            </a:r>
            <a:endParaRPr lang="en-US" altLang="zh-TW" sz="6000" dirty="0"/>
          </a:p>
          <a:p>
            <a:r>
              <a:rPr lang="zh-TW" altLang="en-US" sz="6000" dirty="0"/>
              <a:t>再下課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最後一節音樂課</a:t>
            </a:r>
            <a:endParaRPr lang="en-US" altLang="zh-TW" sz="6000" dirty="0"/>
          </a:p>
          <a:p>
            <a:br>
              <a:rPr kumimoji="0" lang="en-US" altLang="zh-TW" sz="60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桌子對正線 椅子抬起來</a:t>
            </a:r>
            <a:br>
              <a:rPr kumimoji="0" lang="en-US" altLang="zh-TW" sz="60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60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lang="zh-TW" altLang="en-US" sz="6000" dirty="0"/>
              <a:t>帶藝文課本、鉛筆盒和直笛</a:t>
            </a:r>
            <a:endParaRPr lang="en-US" altLang="zh-TW" sz="6000" dirty="0"/>
          </a:p>
          <a:p>
            <a:r>
              <a:rPr lang="zh-TW" altLang="en-US" sz="6000" dirty="0"/>
              <a:t>下課後回教室，排路隊放學</a:t>
            </a:r>
            <a:endParaRPr lang="en-US" altLang="zh-TW" sz="6000" dirty="0"/>
          </a:p>
          <a:p>
            <a:r>
              <a:rPr lang="zh-TW" altLang="en-US" sz="6000" dirty="0">
                <a:solidFill>
                  <a:srgbClr val="79B33B">
                    <a:lumMod val="75000"/>
                  </a:srgb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請聽廣播進行防疫分流放學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538467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66662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46477"/>
            <a:ext cx="9937820" cy="6290270"/>
          </a:xfrm>
        </p:spPr>
        <p:txBody>
          <a:bodyPr anchor="ctr">
            <a:normAutofit/>
          </a:bodyPr>
          <a:lstStyle/>
          <a:p>
            <a:r>
              <a:rPr lang="zh-TW" altLang="en-US" sz="6000" dirty="0"/>
              <a:t>早自修</a:t>
            </a:r>
            <a:br>
              <a:rPr lang="en-US" altLang="zh-TW" sz="6000" dirty="0"/>
            </a:br>
            <a:br>
              <a:rPr lang="en-US" altLang="zh-TW" sz="6000" dirty="0"/>
            </a:br>
            <a:r>
              <a:rPr lang="en-US" altLang="zh-TW" sz="6000" dirty="0"/>
              <a:t>1200</a:t>
            </a:r>
            <a:r>
              <a:rPr lang="zh-TW" altLang="en-US" sz="6000" dirty="0"/>
              <a:t>單  補測</a:t>
            </a:r>
            <a:br>
              <a:rPr lang="en-US" altLang="zh-TW" sz="6000" dirty="0"/>
            </a:b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588310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每天考</a:t>
            </a:r>
            <a:r>
              <a:rPr lang="en-US" altLang="zh-TW" sz="4800" b="1" dirty="0">
                <a:solidFill>
                  <a:schemeClr val="bg1"/>
                </a:solidFill>
              </a:rPr>
              <a:t>6</a:t>
            </a:r>
            <a:r>
              <a:rPr lang="zh-TW" altLang="en-US" sz="4800" b="1" dirty="0">
                <a:solidFill>
                  <a:schemeClr val="bg1"/>
                </a:solidFill>
              </a:rPr>
              <a:t>個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3600" b="1" dirty="0">
                <a:solidFill>
                  <a:schemeClr val="bg1"/>
                </a:solidFill>
              </a:rPr>
              <a:t>read</a:t>
            </a:r>
            <a:r>
              <a:rPr lang="zh-TW" altLang="en-US" sz="3600" b="1" dirty="0">
                <a:solidFill>
                  <a:schemeClr val="bg1"/>
                </a:solidFill>
              </a:rPr>
              <a:t>*</a:t>
            </a:r>
            <a:r>
              <a:rPr lang="en-US" altLang="zh-TW" sz="3600" b="1" dirty="0">
                <a:solidFill>
                  <a:schemeClr val="bg1"/>
                </a:solidFill>
              </a:rPr>
              <a:t>3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3600" b="1" dirty="0">
                <a:solidFill>
                  <a:schemeClr val="bg1"/>
                </a:solidFill>
              </a:rPr>
              <a:t>Spell*3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3600" b="1" dirty="0">
                <a:solidFill>
                  <a:schemeClr val="bg1"/>
                </a:solidFill>
              </a:rPr>
              <a:t>中文*</a:t>
            </a:r>
            <a:r>
              <a:rPr lang="en-US" altLang="zh-TW" sz="3600" b="1" dirty="0">
                <a:solidFill>
                  <a:schemeClr val="bg1"/>
                </a:solidFill>
              </a:rPr>
              <a:t>1</a:t>
            </a:r>
            <a:endParaRPr lang="zh-TW" altLang="en-US" sz="36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訂正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寫</a:t>
            </a:r>
            <a:r>
              <a:rPr lang="en-US" altLang="zh-TW" sz="4800" b="1" dirty="0">
                <a:solidFill>
                  <a:schemeClr val="bg1"/>
                </a:solidFill>
              </a:rPr>
              <a:t>3</a:t>
            </a:r>
            <a:r>
              <a:rPr lang="zh-TW" altLang="en-US" sz="4800" b="1" dirty="0">
                <a:solidFill>
                  <a:schemeClr val="bg1"/>
                </a:solidFill>
              </a:rPr>
              <a:t>遍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 fontScale="92500" lnSpcReduction="20000"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4800" b="1" dirty="0">
                <a:solidFill>
                  <a:schemeClr val="bg1"/>
                </a:solidFill>
              </a:rPr>
              <a:t>1200</a:t>
            </a:r>
            <a:r>
              <a:rPr lang="zh-TW" altLang="en-US" sz="4800" b="1" dirty="0">
                <a:solidFill>
                  <a:schemeClr val="bg1"/>
                </a:solidFill>
              </a:rPr>
              <a:t>單第七級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每天背</a:t>
            </a:r>
          </a:p>
        </p:txBody>
      </p:sp>
    </p:spTree>
    <p:extLst>
      <p:ext uri="{BB962C8B-B14F-4D97-AF65-F5344CB8AC3E}">
        <p14:creationId xmlns:p14="http://schemas.microsoft.com/office/powerpoint/2010/main" val="328629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A2740F-6CE9-40BB-BB2F-1FCE0B455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1240077"/>
          </a:xfrm>
        </p:spPr>
        <p:txBody>
          <a:bodyPr/>
          <a:lstStyle/>
          <a:p>
            <a:r>
              <a:rPr lang="zh-TW" altLang="en-US" dirty="0"/>
              <a:t>作業未完成的同學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64FB198-4DCA-4EDE-9F72-FA7073C65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2612571"/>
            <a:ext cx="7543800" cy="4702629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/>
              <a:t>１．請留在座位，思過反省，加強學習。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２．同學們請勿干擾。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３．有要事須離開，請務必告知導師。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４．下課時教室內請保持安靜。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５．歡迎其他同學們離開教室，望遠凝視。</a:t>
            </a:r>
            <a:endParaRPr lang="en-US" altLang="zh-TW" sz="3200" dirty="0"/>
          </a:p>
          <a:p>
            <a:endParaRPr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8DF53F0-F056-42A9-ADEC-D8770DB98363}"/>
              </a:ext>
            </a:extLst>
          </p:cNvPr>
          <p:cNvSpPr txBox="1"/>
          <p:nvPr/>
        </p:nvSpPr>
        <p:spPr>
          <a:xfrm>
            <a:off x="1072568" y="6075125"/>
            <a:ext cx="8232205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今天誰是因材網自主學習加強小組</a:t>
            </a:r>
            <a:r>
              <a:rPr lang="en-US" altLang="zh-TW" dirty="0"/>
              <a:t>?</a:t>
            </a:r>
            <a:r>
              <a:rPr lang="zh-TW" altLang="en-US" dirty="0"/>
              <a:t>來</a:t>
            </a:r>
            <a:r>
              <a:rPr lang="en-US" altLang="zh-TW" dirty="0"/>
              <a:t>~</a:t>
            </a:r>
            <a:r>
              <a:rPr lang="zh-TW" altLang="en-US" dirty="0"/>
              <a:t>拿出數</a:t>
            </a:r>
            <a:r>
              <a:rPr lang="en-US" altLang="zh-TW" dirty="0"/>
              <a:t>8</a:t>
            </a:r>
            <a:r>
              <a:rPr lang="zh-TW" altLang="en-US" dirty="0"/>
              <a:t>格，我們一起來學數學</a:t>
            </a:r>
          </a:p>
        </p:txBody>
      </p:sp>
    </p:spTree>
    <p:extLst>
      <p:ext uri="{BB962C8B-B14F-4D97-AF65-F5344CB8AC3E}">
        <p14:creationId xmlns:p14="http://schemas.microsoft.com/office/powerpoint/2010/main" val="3402755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3A6A32-E3FA-4569-9BCE-693AD97399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810B3EA-61F0-44CA-AA42-E3C53ACB51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9A82E7EF-680E-488E-84A2-C65C455FF7AC}"/>
              </a:ext>
            </a:extLst>
          </p:cNvPr>
          <p:cNvGraphicFramePr>
            <a:graphicFrameLocks noGrp="1"/>
          </p:cNvGraphicFramePr>
          <p:nvPr/>
        </p:nvGraphicFramePr>
        <p:xfrm>
          <a:off x="0" y="91440"/>
          <a:ext cx="10058400" cy="76809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075024">
                  <a:extLst>
                    <a:ext uri="{9D8B030D-6E8A-4147-A177-3AD203B41FA5}">
                      <a16:colId xmlns:a16="http://schemas.microsoft.com/office/drawing/2014/main" val="1485229126"/>
                    </a:ext>
                  </a:extLst>
                </a:gridCol>
                <a:gridCol w="4983376">
                  <a:extLst>
                    <a:ext uri="{9D8B030D-6E8A-4147-A177-3AD203B41FA5}">
                      <a16:colId xmlns:a16="http://schemas.microsoft.com/office/drawing/2014/main" val="224152778"/>
                    </a:ext>
                  </a:extLst>
                </a:gridCol>
              </a:tblGrid>
              <a:tr h="1735853">
                <a:tc>
                  <a:txBody>
                    <a:bodyPr/>
                    <a:lstStyle/>
                    <a:p>
                      <a:r>
                        <a:rPr lang="zh-TW" altLang="en-US" sz="3200" b="1" dirty="0"/>
                        <a:t>１．編號和指標名稱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５．練習題</a:t>
                      </a:r>
                      <a:endParaRPr lang="en-US" altLang="zh-TW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（不用抄題目，</a:t>
                      </a:r>
                      <a:endParaRPr kumimoji="0" lang="en-US" altLang="zh-TW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只要寫</a:t>
                      </a:r>
                      <a:r>
                        <a:rPr kumimoji="0" lang="zh-TW" altLang="en-US" sz="2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計算過程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和</a:t>
                      </a:r>
                      <a:r>
                        <a:rPr kumimoji="0" lang="zh-TW" altLang="en-US" sz="2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答：　　　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811428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２．影片重點１</a:t>
                      </a:r>
                    </a:p>
                    <a:p>
                      <a:endParaRPr lang="zh-TW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６．練習題</a:t>
                      </a:r>
                      <a:endParaRPr lang="en-US" altLang="zh-TW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（不用抄題目，</a:t>
                      </a:r>
                      <a:endParaRPr lang="en-US" altLang="zh-TW" sz="24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只要寫</a:t>
                      </a:r>
                      <a:r>
                        <a:rPr lang="zh-TW" altLang="en-US" sz="2400" b="1" u="sng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計算過程</a:t>
                      </a:r>
                      <a:r>
                        <a:rPr lang="zh-TW" altLang="en-U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和</a:t>
                      </a:r>
                      <a:r>
                        <a:rPr lang="zh-TW" altLang="en-US" sz="2400" b="1" u="sng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答：　　　</a:t>
                      </a:r>
                      <a:r>
                        <a:rPr lang="zh-TW" altLang="en-U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780858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３．影片重點２</a:t>
                      </a:r>
                    </a:p>
                    <a:p>
                      <a:endParaRPr lang="zh-TW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７．動態評量</a:t>
                      </a:r>
                      <a:endParaRPr lang="en-US" altLang="zh-TW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（不用抄題目，</a:t>
                      </a:r>
                      <a:endParaRPr lang="en-US" altLang="zh-TW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只要寫</a:t>
                      </a:r>
                      <a:r>
                        <a:rPr lang="zh-TW" altLang="en-US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計算過程</a:t>
                      </a:r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和</a:t>
                      </a:r>
                      <a:r>
                        <a:rPr lang="zh-TW" altLang="en-US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答：　　　</a:t>
                      </a:r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  <a:p>
                      <a:endParaRPr lang="zh-TW" alt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320177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４．</a:t>
                      </a:r>
                      <a:r>
                        <a:rPr lang="zh-TW" altLang="en-US" sz="3200" b="1" dirty="0">
                          <a:solidFill>
                            <a:srgbClr val="FF0000"/>
                          </a:solidFill>
                        </a:rPr>
                        <a:t>換你出題（附解答）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８．動態評量</a:t>
                      </a:r>
                      <a:endParaRPr lang="en-US" altLang="zh-TW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（不用抄題目，</a:t>
                      </a:r>
                      <a:endParaRPr lang="en-US" altLang="zh-TW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只要寫</a:t>
                      </a:r>
                      <a:r>
                        <a:rPr lang="zh-TW" altLang="en-US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計算過程</a:t>
                      </a:r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和</a:t>
                      </a:r>
                      <a:r>
                        <a:rPr lang="zh-TW" altLang="en-US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答：　　　</a:t>
                      </a:r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  <a:p>
                      <a:endParaRPr lang="zh-TW" alt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396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519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0"/>
            <a:ext cx="7543800" cy="1676885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chemeClr val="accent5">
                    <a:lumMod val="75000"/>
                  </a:schemeClr>
                </a:solidFill>
              </a:rPr>
              <a:t>週五課表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271" y="2731962"/>
            <a:ext cx="9435403" cy="4492803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sz="6000" dirty="0"/>
              <a:t>社數國自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打菜</a:t>
            </a:r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量體溫、用餐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12:15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潔牙、午睡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zh-TW" sz="6000" dirty="0"/>
          </a:p>
          <a:p>
            <a:r>
              <a:rPr lang="zh-TW" altLang="en-US" sz="6000" dirty="0"/>
              <a:t>美美音</a:t>
            </a:r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640376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356716"/>
            <a:ext cx="9435403" cy="7415684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5</a:t>
            </a:r>
            <a:r>
              <a:rPr lang="zh-TW" altLang="en-US" sz="6000" dirty="0"/>
              <a:t>分鐘～缺交者 請靜思反省</a:t>
            </a:r>
            <a:endParaRPr lang="en-US" altLang="zh-TW" sz="6000" dirty="0"/>
          </a:p>
          <a:p>
            <a:r>
              <a:rPr lang="zh-TW" altLang="en-US" sz="6000" dirty="0"/>
              <a:t>下一節社會課</a:t>
            </a:r>
            <a:endParaRPr lang="en-US" altLang="zh-TW" sz="6000" dirty="0"/>
          </a:p>
          <a:p>
            <a:r>
              <a:rPr lang="zh-TW" altLang="en-US" sz="6000" dirty="0"/>
              <a:t>請準備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社課</a:t>
            </a:r>
            <a:r>
              <a:rPr lang="zh-TW" altLang="en-US" sz="6000" dirty="0"/>
              <a:t>、社習和社作</a:t>
            </a:r>
            <a:endParaRPr lang="en-US" altLang="zh-TW" sz="6000" dirty="0"/>
          </a:p>
          <a:p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社會小老師</a:t>
            </a:r>
            <a:r>
              <a:rPr lang="zh-TW" altLang="en-US" sz="6000" dirty="0"/>
              <a:t>請打開電子書</a:t>
            </a:r>
            <a:endParaRPr lang="en-US" altLang="zh-TW" sz="6000" dirty="0"/>
          </a:p>
          <a:p>
            <a:r>
              <a:rPr lang="en-US" altLang="zh-TW" sz="6000" dirty="0"/>
              <a:t>………………………………………………..</a:t>
            </a:r>
          </a:p>
          <a:p>
            <a:r>
              <a:rPr lang="zh-TW" altLang="en-US" sz="6000" dirty="0"/>
              <a:t>聽到上課的音樂鐘聲響起，</a:t>
            </a:r>
            <a:endParaRPr lang="en-US" altLang="zh-TW" sz="6000" dirty="0"/>
          </a:p>
          <a:p>
            <a:r>
              <a:rPr lang="zh-TW" altLang="en-US" sz="6000" dirty="0"/>
              <a:t>請儘快 進入教室，</a:t>
            </a:r>
            <a:endParaRPr lang="en-US" altLang="zh-TW" sz="6000" dirty="0"/>
          </a:p>
          <a:p>
            <a:r>
              <a:rPr lang="zh-TW" altLang="en-US" sz="6000" dirty="0"/>
              <a:t>安靜坐下  準備上課</a:t>
            </a:r>
            <a:endParaRPr lang="en-US" altLang="zh-TW" sz="6000" dirty="0"/>
          </a:p>
          <a:p>
            <a:r>
              <a:rPr lang="zh-TW" altLang="en-US" sz="6000" dirty="0"/>
              <a:t>預習課本內容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413919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59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數重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2"/>
            <a:ext cx="2194560" cy="557145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數課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中秋連假４天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視力回條、三聯單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228C3AB-4E92-4716-9161-4FEBD63399DC}"/>
              </a:ext>
            </a:extLst>
          </p:cNvPr>
          <p:cNvSpPr txBox="1"/>
          <p:nvPr/>
        </p:nvSpPr>
        <p:spPr>
          <a:xfrm>
            <a:off x="1636775" y="351691"/>
            <a:ext cx="44756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7200" dirty="0"/>
              <a:t>數學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24B0475-4E69-457D-8A25-E7AAEE78DC71}"/>
              </a:ext>
            </a:extLst>
          </p:cNvPr>
          <p:cNvSpPr txBox="1"/>
          <p:nvPr/>
        </p:nvSpPr>
        <p:spPr>
          <a:xfrm>
            <a:off x="2766663" y="5505894"/>
            <a:ext cx="2115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</a:rPr>
              <a:t>P32-33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D01371B9-AD45-46B1-8113-6F2DEDBDF71F}"/>
              </a:ext>
            </a:extLst>
          </p:cNvPr>
          <p:cNvSpPr txBox="1"/>
          <p:nvPr/>
        </p:nvSpPr>
        <p:spPr>
          <a:xfrm>
            <a:off x="5698250" y="5311711"/>
            <a:ext cx="1576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</a:rPr>
              <a:t>P13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80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732341"/>
            <a:ext cx="9435403" cy="6773778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下課了～</a:t>
            </a:r>
            <a:endParaRPr lang="en-US" altLang="zh-TW" sz="6000" dirty="0"/>
          </a:p>
          <a:p>
            <a:r>
              <a:rPr lang="zh-TW" altLang="en-US" sz="6000" dirty="0"/>
              <a:t>出去走走</a:t>
            </a:r>
            <a:endParaRPr lang="en-US" altLang="zh-TW" sz="6000" dirty="0"/>
          </a:p>
          <a:p>
            <a:r>
              <a:rPr lang="zh-TW" altLang="en-US" sz="6000" dirty="0"/>
              <a:t>操場跑跑</a:t>
            </a:r>
            <a:endParaRPr lang="en-US" altLang="zh-TW" sz="6000" dirty="0"/>
          </a:p>
          <a:p>
            <a:r>
              <a:rPr lang="zh-TW" altLang="en-US" sz="6000" dirty="0"/>
              <a:t>望遠凝視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缺交者 請靜思反省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93664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282_TF67266379_Win32" id="{6702A105-54AE-47BC-9C80-7CF97B9048D1}" vid="{91948A8A-7D22-43B8-97AB-AC6341A5A10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1185</TotalTime>
  <Words>703</Words>
  <Application>Microsoft Office PowerPoint</Application>
  <PresentationFormat>自訂</PresentationFormat>
  <Paragraphs>132</Paragraphs>
  <Slides>14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9" baseType="lpstr">
      <vt:lpstr>Microsoft JhengHei UI</vt:lpstr>
      <vt:lpstr>Microsoft JhengHei UI Light</vt:lpstr>
      <vt:lpstr>Arial</vt:lpstr>
      <vt:lpstr>Sagona ExtraLight</vt:lpstr>
      <vt:lpstr>Office 佈景主題</vt:lpstr>
      <vt:lpstr>書籤鳥</vt:lpstr>
      <vt:lpstr>早自修  1200單  補測 </vt:lpstr>
      <vt:lpstr>書籤鳥</vt:lpstr>
      <vt:lpstr>作業未完成的同學</vt:lpstr>
      <vt:lpstr>PowerPoint 簡報</vt:lpstr>
      <vt:lpstr>週五課表</vt:lpstr>
      <vt:lpstr>PowerPoint 簡報</vt:lpstr>
      <vt:lpstr>書籤鳥</vt:lpstr>
      <vt:lpstr>PowerPoint 簡報</vt:lpstr>
      <vt:lpstr>書籤鳥</vt:lpstr>
      <vt:lpstr>PowerPoint 簡報</vt:lpstr>
      <vt:lpstr>盛飯、用餐 中午量體溫  １２：１５潔牙 １２：２５午睡 </vt:lpstr>
      <vt:lpstr>PowerPoint 簡報</vt:lpstr>
      <vt:lpstr>書籤鳥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書籤鳥</dc:title>
  <dc:creator>瓊文 張</dc:creator>
  <cp:lastModifiedBy>瓊文 張</cp:lastModifiedBy>
  <cp:revision>15</cp:revision>
  <dcterms:created xsi:type="dcterms:W3CDTF">2021-08-31T13:24:41Z</dcterms:created>
  <dcterms:modified xsi:type="dcterms:W3CDTF">2021-09-16T12:06:06Z</dcterms:modified>
</cp:coreProperties>
</file>