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85" r:id="rId3"/>
    <p:sldId id="283" r:id="rId4"/>
    <p:sldId id="256" r:id="rId5"/>
    <p:sldId id="273" r:id="rId6"/>
    <p:sldId id="259" r:id="rId7"/>
    <p:sldId id="277" r:id="rId8"/>
    <p:sldId id="261" r:id="rId9"/>
    <p:sldId id="280" r:id="rId10"/>
    <p:sldId id="260" r:id="rId11"/>
    <p:sldId id="274" r:id="rId12"/>
    <p:sldId id="262" r:id="rId13"/>
    <p:sldId id="284" r:id="rId14"/>
    <p:sldId id="264" r:id="rId15"/>
  </p:sldIdLst>
  <p:sldSz cx="10058400" cy="7772400"/>
  <p:notesSz cx="6858000" cy="9144000"/>
  <p:defaultTextStyle>
    <a:defPPr rtl="0">
      <a:defRPr lang="zh-cn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79B33B"/>
    <a:srgbClr val="E10B6B"/>
    <a:srgbClr val="FE6547"/>
    <a:srgbClr val="A7CEAF"/>
    <a:srgbClr val="196E93"/>
    <a:srgbClr val="B31E24"/>
    <a:srgbClr val="8E171B"/>
    <a:srgbClr val="E00C6B"/>
    <a:srgbClr val="F5A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5013" autoAdjust="0"/>
  </p:normalViewPr>
  <p:slideViewPr>
    <p:cSldViewPr snapToGrid="0">
      <p:cViewPr varScale="1">
        <p:scale>
          <a:sx n="76" d="100"/>
          <a:sy n="76" d="100"/>
        </p:scale>
        <p:origin x="145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E4C63E35-FD7C-427B-97DA-1133B03712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B9664A7-AD9F-48E7-86FC-1E936147C9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DFF588-8810-4702-A7E9-883B039BEB52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2021/9/21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A39DA8E-4542-43E2-9701-4506C2C784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470C264E-B34F-4064-991D-993BC4903C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BCFD142-9AF3-4DFE-8E95-BC80A5A1A1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2063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BE6DB1B-C476-4153-9D41-97B7E40374EF}" type="datetime1">
              <a:rPr lang="zh-TW" altLang="en-US" noProof="0" smtClean="0"/>
              <a:t>2021/9/21</a:t>
            </a:fld>
            <a:endParaRPr lang="zh-TW" altLang="en-US" noProof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1642173-6783-472C-8D96-A8A78BBDF2E6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52313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2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973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510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1844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1465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14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21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圖片版面配置區 26">
            <a:extLst>
              <a:ext uri="{FF2B5EF4-FFF2-40B4-BE49-F238E27FC236}">
                <a16:creationId xmlns:a16="http://schemas.microsoft.com/office/drawing/2014/main" id="{05BF05FD-FF7C-42B2-9311-59BEDF494E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C0A6D734-7788-4C17-B703-28E84C483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425610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2" name="文字版面配置區 16">
            <a:extLst>
              <a:ext uri="{FF2B5EF4-FFF2-40B4-BE49-F238E27FC236}">
                <a16:creationId xmlns:a16="http://schemas.microsoft.com/office/drawing/2014/main" id="{470B7189-7CD8-41A8-A6AF-3AB96FEB4F87}"/>
              </a:ext>
            </a:extLst>
          </p:cNvPr>
          <p:cNvSpPr txBox="1">
            <a:spLocks/>
          </p:cNvSpPr>
          <p:nvPr userDrawn="1"/>
        </p:nvSpPr>
        <p:spPr>
          <a:xfrm>
            <a:off x="277368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3" name="文字版面配置區 16">
            <a:extLst>
              <a:ext uri="{FF2B5EF4-FFF2-40B4-BE49-F238E27FC236}">
                <a16:creationId xmlns:a16="http://schemas.microsoft.com/office/drawing/2014/main" id="{18B6A2E3-464B-4EE9-8D5C-313A500BAB49}"/>
              </a:ext>
            </a:extLst>
          </p:cNvPr>
          <p:cNvSpPr txBox="1">
            <a:spLocks/>
          </p:cNvSpPr>
          <p:nvPr userDrawn="1"/>
        </p:nvSpPr>
        <p:spPr>
          <a:xfrm>
            <a:off x="45720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4" name="文字版面配置區 16">
            <a:extLst>
              <a:ext uri="{FF2B5EF4-FFF2-40B4-BE49-F238E27FC236}">
                <a16:creationId xmlns:a16="http://schemas.microsoft.com/office/drawing/2014/main" id="{F61BAC10-176F-478F-920F-55652FA48A8E}"/>
              </a:ext>
            </a:extLst>
          </p:cNvPr>
          <p:cNvSpPr txBox="1">
            <a:spLocks/>
          </p:cNvSpPr>
          <p:nvPr userDrawn="1"/>
        </p:nvSpPr>
        <p:spPr>
          <a:xfrm>
            <a:off x="740664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5" name="文字版面配置區 16">
            <a:extLst>
              <a:ext uri="{FF2B5EF4-FFF2-40B4-BE49-F238E27FC236}">
                <a16:creationId xmlns:a16="http://schemas.microsoft.com/office/drawing/2014/main" id="{8C4CEB58-0A38-4C56-AA6C-06535EA4672B}"/>
              </a:ext>
            </a:extLst>
          </p:cNvPr>
          <p:cNvSpPr txBox="1">
            <a:spLocks/>
          </p:cNvSpPr>
          <p:nvPr userDrawn="1"/>
        </p:nvSpPr>
        <p:spPr>
          <a:xfrm>
            <a:off x="509016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24" name="圖片版面配置區 26">
            <a:extLst>
              <a:ext uri="{FF2B5EF4-FFF2-40B4-BE49-F238E27FC236}">
                <a16:creationId xmlns:a16="http://schemas.microsoft.com/office/drawing/2014/main" id="{66019573-E9E7-47B4-A866-78D3C627B60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7368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5" name="圖片版面配置區 26">
            <a:extLst>
              <a:ext uri="{FF2B5EF4-FFF2-40B4-BE49-F238E27FC236}">
                <a16:creationId xmlns:a16="http://schemas.microsoft.com/office/drawing/2014/main" id="{C48D4D3D-124C-40A2-B723-F63D202515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9016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6" name="圖片版面配置區 26">
            <a:extLst>
              <a:ext uri="{FF2B5EF4-FFF2-40B4-BE49-F238E27FC236}">
                <a16:creationId xmlns:a16="http://schemas.microsoft.com/office/drawing/2014/main" id="{636442A5-BBE0-4C5D-8843-4C338AC7C2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0664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</p:spTree>
    <p:extLst>
      <p:ext uri="{BB962C8B-B14F-4D97-AF65-F5344CB8AC3E}">
        <p14:creationId xmlns:p14="http://schemas.microsoft.com/office/powerpoint/2010/main" val="3816846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 userDrawn="1">
          <p15:clr>
            <a:srgbClr val="FBAE40"/>
          </p15:clr>
        </p15:guide>
        <p15:guide id="2" pos="1680" userDrawn="1">
          <p15:clr>
            <a:srgbClr val="FBAE40"/>
          </p15:clr>
        </p15:guide>
        <p15:guide id="3" pos="1752" userDrawn="1">
          <p15:clr>
            <a:srgbClr val="FBAE40"/>
          </p15:clr>
        </p15:guide>
        <p15:guide id="4" pos="3120" userDrawn="1">
          <p15:clr>
            <a:srgbClr val="FBAE40"/>
          </p15:clr>
        </p15:guide>
        <p15:guide id="5" pos="3192" userDrawn="1">
          <p15:clr>
            <a:srgbClr val="FBAE40"/>
          </p15:clr>
        </p15:guide>
        <p15:guide id="6" pos="4584" userDrawn="1">
          <p15:clr>
            <a:srgbClr val="FBAE40"/>
          </p15:clr>
        </p15:guide>
        <p15:guide id="7" pos="4656" userDrawn="1">
          <p15:clr>
            <a:srgbClr val="FBAE40"/>
          </p15:clr>
        </p15:guide>
        <p15:guide id="8" pos="6048" userDrawn="1">
          <p15:clr>
            <a:srgbClr val="FBAE40"/>
          </p15:clr>
        </p15:guide>
        <p15:guide id="9" orient="horz" pos="288" userDrawn="1">
          <p15:clr>
            <a:srgbClr val="FBAE40"/>
          </p15:clr>
        </p15:guide>
        <p15:guide id="10" orient="horz" pos="463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C99638-F431-4A38-97F8-EDAECFA80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293876E-40E0-418D-A12B-EB06EE6FD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39E6C4E-80E7-4CFE-BE0A-DA9790D95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504-D40A-401A-8F32-F78D482546CB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649757-1BD2-49BC-965B-C0503F1A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AA5AC8-C4A0-4A23-BCE3-BAA8EA93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D67-573F-4B3D-B62B-55BABA36BD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026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9F8D298-F060-4026-B081-F53CDB94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7A4F4BC9-83C6-4E23-A6B9-3F2EDD67E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895A3D-EA61-4738-A9D3-96045A7F08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7C570BA2-EF71-47D5-B3E9-DE81141096D7}" type="datetime1">
              <a:rPr lang="zh-TW" altLang="en-US" noProof="0" smtClean="0"/>
              <a:t>2021/9/21</a:t>
            </a:fld>
            <a:endParaRPr lang="zh-TW" altLang="en-US" noProof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68A73E-A937-4036-AB6C-6B4A92BC4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D25F97E1-8DBB-4767-A93D-538963E44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A66EA51E-D7AE-4490-9911-1D65DA21D1A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85421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赫爾布魯克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加里森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375424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1"/>
            <a:ext cx="2194560" cy="5571460"/>
          </a:xfrm>
          <a:solidFill>
            <a:schemeClr val="accent2"/>
          </a:solidFill>
        </p:spPr>
        <p:txBody>
          <a:bodyPr vert="wordArtVertRtl" rtlCol="0" anchor="ctr">
            <a:normAutofit/>
          </a:bodyPr>
          <a:lstStyle/>
          <a:p>
            <a:pPr marL="0" indent="0" algn="ctr" rtl="0">
              <a:spcBef>
                <a:spcPts val="0"/>
              </a:spcBef>
              <a:buNone/>
            </a:pPr>
            <a:r>
              <a:rPr lang="zh-TW" altLang="en-US" sz="5400" b="1" kern="0" spc="-300" dirty="0">
                <a:solidFill>
                  <a:schemeClr val="bg1"/>
                </a:solidFill>
              </a:rPr>
              <a:t>國３習作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55346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通過　準時下課</a:t>
            </a:r>
            <a:endParaRPr lang="en-US" altLang="zh-TW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搓搓樂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08494" y="1748411"/>
            <a:ext cx="2194560" cy="5571460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    （        訂後重考）</a:t>
            </a: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明考　單      分過關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4B3444C-6575-4603-96C8-4CBCA682D267}"/>
              </a:ext>
            </a:extLst>
          </p:cNvPr>
          <p:cNvSpPr txBox="1"/>
          <p:nvPr/>
        </p:nvSpPr>
        <p:spPr>
          <a:xfrm>
            <a:off x="2978584" y="581974"/>
            <a:ext cx="2044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/>
              <a:t>國語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4FA110C4-F394-4535-A91C-68362DE3AFEA}"/>
              </a:ext>
            </a:extLst>
          </p:cNvPr>
          <p:cNvSpPr txBox="1"/>
          <p:nvPr/>
        </p:nvSpPr>
        <p:spPr>
          <a:xfrm>
            <a:off x="8473436" y="3558840"/>
            <a:ext cx="1176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1200</a:t>
            </a:r>
            <a:endParaRPr lang="zh-TW" altLang="en-US" sz="3600" b="1" dirty="0">
              <a:solidFill>
                <a:schemeClr val="bg1"/>
              </a:solidFill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B8A3FD9A-7FD2-480B-8C46-A1CC1168881C}"/>
              </a:ext>
            </a:extLst>
          </p:cNvPr>
          <p:cNvSpPr txBox="1"/>
          <p:nvPr/>
        </p:nvSpPr>
        <p:spPr>
          <a:xfrm>
            <a:off x="503547" y="2958674"/>
            <a:ext cx="1176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1200</a:t>
            </a:r>
            <a:endParaRPr lang="zh-TW" altLang="en-US" sz="3600" b="1" dirty="0">
              <a:solidFill>
                <a:schemeClr val="bg1"/>
              </a:solidFill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C77838EC-1CCB-4DC3-BB65-EC88E37E5F5F}"/>
              </a:ext>
            </a:extLst>
          </p:cNvPr>
          <p:cNvSpPr txBox="1"/>
          <p:nvPr/>
        </p:nvSpPr>
        <p:spPr>
          <a:xfrm>
            <a:off x="737535" y="4707580"/>
            <a:ext cx="804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80</a:t>
            </a:r>
            <a:endParaRPr lang="zh-TW" altLang="en-US" sz="3600" b="1" dirty="0">
              <a:solidFill>
                <a:schemeClr val="bg1"/>
              </a:solidFill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BF8453C7-734D-4FF6-B6F4-3720D81599D7}"/>
              </a:ext>
            </a:extLst>
          </p:cNvPr>
          <p:cNvSpPr txBox="1"/>
          <p:nvPr/>
        </p:nvSpPr>
        <p:spPr>
          <a:xfrm>
            <a:off x="1420234" y="3281840"/>
            <a:ext cx="1176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英*</a:t>
            </a:r>
            <a:r>
              <a:rPr lang="en-US" altLang="zh-TW" sz="36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3</a:t>
            </a:r>
            <a:r>
              <a:rPr lang="zh-TW" altLang="en-US" sz="36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中*</a:t>
            </a:r>
            <a:r>
              <a:rPr lang="en-US" altLang="zh-TW" sz="36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1</a:t>
            </a:r>
            <a:endParaRPr lang="zh-TW" altLang="en-US" sz="3600" b="1" dirty="0">
              <a:solidFill>
                <a:schemeClr val="bg1"/>
              </a:solidFill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5492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055076"/>
            <a:ext cx="9435403" cy="6351563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200" dirty="0"/>
              <a:t>下課</a:t>
            </a:r>
            <a:r>
              <a:rPr lang="en-US" altLang="zh-TW" sz="6200" dirty="0"/>
              <a:t>10</a:t>
            </a:r>
            <a:r>
              <a:rPr lang="zh-TW" altLang="en-US" sz="6200" dirty="0"/>
              <a:t>分鐘～</a:t>
            </a:r>
            <a:r>
              <a:rPr lang="zh-TW" altLang="en-US" sz="6000" dirty="0"/>
              <a:t>缺交者 請靜思反省</a:t>
            </a:r>
            <a:endParaRPr lang="en-US" altLang="zh-TW" sz="6200" dirty="0"/>
          </a:p>
          <a:p>
            <a:r>
              <a:rPr lang="zh-TW" altLang="en-US" sz="4600" dirty="0">
                <a:highlight>
                  <a:srgbClr val="FFFF00"/>
                </a:highlight>
              </a:rPr>
              <a:t>小老師</a:t>
            </a:r>
            <a:r>
              <a:rPr lang="zh-TW" altLang="en-US" sz="4600" dirty="0"/>
              <a:t>請打開</a:t>
            </a:r>
            <a:r>
              <a:rPr lang="zh-TW" altLang="en-US" sz="4600" dirty="0">
                <a:highlight>
                  <a:srgbClr val="FFFF00"/>
                </a:highlight>
              </a:rPr>
              <a:t>數學</a:t>
            </a:r>
            <a:r>
              <a:rPr lang="zh-TW" altLang="en-US" sz="4600" b="1" dirty="0">
                <a:highlight>
                  <a:srgbClr val="FFFF00"/>
                </a:highlight>
              </a:rPr>
              <a:t>電子書</a:t>
            </a:r>
            <a:endParaRPr lang="en-US" altLang="zh-TW" sz="4600" b="1" dirty="0">
              <a:highlight>
                <a:srgbClr val="FFFF00"/>
              </a:highlight>
            </a:endParaRPr>
          </a:p>
          <a:p>
            <a:r>
              <a:rPr lang="zh-TW" altLang="en-US" sz="4600" dirty="0"/>
              <a:t>值日生發下簿本</a:t>
            </a:r>
            <a:endParaRPr lang="en-US" altLang="zh-TW" sz="46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</a:t>
            </a:r>
            <a:r>
              <a:rPr lang="zh-TW" altLang="en-US" sz="4600" dirty="0"/>
              <a:t>　　準備上課</a:t>
            </a:r>
            <a:endParaRPr lang="en-US" altLang="zh-TW" sz="4600" dirty="0"/>
          </a:p>
        </p:txBody>
      </p:sp>
    </p:spTree>
    <p:extLst>
      <p:ext uri="{BB962C8B-B14F-4D97-AF65-F5344CB8AC3E}">
        <p14:creationId xmlns:p14="http://schemas.microsoft.com/office/powerpoint/2010/main" val="1968837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48411"/>
            <a:ext cx="2194560" cy="55714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zh-TW" altLang="en-US" sz="4400" b="1" dirty="0">
                <a:solidFill>
                  <a:schemeClr val="bg1"/>
                </a:solidFill>
              </a:rPr>
              <a:t>整理書包清潔座位</a:t>
            </a:r>
            <a:endParaRPr lang="en-US" altLang="zh-TW" sz="4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400" b="1" dirty="0">
                <a:solidFill>
                  <a:schemeClr val="bg1"/>
                </a:solidFill>
              </a:rPr>
              <a:t>請按照號碼收平板</a:t>
            </a:r>
            <a:endParaRPr lang="en-US" altLang="zh-TW" sz="4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400" b="1" dirty="0">
                <a:solidFill>
                  <a:schemeClr val="bg1"/>
                </a:solidFill>
                <a:sym typeface="Wingdings" panose="05000000000000000000" pitchFamily="2" charset="2"/>
              </a:rPr>
              <a:t>請韵喬協助卓老師</a:t>
            </a:r>
            <a:endParaRPr lang="zh-TW" altLang="en-US" sz="4400" b="1" dirty="0">
              <a:solidFill>
                <a:schemeClr val="bg1"/>
              </a:solidFill>
            </a:endParaRP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915020" y="1748411"/>
            <a:ext cx="2194560" cy="5571460"/>
          </a:xfrm>
          <a:solidFill>
            <a:schemeClr val="accent2"/>
          </a:solidFill>
        </p:spPr>
        <p:txBody>
          <a:bodyPr vert="wordArtVertRtl" rtlCol="0" anchor="ctr">
            <a:normAutofit/>
          </a:bodyPr>
          <a:lstStyle/>
          <a:p>
            <a:pPr marL="0" indent="0">
              <a:buNone/>
            </a:pPr>
            <a:r>
              <a:rPr lang="zh-TW" altLang="en-US" sz="4400" b="1" dirty="0">
                <a:solidFill>
                  <a:schemeClr val="bg1"/>
                </a:solidFill>
              </a:rPr>
              <a:t>數重 數習</a:t>
            </a: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bg1"/>
                </a:solidFill>
              </a:rPr>
              <a:t>提問回家作業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16949" y="1739068"/>
            <a:ext cx="2194560" cy="5571460"/>
          </a:xfrm>
          <a:solidFill>
            <a:schemeClr val="accent6"/>
          </a:solidFill>
        </p:spPr>
        <p:txBody>
          <a:bodyPr vert="eaVert" rtlCol="0" anchor="ctr">
            <a:normAutofit fontScale="92500"/>
          </a:bodyPr>
          <a:lstStyle/>
          <a:p>
            <a:pPr marL="0" indent="0" algn="ctr">
              <a:buNone/>
            </a:pPr>
            <a:r>
              <a:rPr lang="zh-TW" altLang="en-US" sz="4000">
                <a:solidFill>
                  <a:srgbClr val="44444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最大</a:t>
            </a:r>
            <a:r>
              <a:rPr lang="zh-TW" altLang="en-US" sz="4000" b="0" i="0" dirty="0">
                <a:solidFill>
                  <a:srgbClr val="444444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公因數與最小公倍數 </a:t>
            </a:r>
            <a:endParaRPr lang="en-US" altLang="zh-TW" sz="4000" b="0" i="0" dirty="0">
              <a:solidFill>
                <a:srgbClr val="444444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algn="ctr">
              <a:buNone/>
            </a:pPr>
            <a:r>
              <a:rPr lang="zh-TW" altLang="en-US" sz="4000" dirty="0">
                <a:solidFill>
                  <a:srgbClr val="444444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 六上數學 第一單元</a:t>
            </a:r>
            <a:endParaRPr lang="en-US" altLang="zh-TW" sz="4000" dirty="0">
              <a:solidFill>
                <a:srgbClr val="444444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algn="ctr">
              <a:buNone/>
            </a:pPr>
            <a:r>
              <a:rPr lang="zh-TW" altLang="en-US" sz="4000" b="0" i="0" dirty="0">
                <a:solidFill>
                  <a:srgbClr val="444444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因材網    練習卷１</a:t>
            </a:r>
            <a:endParaRPr lang="zh-TW" altLang="en-US" sz="4800" b="1" dirty="0">
              <a:solidFill>
                <a:schemeClr val="bg1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B37E978-8331-4F33-B1FF-760B6E791000}"/>
              </a:ext>
            </a:extLst>
          </p:cNvPr>
          <p:cNvSpPr txBox="1"/>
          <p:nvPr/>
        </p:nvSpPr>
        <p:spPr>
          <a:xfrm>
            <a:off x="4993131" y="592852"/>
            <a:ext cx="2341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/>
              <a:t>數學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6F864742-A177-4862-956E-6341C0A3AC52}"/>
              </a:ext>
            </a:extLst>
          </p:cNvPr>
          <p:cNvSpPr txBox="1"/>
          <p:nvPr/>
        </p:nvSpPr>
        <p:spPr>
          <a:xfrm>
            <a:off x="3953553" y="6023989"/>
            <a:ext cx="1221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P24-27</a:t>
            </a:r>
            <a:endParaRPr lang="zh-TW" altLang="en-US" sz="2400" b="1" dirty="0">
              <a:solidFill>
                <a:schemeClr val="bg1"/>
              </a:solidFill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9D1025FC-2ABD-44DA-91E6-B533CA100661}"/>
              </a:ext>
            </a:extLst>
          </p:cNvPr>
          <p:cNvSpPr txBox="1"/>
          <p:nvPr/>
        </p:nvSpPr>
        <p:spPr>
          <a:xfrm>
            <a:off x="4132696" y="3473009"/>
            <a:ext cx="881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P14</a:t>
            </a:r>
            <a:endParaRPr lang="zh-TW" altLang="en-US" sz="3200" b="1" dirty="0">
              <a:solidFill>
                <a:schemeClr val="bg1"/>
              </a:solidFill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3291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D04CA79-906D-4C6A-AFF2-3C8576C26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09"/>
            <a:ext cx="7543800" cy="2911343"/>
          </a:xfrm>
        </p:spPr>
        <p:txBody>
          <a:bodyPr/>
          <a:lstStyle/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63EC477-6358-4739-8EEB-DFE36A11A250}"/>
              </a:ext>
            </a:extLst>
          </p:cNvPr>
          <p:cNvSpPr txBox="1"/>
          <p:nvPr/>
        </p:nvSpPr>
        <p:spPr>
          <a:xfrm>
            <a:off x="783773" y="947526"/>
            <a:ext cx="8320034" cy="704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盛飯、用餐</a:t>
            </a:r>
            <a:br>
              <a:rPr kumimoji="0" lang="en-US" altLang="zh-TW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中午量體溫</a:t>
            </a:r>
            <a:br>
              <a:rPr kumimoji="0" lang="en-US" altLang="zh-TW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br>
              <a:rPr kumimoji="0" lang="en-US" altLang="zh-TW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１２：１５潔牙</a:t>
            </a:r>
            <a:br>
              <a:rPr kumimoji="0" lang="en-US" altLang="zh-TW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１２：２５放學</a:t>
            </a:r>
            <a:endParaRPr kumimoji="0" lang="en-US" altLang="zh-TW" sz="5400" b="0" i="0" u="none" strike="noStrike" kern="1200" cap="none" spc="0" normalizeH="0" baseline="0" noProof="0" dirty="0">
              <a:ln>
                <a:noFill/>
              </a:ln>
              <a:solidFill>
                <a:srgbClr val="79B33B">
                  <a:lumMod val="75000"/>
                </a:srgbClr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j-cs"/>
            </a:endParaRPr>
          </a:p>
          <a:p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桌子對正線 椅子抬起來</a:t>
            </a:r>
            <a:endParaRPr kumimoji="0" lang="en-US" altLang="zh-TW" sz="5400" b="0" i="0" u="none" strike="noStrike" kern="1200" cap="none" spc="0" normalizeH="0" baseline="0" noProof="0" dirty="0">
              <a:ln>
                <a:noFill/>
              </a:ln>
              <a:solidFill>
                <a:srgbClr val="79B33B">
                  <a:lumMod val="75000"/>
                </a:srgbClr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j-cs"/>
            </a:endParaRPr>
          </a:p>
          <a:p>
            <a:r>
              <a:rPr lang="zh-TW" altLang="en-US" sz="5400" dirty="0">
                <a:solidFill>
                  <a:srgbClr val="79B33B">
                    <a:lumMod val="75000"/>
                  </a:srgb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聽廣播進行防疫分流放學</a:t>
            </a:r>
            <a:endParaRPr lang="en-US" altLang="zh-TW" sz="5400" dirty="0">
              <a:solidFill>
                <a:srgbClr val="79B33B">
                  <a:lumMod val="75000"/>
                </a:srgb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+mj-cs"/>
            </a:endParaRPr>
          </a:p>
          <a:p>
            <a:br>
              <a:rPr kumimoji="0" lang="en-US" altLang="zh-TW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79696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66662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017EFB55-5E90-4C82-9949-52B7983049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229" y="3413927"/>
            <a:ext cx="6732395" cy="3869167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46477"/>
            <a:ext cx="9937820" cy="2924071"/>
          </a:xfrm>
        </p:spPr>
        <p:txBody>
          <a:bodyPr anchor="ctr">
            <a:normAutofit fontScale="90000"/>
          </a:bodyPr>
          <a:lstStyle/>
          <a:p>
            <a:r>
              <a:rPr lang="zh-TW" altLang="en-US" sz="6000" dirty="0"/>
              <a:t>早自修</a:t>
            </a:r>
            <a:br>
              <a:rPr lang="en-US" altLang="zh-TW" sz="6000" dirty="0"/>
            </a:br>
            <a:r>
              <a:rPr lang="en-US" altLang="zh-TW" sz="6000" dirty="0"/>
              <a:t>7:50~8:05</a:t>
            </a:r>
            <a:r>
              <a:rPr lang="zh-TW" altLang="en-US" sz="6000" dirty="0"/>
              <a:t>  </a:t>
            </a:r>
            <a:r>
              <a:rPr lang="en-US" altLang="zh-TW" sz="6000" dirty="0"/>
              <a:t>MSSR</a:t>
            </a:r>
            <a:r>
              <a:rPr lang="zh-TW" altLang="en-US" sz="6000" dirty="0"/>
              <a:t>晨讀</a:t>
            </a:r>
            <a:br>
              <a:rPr lang="en-US" altLang="zh-TW" sz="6000" dirty="0"/>
            </a:br>
            <a:r>
              <a:rPr lang="zh-TW" altLang="en-US" sz="6000" dirty="0"/>
              <a:t>請安靜閱讀</a:t>
            </a:r>
            <a:br>
              <a:rPr lang="en-US" altLang="zh-TW" sz="6000" dirty="0"/>
            </a:br>
            <a:r>
              <a:rPr lang="zh-TW" altLang="en-US" sz="6000" dirty="0"/>
              <a:t>共讀班書</a:t>
            </a:r>
            <a:r>
              <a:rPr lang="en-US" altLang="zh-TW" sz="6000" dirty="0"/>
              <a:t>【</a:t>
            </a:r>
            <a:r>
              <a:rPr lang="zh-TW" altLang="en-US" sz="6000" dirty="0"/>
              <a:t>激流三勇士</a:t>
            </a:r>
            <a:r>
              <a:rPr lang="en-US" altLang="zh-TW" sz="6000" dirty="0"/>
              <a:t>】</a:t>
            </a:r>
            <a:br>
              <a:rPr lang="en-US" altLang="zh-TW" sz="6000" dirty="0"/>
            </a:br>
            <a:br>
              <a:rPr lang="en-US" altLang="zh-TW" sz="6000" dirty="0"/>
            </a:br>
            <a:br>
              <a:rPr lang="en-US" altLang="zh-TW" sz="6000" dirty="0"/>
            </a:b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206421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A2740F-6CE9-40BB-BB2F-1FCE0B455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1240077"/>
          </a:xfrm>
        </p:spPr>
        <p:txBody>
          <a:bodyPr/>
          <a:lstStyle/>
          <a:p>
            <a:r>
              <a:rPr lang="zh-TW" altLang="en-US" dirty="0"/>
              <a:t>作業未完成的同學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64FB198-4DCA-4EDE-9F72-FA7073C65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2612571"/>
            <a:ext cx="7543800" cy="4702629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/>
              <a:t>１．請留在座位，思過反省，加強學習。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２．同學們請勿干擾。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３．有要事須離開，請務必告知導師。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４．下課時教室內請保持安靜。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５．歡迎其他同學們離開教室，望遠凝視。</a:t>
            </a:r>
            <a:endParaRPr lang="en-US" altLang="zh-TW" sz="3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2755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0"/>
            <a:ext cx="7543800" cy="1676885"/>
          </a:xfrm>
        </p:spPr>
        <p:txBody>
          <a:bodyPr>
            <a:normAutofit/>
          </a:bodyPr>
          <a:lstStyle/>
          <a:p>
            <a:r>
              <a:rPr lang="zh-TW" altLang="en-US" sz="8000" dirty="0">
                <a:solidFill>
                  <a:schemeClr val="accent5">
                    <a:lumMod val="75000"/>
                  </a:schemeClr>
                </a:solidFill>
              </a:rPr>
              <a:t>週三課表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159" y="2019720"/>
            <a:ext cx="9435403" cy="6858000"/>
          </a:xfrm>
        </p:spPr>
        <p:txBody>
          <a:bodyPr>
            <a:normAutofit/>
          </a:bodyPr>
          <a:lstStyle/>
          <a:p>
            <a:r>
              <a:rPr lang="zh-TW" altLang="en-US" sz="7800" b="1" dirty="0"/>
              <a:t>綜班 </a:t>
            </a:r>
            <a:r>
              <a:rPr lang="zh-TW" altLang="en-US" sz="7800" b="1" dirty="0">
                <a:solidFill>
                  <a:srgbClr val="FF0000"/>
                </a:solidFill>
                <a:highlight>
                  <a:srgbClr val="FFFF00"/>
                </a:highlight>
              </a:rPr>
              <a:t>乳品</a:t>
            </a:r>
            <a:r>
              <a:rPr lang="zh-TW" altLang="en-US" sz="7800" b="1" dirty="0">
                <a:solidFill>
                  <a:srgbClr val="FF0000"/>
                </a:solidFill>
              </a:rPr>
              <a:t> </a:t>
            </a:r>
            <a:r>
              <a:rPr lang="zh-TW" altLang="en-US" sz="7800" b="1" dirty="0"/>
              <a:t>國數</a:t>
            </a:r>
            <a:endParaRPr lang="en-US" altLang="zh-TW" sz="7800" b="1" dirty="0"/>
          </a:p>
          <a:p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打菜</a:t>
            </a:r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量體溫、用餐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12:15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潔牙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12:25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放學</a:t>
            </a:r>
            <a:endParaRPr lang="en-US" altLang="zh-TW" sz="7800" b="1" dirty="0"/>
          </a:p>
        </p:txBody>
      </p:sp>
    </p:spTree>
    <p:extLst>
      <p:ext uri="{BB962C8B-B14F-4D97-AF65-F5344CB8AC3E}">
        <p14:creationId xmlns:p14="http://schemas.microsoft.com/office/powerpoint/2010/main" val="2640376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73239"/>
            <a:ext cx="9435403" cy="7259934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6000" dirty="0"/>
              <a:t>下課</a:t>
            </a:r>
            <a:r>
              <a:rPr lang="en-US" altLang="zh-TW" sz="6000" dirty="0"/>
              <a:t>5</a:t>
            </a:r>
            <a:r>
              <a:rPr lang="zh-TW" altLang="en-US" sz="6000" dirty="0"/>
              <a:t>分鐘～缺交者 請靜思反省</a:t>
            </a:r>
            <a:endParaRPr lang="en-US" altLang="zh-TW" sz="6000" dirty="0"/>
          </a:p>
          <a:p>
            <a:r>
              <a:rPr lang="zh-TW" altLang="en-US" sz="4600" dirty="0"/>
              <a:t>桌面淨空椅子靠攏</a:t>
            </a:r>
            <a:endParaRPr lang="en-US" altLang="zh-TW" sz="4600" dirty="0"/>
          </a:p>
          <a:p>
            <a:r>
              <a:rPr lang="zh-TW" altLang="en-US" sz="4600" dirty="0"/>
              <a:t>再離開教室</a:t>
            </a:r>
            <a:endParaRPr lang="en-US" altLang="zh-TW" sz="4600" dirty="0"/>
          </a:p>
          <a:p>
            <a:r>
              <a:rPr lang="zh-TW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5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5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</a:t>
            </a:r>
            <a:r>
              <a:rPr lang="zh-TW" altLang="en-US" sz="4600" dirty="0"/>
              <a:t>　　準備上課</a:t>
            </a:r>
            <a:endParaRPr lang="en-US" altLang="zh-TW" sz="4600" dirty="0"/>
          </a:p>
        </p:txBody>
      </p:sp>
    </p:spTree>
    <p:extLst>
      <p:ext uri="{BB962C8B-B14F-4D97-AF65-F5344CB8AC3E}">
        <p14:creationId xmlns:p14="http://schemas.microsoft.com/office/powerpoint/2010/main" val="1672791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48411"/>
            <a:ext cx="2194560" cy="5571459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一眼看天下</a:t>
            </a:r>
            <a:endParaRPr lang="en-US" altLang="zh-TW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國語日報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2"/>
            <a:ext cx="2194560" cy="557145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發平板</a:t>
            </a:r>
            <a:endParaRPr lang="en-US" altLang="zh-TW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學習吧  任務說明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寫  讀報學習單</a:t>
            </a:r>
            <a:endParaRPr lang="en-US" altLang="zh-TW" sz="54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選擇</a:t>
            </a:r>
            <a:r>
              <a:rPr lang="en-US" altLang="zh-TW" sz="5400" b="1" dirty="0">
                <a:solidFill>
                  <a:schemeClr val="bg1"/>
                </a:solidFill>
              </a:rPr>
              <a:t>【</a:t>
            </a:r>
            <a:r>
              <a:rPr lang="zh-TW" altLang="en-US" sz="5400" b="1" dirty="0">
                <a:solidFill>
                  <a:schemeClr val="bg1"/>
                </a:solidFill>
              </a:rPr>
              <a:t>環保</a:t>
            </a:r>
            <a:r>
              <a:rPr lang="en-US" altLang="zh-TW" sz="5400" b="1" dirty="0">
                <a:solidFill>
                  <a:schemeClr val="bg1"/>
                </a:solidFill>
              </a:rPr>
              <a:t>】</a:t>
            </a:r>
            <a:r>
              <a:rPr lang="zh-TW" altLang="en-US" sz="5400" b="1" dirty="0">
                <a:solidFill>
                  <a:schemeClr val="bg1"/>
                </a:solidFill>
              </a:rPr>
              <a:t>主題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734D15E-02DD-423C-9FDA-AE666E6AD130}"/>
              </a:ext>
            </a:extLst>
          </p:cNvPr>
          <p:cNvSpPr txBox="1"/>
          <p:nvPr/>
        </p:nvSpPr>
        <p:spPr>
          <a:xfrm>
            <a:off x="2761346" y="452529"/>
            <a:ext cx="44210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/>
              <a:t>綜合</a:t>
            </a:r>
          </a:p>
        </p:txBody>
      </p:sp>
    </p:spTree>
    <p:extLst>
      <p:ext uri="{BB962C8B-B14F-4D97-AF65-F5344CB8AC3E}">
        <p14:creationId xmlns:p14="http://schemas.microsoft.com/office/powerpoint/2010/main" val="3409180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4932" y="994787"/>
            <a:ext cx="7486022" cy="6212393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</a:t>
            </a:r>
            <a:r>
              <a:rPr lang="en-US" altLang="zh-TW" sz="6000" dirty="0"/>
              <a:t>10</a:t>
            </a:r>
            <a:r>
              <a:rPr lang="zh-TW" altLang="en-US" sz="6000" dirty="0"/>
              <a:t>分鐘～</a:t>
            </a:r>
            <a:endParaRPr lang="en-US" altLang="zh-TW" sz="6000" dirty="0"/>
          </a:p>
          <a:p>
            <a:r>
              <a:rPr lang="zh-TW" altLang="en-US" sz="4600" dirty="0"/>
              <a:t>請大家將平板先整齊</a:t>
            </a:r>
            <a:r>
              <a:rPr lang="zh-TW" altLang="en-US" sz="4600" b="1" u="sng" dirty="0"/>
              <a:t>放在桌上</a:t>
            </a:r>
            <a:endParaRPr lang="en-US" altLang="zh-TW" sz="4600" b="1" u="sng" dirty="0"/>
          </a:p>
          <a:p>
            <a:r>
              <a:rPr lang="zh-TW" altLang="en-US" sz="4600" dirty="0"/>
              <a:t>再離開教室</a:t>
            </a:r>
            <a:endParaRPr lang="en-US" altLang="zh-TW" sz="46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  寫  讀報學習單</a:t>
            </a:r>
            <a:endParaRPr lang="en-US" altLang="zh-TW" sz="4600" dirty="0">
              <a:highlight>
                <a:srgbClr val="FF00FF"/>
              </a:highlight>
            </a:endParaRPr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109262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39545"/>
            <a:ext cx="2194560" cy="5580326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交　讀報學習單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39545"/>
            <a:ext cx="2194560" cy="5580326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自主學習量表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因材網 學習問卷 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1739545"/>
            <a:ext cx="2194560" cy="5580326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寫  讀報學習單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選擇</a:t>
            </a:r>
            <a:r>
              <a:rPr lang="en-US" altLang="zh-TW" sz="4800" b="1" dirty="0">
                <a:solidFill>
                  <a:schemeClr val="bg1"/>
                </a:solidFill>
              </a:rPr>
              <a:t>【</a:t>
            </a:r>
            <a:r>
              <a:rPr lang="zh-TW" altLang="en-US" sz="4800" b="1" dirty="0">
                <a:solidFill>
                  <a:schemeClr val="bg1"/>
                </a:solidFill>
              </a:rPr>
              <a:t>環保</a:t>
            </a:r>
            <a:r>
              <a:rPr lang="en-US" altLang="zh-TW" sz="4800" b="1" dirty="0">
                <a:solidFill>
                  <a:schemeClr val="bg1"/>
                </a:solidFill>
              </a:rPr>
              <a:t>】</a:t>
            </a:r>
            <a:r>
              <a:rPr lang="zh-TW" altLang="en-US" sz="4800" b="1" dirty="0">
                <a:solidFill>
                  <a:schemeClr val="bg1"/>
                </a:solidFill>
              </a:rPr>
              <a:t>主題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27FF021-49EF-4BB4-A539-32ED155DDBD0}"/>
              </a:ext>
            </a:extLst>
          </p:cNvPr>
          <p:cNvSpPr txBox="1"/>
          <p:nvPr/>
        </p:nvSpPr>
        <p:spPr>
          <a:xfrm>
            <a:off x="5250959" y="582804"/>
            <a:ext cx="43107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/>
              <a:t>班級時間</a:t>
            </a:r>
          </a:p>
        </p:txBody>
      </p:sp>
    </p:spTree>
    <p:extLst>
      <p:ext uri="{BB962C8B-B14F-4D97-AF65-F5344CB8AC3E}">
        <p14:creationId xmlns:p14="http://schemas.microsoft.com/office/powerpoint/2010/main" val="3363887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1874017" y="3326006"/>
            <a:ext cx="647113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9181" y="401935"/>
            <a:ext cx="8480809" cy="6601767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</a:t>
            </a:r>
            <a:r>
              <a:rPr lang="en-US" altLang="zh-TW" sz="6000" dirty="0"/>
              <a:t>1</a:t>
            </a:r>
            <a:r>
              <a:rPr lang="zh-TW" altLang="en-US" sz="6000" dirty="0"/>
              <a:t>５分鐘</a:t>
            </a:r>
            <a:endParaRPr lang="en-US" altLang="zh-TW" sz="6000" dirty="0"/>
          </a:p>
          <a:p>
            <a:r>
              <a:rPr lang="zh-TW" altLang="en-US" sz="6000" dirty="0">
                <a:highlight>
                  <a:srgbClr val="FFFF00"/>
                </a:highlight>
              </a:rPr>
              <a:t>值日生拿乳品發下去</a:t>
            </a:r>
            <a:endParaRPr lang="en-US" altLang="zh-TW" sz="6000" dirty="0">
              <a:highlight>
                <a:srgbClr val="FFFF00"/>
              </a:highlight>
            </a:endParaRPr>
          </a:p>
          <a:p>
            <a:r>
              <a:rPr lang="zh-TW" altLang="en-US" sz="4600" dirty="0"/>
              <a:t>作業缺交者，請交回平板，</a:t>
            </a:r>
            <a:r>
              <a:rPr lang="zh-TW" altLang="en-US" sz="4800" dirty="0"/>
              <a:t>靜思反省</a:t>
            </a:r>
            <a:endParaRPr lang="en-US" altLang="zh-TW" sz="4600" dirty="0">
              <a:highlight>
                <a:srgbClr val="FFFF00"/>
              </a:highlight>
            </a:endParaRPr>
          </a:p>
          <a:p>
            <a:r>
              <a:rPr lang="zh-TW" altLang="en-US" sz="4600" dirty="0"/>
              <a:t>作業全交者，可延長使用平板至第</a:t>
            </a:r>
            <a:r>
              <a:rPr lang="en-US" altLang="zh-TW" sz="4600" dirty="0"/>
              <a:t>4</a:t>
            </a:r>
            <a:r>
              <a:rPr lang="zh-TW" altLang="en-US" sz="4600" dirty="0"/>
              <a:t>節</a:t>
            </a:r>
            <a:endParaRPr lang="en-US" altLang="zh-TW" sz="4600" dirty="0"/>
          </a:p>
          <a:p>
            <a:r>
              <a:rPr lang="zh-TW" altLang="en-US" sz="4600" b="1" dirty="0"/>
              <a:t>請善用平板自主學習</a:t>
            </a:r>
            <a:endParaRPr lang="en-US" altLang="zh-TW" sz="4600" b="1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</a:t>
            </a:r>
          </a:p>
          <a:p>
            <a:r>
              <a:rPr lang="zh-TW" altLang="en-US" sz="6000" dirty="0"/>
              <a:t>在家用心自學</a:t>
            </a:r>
            <a:endParaRPr lang="en-US" altLang="zh-TW" sz="6000" dirty="0"/>
          </a:p>
          <a:p>
            <a:r>
              <a:rPr lang="zh-TW" altLang="en-US" sz="6000" dirty="0"/>
              <a:t>到校開心共學</a:t>
            </a:r>
            <a:endParaRPr lang="en-US" altLang="zh-TW" sz="6000" dirty="0"/>
          </a:p>
        </p:txBody>
      </p:sp>
    </p:spTree>
    <p:extLst>
      <p:ext uri="{BB962C8B-B14F-4D97-AF65-F5344CB8AC3E}">
        <p14:creationId xmlns:p14="http://schemas.microsoft.com/office/powerpoint/2010/main" val="4215385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Custom 2">
      <a:dk1>
        <a:sysClr val="windowText" lastClr="000000"/>
      </a:dk1>
      <a:lt1>
        <a:sysClr val="window" lastClr="FFFFFF"/>
      </a:lt1>
      <a:dk2>
        <a:srgbClr val="C00000"/>
      </a:dk2>
      <a:lt2>
        <a:srgbClr val="E7E6E6"/>
      </a:lt2>
      <a:accent1>
        <a:srgbClr val="4472C4"/>
      </a:accent1>
      <a:accent2>
        <a:srgbClr val="F5A630"/>
      </a:accent2>
      <a:accent3>
        <a:srgbClr val="E10B6B"/>
      </a:accent3>
      <a:accent4>
        <a:srgbClr val="FFC000"/>
      </a:accent4>
      <a:accent5>
        <a:srgbClr val="5B9BD5"/>
      </a:accent5>
      <a:accent6>
        <a:srgbClr val="79B33B"/>
      </a:accent6>
      <a:hlink>
        <a:srgbClr val="0563C1"/>
      </a:hlink>
      <a:folHlink>
        <a:srgbClr val="C00000"/>
      </a:folHlink>
    </a:clrScheme>
    <a:fontScheme name="Custom 2">
      <a:majorFont>
        <a:latin typeface="Sagona Book"/>
        <a:ea typeface=""/>
        <a:cs typeface=""/>
      </a:majorFont>
      <a:minorFont>
        <a:latin typeface="Sagona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1756282_TF67266379_Win32" id="{6702A105-54AE-47BC-9C80-7CF97B9048D1}" vid="{91948A8A-7D22-43B8-97AB-AC6341A5A10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激勵書籤</Template>
  <TotalTime>2688</TotalTime>
  <Words>680</Words>
  <Application>Microsoft Office PowerPoint</Application>
  <PresentationFormat>自訂</PresentationFormat>
  <Paragraphs>129</Paragraphs>
  <Slides>14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Microsoft JhengHei UI</vt:lpstr>
      <vt:lpstr>Microsoft JhengHei UI Light</vt:lpstr>
      <vt:lpstr>華康仿宋體W2</vt:lpstr>
      <vt:lpstr>Microsoft JhengHei</vt:lpstr>
      <vt:lpstr>Arial</vt:lpstr>
      <vt:lpstr>Sagona ExtraLight</vt:lpstr>
      <vt:lpstr>Office 佈景主題</vt:lpstr>
      <vt:lpstr>書籤鳥</vt:lpstr>
      <vt:lpstr>早自修 7:50~8:05  MSSR晨讀 請安靜閱讀 共讀班書【激流三勇士】   </vt:lpstr>
      <vt:lpstr>作業未完成的同學</vt:lpstr>
      <vt:lpstr>週三課表</vt:lpstr>
      <vt:lpstr>PowerPoint 簡報</vt:lpstr>
      <vt:lpstr>書籤鳥</vt:lpstr>
      <vt:lpstr>PowerPoint 簡報</vt:lpstr>
      <vt:lpstr>書籤鳥</vt:lpstr>
      <vt:lpstr>PowerPoint 簡報</vt:lpstr>
      <vt:lpstr>書籤鳥</vt:lpstr>
      <vt:lpstr>PowerPoint 簡報</vt:lpstr>
      <vt:lpstr>書籤鳥</vt:lpstr>
      <vt:lpstr>PowerPoint 簡報</vt:lpstr>
      <vt:lpstr>書籤鳥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書籤鳥</dc:title>
  <dc:creator>瓊文 張</dc:creator>
  <cp:lastModifiedBy>瓊文 張</cp:lastModifiedBy>
  <cp:revision>16</cp:revision>
  <dcterms:created xsi:type="dcterms:W3CDTF">2021-08-31T13:24:41Z</dcterms:created>
  <dcterms:modified xsi:type="dcterms:W3CDTF">2021-09-21T09:29:45Z</dcterms:modified>
</cp:coreProperties>
</file>