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7" r:id="rId2"/>
    <p:sldId id="279" r:id="rId3"/>
    <p:sldId id="263" r:id="rId4"/>
    <p:sldId id="284" r:id="rId5"/>
    <p:sldId id="287" r:id="rId6"/>
    <p:sldId id="281" r:id="rId7"/>
    <p:sldId id="286" r:id="rId8"/>
    <p:sldId id="256" r:id="rId9"/>
    <p:sldId id="273" r:id="rId10"/>
    <p:sldId id="280" r:id="rId11"/>
    <p:sldId id="288" r:id="rId12"/>
    <p:sldId id="267" r:id="rId13"/>
    <p:sldId id="261" r:id="rId14"/>
    <p:sldId id="272" r:id="rId15"/>
    <p:sldId id="274" r:id="rId16"/>
    <p:sldId id="275" r:id="rId17"/>
    <p:sldId id="276" r:id="rId18"/>
    <p:sldId id="285" r:id="rId19"/>
    <p:sldId id="264" r:id="rId20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79B33B"/>
    <a:srgbClr val="E10B6B"/>
    <a:srgbClr val="FE6547"/>
    <a:srgbClr val="A7CEAF"/>
    <a:srgbClr val="196E93"/>
    <a:srgbClr val="B31E24"/>
    <a:srgbClr val="8E171B"/>
    <a:srgbClr val="E00C6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5013" autoAdjust="0"/>
  </p:normalViewPr>
  <p:slideViewPr>
    <p:cSldViewPr snapToGrid="0">
      <p:cViewPr varScale="1">
        <p:scale>
          <a:sx n="76" d="100"/>
          <a:sy n="76" d="100"/>
        </p:scale>
        <p:origin x="145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2021/9/25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2021/9/25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3521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10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17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52084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19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680">
          <p15:clr>
            <a:srgbClr val="FBAE40"/>
          </p15:clr>
        </p15:guide>
        <p15:guide id="3" pos="1752">
          <p15:clr>
            <a:srgbClr val="FBAE40"/>
          </p15:clr>
        </p15:guide>
        <p15:guide id="4" pos="3120">
          <p15:clr>
            <a:srgbClr val="FBAE40"/>
          </p15:clr>
        </p15:guide>
        <p15:guide id="5" pos="3192">
          <p15:clr>
            <a:srgbClr val="FBAE40"/>
          </p15:clr>
        </p15:guide>
        <p15:guide id="6" pos="4584">
          <p15:clr>
            <a:srgbClr val="FBAE40"/>
          </p15:clr>
        </p15:guide>
        <p15:guide id="7" pos="4656">
          <p15:clr>
            <a:srgbClr val="FBAE40"/>
          </p15:clr>
        </p15:guide>
        <p15:guide id="8" pos="6048">
          <p15:clr>
            <a:srgbClr val="FBAE40"/>
          </p15:clr>
        </p15:guide>
        <p15:guide id="9" orient="horz" pos="288">
          <p15:clr>
            <a:srgbClr val="FBAE40"/>
          </p15:clr>
        </p15:guide>
        <p15:guide id="10" orient="horz" pos="46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99638-F431-4A38-97F8-EDAECFA8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93876E-40E0-418D-A12B-EB06EE6FD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9E6C4E-80E7-4CFE-BE0A-DA9790D9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2504-D40A-401A-8F32-F78D482546CB}" type="datetimeFigureOut">
              <a:rPr lang="zh-TW" altLang="en-US" smtClean="0"/>
              <a:t>2021/9/25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649757-1BD2-49BC-965B-C0503F1A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AA5AC8-C4A0-4A23-BCE3-BAA8EA93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AD67-573F-4B3D-B62B-55BABA36BD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70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2021/9/25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數重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數課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59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數１平時考錯題分析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28C3AB-4E92-4716-9161-4FEBD63399DC}"/>
              </a:ext>
            </a:extLst>
          </p:cNvPr>
          <p:cNvSpPr txBox="1"/>
          <p:nvPr/>
        </p:nvSpPr>
        <p:spPr>
          <a:xfrm>
            <a:off x="1636775" y="351691"/>
            <a:ext cx="44756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7200" dirty="0"/>
              <a:t>數學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24B0475-4E69-457D-8A25-E7AAEE78DC71}"/>
              </a:ext>
            </a:extLst>
          </p:cNvPr>
          <p:cNvSpPr txBox="1"/>
          <p:nvPr/>
        </p:nvSpPr>
        <p:spPr>
          <a:xfrm>
            <a:off x="2766662" y="5264280"/>
            <a:ext cx="21425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</a:rPr>
              <a:t>P42-45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D01371B9-AD45-46B1-8113-6F2DEDBDF71F}"/>
              </a:ext>
            </a:extLst>
          </p:cNvPr>
          <p:cNvSpPr txBox="1"/>
          <p:nvPr/>
        </p:nvSpPr>
        <p:spPr>
          <a:xfrm>
            <a:off x="5627076" y="5218113"/>
            <a:ext cx="15173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</a:rPr>
              <a:t>P17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700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2F6BE6-4B51-49EC-9829-2FF11D687E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2803" y="663191"/>
            <a:ext cx="9043517" cy="3727939"/>
          </a:xfrm>
        </p:spPr>
        <p:txBody>
          <a:bodyPr>
            <a:normAutofit/>
          </a:bodyPr>
          <a:lstStyle/>
          <a:p>
            <a:r>
              <a:rPr lang="zh-TW" altLang="en-US" sz="6600" dirty="0"/>
              <a:t>數１線上平時考</a:t>
            </a:r>
            <a:br>
              <a:rPr lang="en-US" altLang="zh-TW" sz="6600" dirty="0"/>
            </a:br>
            <a:r>
              <a:rPr lang="zh-TW" altLang="en-US" sz="6600" dirty="0"/>
              <a:t>未達８０分</a:t>
            </a:r>
            <a:br>
              <a:rPr lang="en-US" altLang="zh-TW" sz="6600" dirty="0"/>
            </a:br>
            <a:r>
              <a:rPr lang="zh-TW" altLang="en-US" sz="6600" dirty="0"/>
              <a:t>請開始紙本補考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D90AE79-7202-4885-B938-511CA87A15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5147435"/>
            <a:ext cx="7543800" cy="1876530"/>
          </a:xfrm>
        </p:spPr>
        <p:txBody>
          <a:bodyPr/>
          <a:lstStyle/>
          <a:p>
            <a:r>
              <a:rPr lang="zh-TW" altLang="en-US" dirty="0"/>
              <a:t>預告：你學不會，都是老師不夠用心教你</a:t>
            </a:r>
            <a:endParaRPr lang="en-US" altLang="zh-TW" dirty="0"/>
          </a:p>
          <a:p>
            <a:r>
              <a:rPr lang="zh-TW" altLang="en-US" dirty="0"/>
              <a:t>所以，老師陪你一起學數學</a:t>
            </a:r>
            <a:endParaRPr lang="en-US" altLang="zh-TW" dirty="0"/>
          </a:p>
          <a:p>
            <a:r>
              <a:rPr lang="zh-TW" altLang="en-US" dirty="0"/>
              <a:t>讓你一定學會！</a:t>
            </a:r>
          </a:p>
        </p:txBody>
      </p:sp>
    </p:spTree>
    <p:extLst>
      <p:ext uri="{BB962C8B-B14F-4D97-AF65-F5344CB8AC3E}">
        <p14:creationId xmlns:p14="http://schemas.microsoft.com/office/powerpoint/2010/main" val="3258344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732341"/>
            <a:ext cx="9435403" cy="6773778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下課１０分鐘～</a:t>
            </a:r>
            <a:endParaRPr lang="en-US" altLang="zh-TW" sz="6000" dirty="0"/>
          </a:p>
          <a:p>
            <a:r>
              <a:rPr lang="zh-TW" altLang="en-US" sz="6000" dirty="0"/>
              <a:t>記得喝水</a:t>
            </a:r>
            <a:endParaRPr lang="en-US" altLang="zh-TW" sz="6000" dirty="0"/>
          </a:p>
          <a:p>
            <a:r>
              <a:rPr lang="zh-TW" altLang="en-US" sz="6000" dirty="0"/>
              <a:t>操場跑跑</a:t>
            </a:r>
            <a:endParaRPr lang="en-US" altLang="zh-TW" sz="6000" dirty="0"/>
          </a:p>
          <a:p>
            <a:r>
              <a:rPr lang="zh-TW" altLang="en-US" sz="6000" dirty="0"/>
              <a:t>望遠凝視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缺交作業 請靜思反省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93664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39545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激流三勇士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一問一答一心得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71675" y="403519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39545"/>
            <a:ext cx="2194560" cy="558032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檢查學習吧錄音作業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不唸大意請改寫課文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57509" y="1739545"/>
            <a:ext cx="2194560" cy="5580326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國４語詞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74F270C-4D7B-4159-A61F-C222DE1B5997}"/>
              </a:ext>
            </a:extLst>
          </p:cNvPr>
          <p:cNvSpPr txBox="1"/>
          <p:nvPr/>
        </p:nvSpPr>
        <p:spPr>
          <a:xfrm>
            <a:off x="5164852" y="452529"/>
            <a:ext cx="4029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國語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067899F-FB07-43C2-8641-4944462171AB}"/>
              </a:ext>
            </a:extLst>
          </p:cNvPr>
          <p:cNvSpPr txBox="1"/>
          <p:nvPr/>
        </p:nvSpPr>
        <p:spPr>
          <a:xfrm>
            <a:off x="5328893" y="6698672"/>
            <a:ext cx="2077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rgbClr val="002060"/>
                </a:solidFill>
                <a:highlight>
                  <a:srgbClr val="FFFF00"/>
                </a:highlight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３０字</a:t>
            </a:r>
            <a:r>
              <a:rPr lang="zh-TW" altLang="en-US" sz="3200" b="1" dirty="0">
                <a:solidFill>
                  <a:srgbClr val="002060"/>
                </a:solidFill>
                <a:highlight>
                  <a:srgbClr val="FFFF00"/>
                </a:highlight>
                <a:latin typeface="Microsoft JhengHei UI Light" panose="020B0304030504040204" pitchFamily="34" charset="-120"/>
                <a:ea typeface="Microsoft JhengHei UI Light" panose="020B0304030504040204" pitchFamily="34" charset="-120"/>
                <a:sym typeface="Wingdings" panose="05000000000000000000" pitchFamily="2" charset="2"/>
              </a:rPr>
              <a:t></a:t>
            </a:r>
            <a:endParaRPr lang="zh-TW" altLang="en-US" sz="3200" b="1" dirty="0">
              <a:solidFill>
                <a:srgbClr val="002060"/>
              </a:solidFill>
              <a:highlight>
                <a:srgbClr val="FFFF00"/>
              </a:highlight>
              <a:latin typeface="Microsoft JhengHei UI Light" panose="020B0304030504040204" pitchFamily="34" charset="-120"/>
              <a:ea typeface="Microsoft JhengHei UI Light" panose="020B03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ED34562-F366-41FF-B34A-6A5B3669365A}"/>
              </a:ext>
            </a:extLst>
          </p:cNvPr>
          <p:cNvSpPr/>
          <p:nvPr/>
        </p:nvSpPr>
        <p:spPr>
          <a:xfrm>
            <a:off x="5516545" y="1818752"/>
            <a:ext cx="152148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/>
              <a:t>預告信</a:t>
            </a:r>
          </a:p>
        </p:txBody>
      </p:sp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84082-C751-44E5-BAFC-873C8CE84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5230" y="1155561"/>
            <a:ext cx="4691324" cy="3455444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盛飯、用餐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中午量體溫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１２：１５潔牙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１２：２５午睡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E2243CC-BEEA-4801-A35D-E4197E84E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682533"/>
            <a:ext cx="10028255" cy="2491990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>
                <a:sym typeface="Wingdings" panose="05000000000000000000" pitchFamily="2" charset="2"/>
              </a:rPr>
              <a:t></a:t>
            </a:r>
            <a:r>
              <a:rPr lang="zh-TW" altLang="en-US" sz="3200" dirty="0"/>
              <a:t>午休整潔活動：</a:t>
            </a:r>
            <a:endParaRPr lang="en-US" altLang="zh-TW" sz="3200" dirty="0"/>
          </a:p>
          <a:p>
            <a:pPr algn="l"/>
            <a:r>
              <a:rPr lang="en-US" altLang="zh-TW" sz="3200" dirty="0"/>
              <a:t>	</a:t>
            </a:r>
            <a:r>
              <a:rPr lang="zh-TW" altLang="en-US" sz="3200" dirty="0"/>
              <a:t>請衛生股長</a:t>
            </a:r>
            <a:r>
              <a:rPr lang="zh-TW" altLang="en-US" sz="3200" u="sng" dirty="0"/>
              <a:t>誠瑋</a:t>
            </a:r>
            <a:r>
              <a:rPr lang="zh-TW" altLang="en-US" sz="3200" dirty="0"/>
              <a:t>協助檢查並機動加強清潔</a:t>
            </a:r>
            <a:r>
              <a:rPr lang="en-US" altLang="zh-TW" sz="3200" dirty="0"/>
              <a:t>	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外掃區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請小組長協助－</a:t>
            </a:r>
            <a:r>
              <a:rPr lang="zh-TW" altLang="en-US" sz="3200" u="sng" dirty="0">
                <a:highlight>
                  <a:srgbClr val="FFFF00"/>
                </a:highlight>
                <a:sym typeface="Wingdings" panose="05000000000000000000" pitchFamily="2" charset="2"/>
              </a:rPr>
              <a:t>文寧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振宏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highlight>
                  <a:srgbClr val="FFFF00"/>
                </a:highlight>
                <a:sym typeface="Wingdings" panose="05000000000000000000" pitchFamily="2" charset="2"/>
              </a:rPr>
              <a:t>庭恩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教室內外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</a:t>
            </a:r>
            <a:r>
              <a:rPr lang="zh-TW" altLang="en-US" sz="3200" u="sng" dirty="0">
                <a:sym typeface="Wingdings" panose="05000000000000000000" pitchFamily="2" charset="2"/>
              </a:rPr>
              <a:t>采瑜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玉琪</a:t>
            </a:r>
            <a:r>
              <a:rPr lang="zh-TW" altLang="en-US" sz="3200" dirty="0">
                <a:sym typeface="Wingdings" panose="05000000000000000000" pitchFamily="2" charset="2"/>
              </a:rPr>
              <a:t>協助整理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3697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1798653" y="3687745"/>
            <a:ext cx="6461091" cy="19694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498" y="190918"/>
            <a:ext cx="9435403" cy="7315201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6000" dirty="0"/>
              <a:t>下課５分鐘～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FF00"/>
                </a:highlight>
              </a:rPr>
              <a:t>小老師</a:t>
            </a:r>
            <a:r>
              <a:rPr lang="zh-TW" altLang="en-US" sz="6000" dirty="0"/>
              <a:t>請打開</a:t>
            </a:r>
            <a:r>
              <a:rPr lang="zh-TW" altLang="en-US" sz="6000" b="1" dirty="0">
                <a:highlight>
                  <a:srgbClr val="FFFF00"/>
                </a:highlight>
              </a:rPr>
              <a:t>社會</a:t>
            </a:r>
            <a:r>
              <a:rPr lang="zh-TW" altLang="en-US" sz="6000" dirty="0">
                <a:highlight>
                  <a:srgbClr val="FFFF00"/>
                </a:highlight>
              </a:rPr>
              <a:t>電子書</a:t>
            </a:r>
            <a:endParaRPr lang="en-US" altLang="zh-TW" sz="6000" dirty="0">
              <a:highlight>
                <a:srgbClr val="FFFF00"/>
              </a:highlight>
            </a:endParaRPr>
          </a:p>
          <a:p>
            <a:r>
              <a:rPr lang="zh-TW" altLang="en-US" sz="6000" dirty="0"/>
              <a:t>請大家將</a:t>
            </a:r>
            <a:r>
              <a:rPr lang="zh-TW" altLang="en-US" sz="6000" b="1" dirty="0">
                <a:highlight>
                  <a:srgbClr val="FFFF00"/>
                </a:highlight>
              </a:rPr>
              <a:t>社會</a:t>
            </a:r>
            <a:r>
              <a:rPr lang="zh-TW" altLang="en-US" sz="6000" dirty="0">
                <a:highlight>
                  <a:srgbClr val="00FFFF"/>
                </a:highlight>
              </a:rPr>
              <a:t>課本</a:t>
            </a:r>
            <a:r>
              <a:rPr lang="zh-TW" altLang="en-US" sz="6000" dirty="0"/>
              <a:t>、</a:t>
            </a:r>
            <a:r>
              <a:rPr lang="zh-TW" altLang="en-US" sz="6000" dirty="0">
                <a:highlight>
                  <a:srgbClr val="00FFFF"/>
                </a:highlight>
              </a:rPr>
              <a:t>習作</a:t>
            </a:r>
            <a:endParaRPr lang="en-US" altLang="zh-TW" sz="6000" dirty="0">
              <a:highlight>
                <a:srgbClr val="00FFFF"/>
              </a:highlight>
            </a:endParaRPr>
          </a:p>
          <a:p>
            <a:r>
              <a:rPr lang="zh-TW" altLang="en-US" sz="6000" dirty="0"/>
              <a:t>先整齊</a:t>
            </a:r>
            <a:r>
              <a:rPr lang="zh-TW" altLang="en-US" sz="6000" b="1" u="sng" dirty="0"/>
              <a:t>放在桌上</a:t>
            </a:r>
            <a:r>
              <a:rPr lang="zh-TW" altLang="en-US" sz="6000" dirty="0"/>
              <a:t>再離開教室</a:t>
            </a:r>
            <a:endParaRPr lang="en-US" altLang="zh-TW" sz="60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…………………………………………….</a:t>
            </a:r>
          </a:p>
          <a:p>
            <a:r>
              <a:rPr lang="zh-TW" altLang="en-US" sz="6000" dirty="0"/>
              <a:t>缺交作業   請靜思反省</a:t>
            </a:r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968837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1738365" y="3941466"/>
            <a:ext cx="6792686" cy="19167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498" y="110532"/>
            <a:ext cx="9435403" cy="7661868"/>
          </a:xfrm>
        </p:spPr>
        <p:txBody>
          <a:bodyPr>
            <a:normAutofit fontScale="92500"/>
          </a:bodyPr>
          <a:lstStyle/>
          <a:p>
            <a:r>
              <a:rPr lang="zh-TW" altLang="en-US" sz="6000" dirty="0"/>
              <a:t>下課１０分鐘～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FF00"/>
                </a:highlight>
              </a:rPr>
              <a:t>小老師</a:t>
            </a:r>
            <a:r>
              <a:rPr lang="zh-TW" altLang="en-US" sz="6000" dirty="0"/>
              <a:t>請打開</a:t>
            </a:r>
            <a:r>
              <a:rPr lang="zh-TW" altLang="en-US" sz="6000" b="1" dirty="0">
                <a:highlight>
                  <a:srgbClr val="FFFF00"/>
                </a:highlight>
              </a:rPr>
              <a:t>英文</a:t>
            </a:r>
            <a:r>
              <a:rPr lang="zh-TW" altLang="en-US" sz="6000" dirty="0">
                <a:highlight>
                  <a:srgbClr val="FFFF00"/>
                </a:highlight>
              </a:rPr>
              <a:t>電子書</a:t>
            </a:r>
            <a:endParaRPr lang="en-US" altLang="zh-TW" sz="6000" dirty="0">
              <a:highlight>
                <a:srgbClr val="FFFF00"/>
              </a:highlight>
            </a:endParaRPr>
          </a:p>
          <a:p>
            <a:r>
              <a:rPr lang="zh-TW" altLang="en-US" sz="6000" b="1" dirty="0"/>
              <a:t>英文</a:t>
            </a:r>
            <a:r>
              <a:rPr lang="zh-TW" altLang="en-US" sz="6000" dirty="0">
                <a:highlight>
                  <a:srgbClr val="00FFFF"/>
                </a:highlight>
              </a:rPr>
              <a:t>課本、習作、</a:t>
            </a:r>
            <a:r>
              <a:rPr lang="en-US" altLang="zh-TW" sz="6000" dirty="0">
                <a:highlight>
                  <a:srgbClr val="00FFFF"/>
                </a:highlight>
              </a:rPr>
              <a:t>1200</a:t>
            </a:r>
            <a:r>
              <a:rPr lang="zh-TW" altLang="en-US" sz="6000" dirty="0">
                <a:highlight>
                  <a:srgbClr val="00FFFF"/>
                </a:highlight>
              </a:rPr>
              <a:t>單</a:t>
            </a:r>
            <a:endParaRPr lang="en-US" altLang="zh-TW" sz="6000" dirty="0">
              <a:highlight>
                <a:srgbClr val="00FFFF"/>
              </a:highlight>
            </a:endParaRPr>
          </a:p>
          <a:p>
            <a:r>
              <a:rPr lang="zh-TW" altLang="en-US" sz="6000" dirty="0"/>
              <a:t>先整齊</a:t>
            </a:r>
            <a:r>
              <a:rPr lang="zh-TW" altLang="en-US" sz="6000" b="1" u="sng" dirty="0"/>
              <a:t>放在桌上</a:t>
            </a:r>
            <a:r>
              <a:rPr lang="zh-TW" altLang="en-US" sz="6000" dirty="0"/>
              <a:t>再離開教室</a:t>
            </a:r>
            <a:endParaRPr lang="en-US" altLang="zh-TW" sz="60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</a:t>
            </a:r>
          </a:p>
          <a:p>
            <a:r>
              <a:rPr lang="zh-TW" altLang="en-US" sz="6000" dirty="0"/>
              <a:t>缺交作業   請靜思反省</a:t>
            </a:r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827118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939332"/>
            <a:ext cx="2194560" cy="538053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6000" b="1" dirty="0">
                <a:solidFill>
                  <a:schemeClr val="bg1"/>
                </a:solidFill>
              </a:rPr>
              <a:t>綜合      畫重點</a:t>
            </a:r>
            <a:endParaRPr lang="en-US" altLang="zh-TW" sz="60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939332"/>
            <a:ext cx="2194560" cy="5380539"/>
          </a:xfrm>
          <a:solidFill>
            <a:schemeClr val="accent6"/>
          </a:solidFill>
        </p:spPr>
        <p:txBody>
          <a:bodyPr vert="eaVert" rtlCol="0" anchor="ctr"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en-US" sz="6000" b="1" dirty="0">
                <a:solidFill>
                  <a:schemeClr val="bg1"/>
                </a:solidFill>
                <a:sym typeface="Wingdings" panose="05000000000000000000" pitchFamily="2" charset="2"/>
              </a:rPr>
              <a:t>張瓊文老師綜合</a:t>
            </a:r>
            <a:r>
              <a:rPr lang="zh-TW" altLang="en-US" sz="6000" b="1" dirty="0">
                <a:solidFill>
                  <a:schemeClr val="bg1"/>
                </a:solidFill>
              </a:rPr>
              <a:t>學習吧</a:t>
            </a:r>
            <a:r>
              <a:rPr lang="zh-TW" altLang="en-US" sz="6000" b="1" dirty="0">
                <a:solidFill>
                  <a:schemeClr val="bg1"/>
                </a:solidFill>
                <a:sym typeface="Wingdings" panose="05000000000000000000" pitchFamily="2" charset="2"/>
              </a:rPr>
              <a:t>成功國小</a:t>
            </a:r>
            <a:r>
              <a:rPr lang="en-US" altLang="zh-TW" sz="6000" b="1" dirty="0">
                <a:solidFill>
                  <a:schemeClr val="bg1"/>
                </a:solidFill>
                <a:sym typeface="Wingdings" panose="05000000000000000000" pitchFamily="2" charset="2"/>
              </a:rPr>
              <a:t>【</a:t>
            </a:r>
            <a:r>
              <a:rPr lang="zh-TW" altLang="en-US" sz="6000" b="1" dirty="0">
                <a:solidFill>
                  <a:schemeClr val="bg1"/>
                </a:solidFill>
                <a:sym typeface="Wingdings" panose="05000000000000000000" pitchFamily="2" charset="2"/>
              </a:rPr>
              <a:t>自學資源</a:t>
            </a:r>
            <a:r>
              <a:rPr lang="en-US" altLang="zh-TW" sz="6000" b="1" dirty="0">
                <a:solidFill>
                  <a:schemeClr val="bg1"/>
                </a:solidFill>
                <a:sym typeface="Wingdings" panose="05000000000000000000" pitchFamily="2" charset="2"/>
              </a:rPr>
              <a:t>】</a:t>
            </a:r>
            <a:endParaRPr lang="en-US" altLang="zh-TW" sz="60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939332"/>
            <a:ext cx="2194560" cy="538054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800" b="1" dirty="0">
                <a:solidFill>
                  <a:schemeClr val="bg1"/>
                </a:solidFill>
              </a:rPr>
              <a:t>整理書包和座位</a:t>
            </a:r>
            <a:endParaRPr lang="en-US" altLang="zh-TW" sz="5800" b="1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7370D8BE-06D8-4F71-A8BD-AC267033CE1B}"/>
              </a:ext>
            </a:extLst>
          </p:cNvPr>
          <p:cNvSpPr txBox="1"/>
          <p:nvPr/>
        </p:nvSpPr>
        <p:spPr>
          <a:xfrm>
            <a:off x="2763424" y="515763"/>
            <a:ext cx="23111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0" dirty="0"/>
              <a:t>綜合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088563C6-6280-4764-9259-5C55AA51374A}"/>
              </a:ext>
            </a:extLst>
          </p:cNvPr>
          <p:cNvSpPr txBox="1"/>
          <p:nvPr/>
        </p:nvSpPr>
        <p:spPr>
          <a:xfrm>
            <a:off x="2834640" y="3882006"/>
            <a:ext cx="21945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P24-38</a:t>
            </a:r>
            <a:endParaRPr lang="zh-TW" altLang="en-US" sz="4400" b="1" dirty="0">
              <a:solidFill>
                <a:schemeClr val="bg1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0238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5DA70E-FB98-494B-9CF0-76C14D18E4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5068499"/>
          </a:xfrm>
        </p:spPr>
        <p:txBody>
          <a:bodyPr>
            <a:normAutofit/>
          </a:bodyPr>
          <a:lstStyle/>
          <a:p>
            <a: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15</a:t>
            </a: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：</a:t>
            </a:r>
            <a: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30</a:t>
            </a: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放學</a:t>
            </a: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桌子對正線</a:t>
            </a: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 椅子抬起來</a:t>
            </a: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lang="zh-TW" altLang="en-US" sz="4800" dirty="0">
                <a:solidFill>
                  <a:srgbClr val="79B33B">
                    <a:lumMod val="75000"/>
                  </a:srgb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聽廣播進行防疫分流放學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3432451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017EFB55-5E90-4C82-9949-52B7983049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229" y="3413927"/>
            <a:ext cx="6732395" cy="3869167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46477"/>
            <a:ext cx="9937820" cy="2924071"/>
          </a:xfrm>
        </p:spPr>
        <p:txBody>
          <a:bodyPr anchor="ctr">
            <a:normAutofit fontScale="90000"/>
          </a:bodyPr>
          <a:lstStyle/>
          <a:p>
            <a:r>
              <a:rPr lang="zh-TW" altLang="en-US" sz="6000" dirty="0"/>
              <a:t>早自修</a:t>
            </a:r>
            <a:br>
              <a:rPr lang="en-US" altLang="zh-TW" sz="6000" dirty="0"/>
            </a:br>
            <a:r>
              <a:rPr lang="en-US" altLang="zh-TW" sz="6000" dirty="0"/>
              <a:t>7:50~8:05</a:t>
            </a:r>
            <a:r>
              <a:rPr lang="zh-TW" altLang="en-US" sz="6000" dirty="0"/>
              <a:t>  </a:t>
            </a:r>
            <a:r>
              <a:rPr lang="en-US" altLang="zh-TW" sz="6000" dirty="0"/>
              <a:t>MSSR</a:t>
            </a:r>
            <a:r>
              <a:rPr lang="zh-TW" altLang="en-US" sz="6000" dirty="0"/>
              <a:t>晨讀</a:t>
            </a:r>
            <a:br>
              <a:rPr lang="en-US" altLang="zh-TW" sz="6000" dirty="0"/>
            </a:br>
            <a:r>
              <a:rPr lang="zh-TW" altLang="en-US" sz="6000" dirty="0"/>
              <a:t>請安靜閱讀</a:t>
            </a:r>
            <a:br>
              <a:rPr lang="en-US" altLang="zh-TW" sz="6000" dirty="0"/>
            </a:br>
            <a:r>
              <a:rPr lang="zh-TW" altLang="en-US" sz="6000" dirty="0"/>
              <a:t>共讀班書</a:t>
            </a:r>
            <a:r>
              <a:rPr lang="en-US" altLang="zh-TW" sz="6000" dirty="0"/>
              <a:t>【</a:t>
            </a:r>
            <a:r>
              <a:rPr lang="zh-TW" altLang="en-US" sz="6000" dirty="0"/>
              <a:t>激流三勇士</a:t>
            </a:r>
            <a:r>
              <a:rPr lang="en-US" altLang="zh-TW" sz="6000" dirty="0"/>
              <a:t>】</a:t>
            </a:r>
            <a:br>
              <a:rPr lang="en-US" altLang="zh-TW" sz="6000" dirty="0"/>
            </a:br>
            <a:br>
              <a:rPr lang="en-US" altLang="zh-TW" sz="6000" dirty="0"/>
            </a:br>
            <a:br>
              <a:rPr lang="en-US" altLang="zh-TW" sz="6000" dirty="0"/>
            </a:b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58831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US" altLang="zh-TW" sz="3700" b="1" dirty="0">
                <a:solidFill>
                  <a:schemeClr val="bg1"/>
                </a:solidFill>
              </a:rPr>
              <a:t>10/20(</a:t>
            </a:r>
            <a:r>
              <a:rPr lang="zh-TW" altLang="en-US" sz="3700" b="1" dirty="0">
                <a:solidFill>
                  <a:schemeClr val="bg1"/>
                </a:solidFill>
              </a:rPr>
              <a:t>三</a:t>
            </a:r>
            <a:r>
              <a:rPr lang="en-US" altLang="zh-TW" sz="3700" b="1" dirty="0">
                <a:solidFill>
                  <a:schemeClr val="bg1"/>
                </a:solidFill>
              </a:rPr>
              <a:t>)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3700" b="1" dirty="0">
                <a:solidFill>
                  <a:schemeClr val="bg1"/>
                </a:solidFill>
              </a:rPr>
              <a:t>大隊接力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 fontScale="77500" lnSpcReduction="20000"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4800" b="1" dirty="0">
                <a:solidFill>
                  <a:schemeClr val="bg1"/>
                </a:solidFill>
              </a:rPr>
              <a:t>10/13(</a:t>
            </a:r>
            <a:r>
              <a:rPr lang="zh-TW" altLang="en-US" sz="4800" b="1" dirty="0">
                <a:solidFill>
                  <a:schemeClr val="bg1"/>
                </a:solidFill>
              </a:rPr>
              <a:t>三</a:t>
            </a:r>
            <a:r>
              <a:rPr lang="en-US" altLang="zh-TW" sz="4800" b="1" dirty="0">
                <a:solidFill>
                  <a:schemeClr val="bg1"/>
                </a:solidFill>
              </a:rPr>
              <a:t>)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4800" b="1" dirty="0">
                <a:solidFill>
                  <a:schemeClr val="bg1"/>
                </a:solidFill>
              </a:rPr>
              <a:t>400</a:t>
            </a:r>
            <a:r>
              <a:rPr lang="zh-TW" altLang="en-US" sz="4800" b="1" dirty="0">
                <a:solidFill>
                  <a:schemeClr val="bg1"/>
                </a:solidFill>
              </a:rPr>
              <a:t>接力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4800" b="1" dirty="0">
                <a:solidFill>
                  <a:schemeClr val="bg1"/>
                </a:solidFill>
              </a:rPr>
              <a:t>80M</a:t>
            </a:r>
            <a:r>
              <a:rPr lang="zh-TW" altLang="en-US" sz="4800" b="1" dirty="0">
                <a:solidFill>
                  <a:schemeClr val="bg1"/>
                </a:solidFill>
              </a:rPr>
              <a:t>個人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週三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作文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 fontScale="92500"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國語日報</a:t>
            </a:r>
            <a:r>
              <a:rPr lang="en-US" altLang="zh-TW" sz="4800" b="1" dirty="0">
                <a:solidFill>
                  <a:schemeClr val="bg1"/>
                </a:solidFill>
              </a:rPr>
              <a:t>-12/5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29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A2740F-6CE9-40BB-BB2F-1FCE0B455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1240077"/>
          </a:xfrm>
        </p:spPr>
        <p:txBody>
          <a:bodyPr/>
          <a:lstStyle/>
          <a:p>
            <a:r>
              <a:rPr lang="zh-TW" altLang="en-US" dirty="0"/>
              <a:t>作業未完成的同學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64FB198-4DCA-4EDE-9F72-FA7073C65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2612571"/>
            <a:ext cx="7543800" cy="4702629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/>
              <a:t>１．請留在座位，思過反省，加強學習。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２．同學們請勿干擾。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３．有要事須離開，請務必告知導師。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４．下課時教室內請保持安靜。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５．歡迎其他同學們離開教室，望遠凝視。</a:t>
            </a:r>
            <a:endParaRPr lang="en-US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94668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A19BBB-CEC2-441F-93A1-99D7EC1FF4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00967" y="160774"/>
            <a:ext cx="9998110" cy="4762918"/>
          </a:xfrm>
        </p:spPr>
        <p:txBody>
          <a:bodyPr>
            <a:normAutofit/>
          </a:bodyPr>
          <a:lstStyle/>
          <a:p>
            <a:r>
              <a:rPr lang="zh-TW" altLang="en-US" sz="8000" dirty="0"/>
              <a:t>學生自學 </a:t>
            </a:r>
            <a:br>
              <a:rPr lang="en-US" altLang="zh-TW" sz="8000" dirty="0"/>
            </a:br>
            <a:r>
              <a:rPr lang="zh-TW" altLang="en-US" sz="8000" dirty="0"/>
              <a:t>因材網  </a:t>
            </a:r>
            <a:br>
              <a:rPr lang="en-US" altLang="zh-TW" sz="8000" dirty="0"/>
            </a:br>
            <a:r>
              <a:rPr lang="zh-TW" altLang="en-US" sz="8000" dirty="0"/>
              <a:t>自學筆記    數</a:t>
            </a:r>
            <a:r>
              <a:rPr lang="en-US" altLang="zh-TW" sz="8000" dirty="0"/>
              <a:t>8</a:t>
            </a:r>
            <a:r>
              <a:rPr lang="zh-TW" altLang="en-US" sz="8000" dirty="0"/>
              <a:t>格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D25A48B-D117-4C85-A2AA-C1B14EEBD1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8654" y="5787849"/>
            <a:ext cx="7543800" cy="954761"/>
          </a:xfrm>
        </p:spPr>
        <p:txBody>
          <a:bodyPr/>
          <a:lstStyle/>
          <a:p>
            <a:r>
              <a:rPr lang="zh-TW" altLang="en-US" sz="4000" u="sng" dirty="0">
                <a:latin typeface="華康少女文字W7(P)" panose="02010600010101010101" pitchFamily="2" charset="-120"/>
                <a:ea typeface="華康少女文字W7(P)" panose="02010600010101010101" pitchFamily="2" charset="-120"/>
              </a:rPr>
              <a:t>請你來找碴，新舊版哪裡不同</a:t>
            </a:r>
            <a:r>
              <a:rPr lang="en-US" altLang="zh-TW" sz="4000" u="sng" dirty="0">
                <a:latin typeface="華康少女文字W7(P)" panose="02010600010101010101" pitchFamily="2" charset="-120"/>
                <a:ea typeface="華康少女文字W7(P)" panose="02010600010101010101" pitchFamily="2" charset="-120"/>
              </a:rPr>
              <a:t>?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30016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3A6A32-E3FA-4569-9BCE-693AD97399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810B3EA-61F0-44CA-AA42-E3C53ACB51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9A82E7EF-680E-488E-84A2-C65C455FF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328791"/>
              </p:ext>
            </p:extLst>
          </p:nvPr>
        </p:nvGraphicFramePr>
        <p:xfrm>
          <a:off x="562708" y="472272"/>
          <a:ext cx="8822452" cy="76809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411226">
                  <a:extLst>
                    <a:ext uri="{9D8B030D-6E8A-4147-A177-3AD203B41FA5}">
                      <a16:colId xmlns:a16="http://schemas.microsoft.com/office/drawing/2014/main" val="1485229126"/>
                    </a:ext>
                  </a:extLst>
                </a:gridCol>
                <a:gridCol w="4411226">
                  <a:extLst>
                    <a:ext uri="{9D8B030D-6E8A-4147-A177-3AD203B41FA5}">
                      <a16:colId xmlns:a16="http://schemas.microsoft.com/office/drawing/2014/main" val="224152778"/>
                    </a:ext>
                  </a:extLst>
                </a:gridCol>
              </a:tblGrid>
              <a:tr h="1735853">
                <a:tc>
                  <a:txBody>
                    <a:bodyPr/>
                    <a:lstStyle/>
                    <a:p>
                      <a:r>
                        <a:rPr lang="zh-TW" altLang="en-US" sz="3200" b="1" dirty="0"/>
                        <a:t>１．編號和指標名稱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５．練習題</a:t>
                      </a:r>
                      <a:endParaRPr lang="en-US" altLang="zh-TW" sz="3200" b="1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（不用抄題目，</a:t>
                      </a:r>
                      <a:endParaRPr kumimoji="0" lang="en-US" altLang="zh-TW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只要寫</a:t>
                      </a:r>
                      <a:r>
                        <a:rPr kumimoji="0" lang="zh-TW" altLang="en-US" sz="2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計算過程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和</a:t>
                      </a:r>
                      <a:r>
                        <a:rPr kumimoji="0" lang="zh-TW" altLang="en-US" sz="2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答：　　　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811428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２．影片重點１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６．練習題</a:t>
                      </a:r>
                      <a:endParaRPr lang="en-US" altLang="zh-TW" sz="3200" b="1" dirty="0"/>
                    </a:p>
                    <a:p>
                      <a:r>
                        <a:rPr lang="zh-TW" altLang="en-US" sz="2400" b="1" dirty="0"/>
                        <a:t>（不用抄題目，</a:t>
                      </a:r>
                      <a:endParaRPr lang="en-US" altLang="zh-TW" sz="2400" b="1" dirty="0"/>
                    </a:p>
                    <a:p>
                      <a:r>
                        <a:rPr lang="zh-TW" altLang="en-US" sz="2400" b="1" dirty="0"/>
                        <a:t>只要寫</a:t>
                      </a:r>
                      <a:r>
                        <a:rPr lang="zh-TW" altLang="en-US" sz="2400" b="1" u="sng" dirty="0"/>
                        <a:t>計算過程</a:t>
                      </a:r>
                      <a:r>
                        <a:rPr lang="zh-TW" altLang="en-US" sz="2400" b="1" dirty="0"/>
                        <a:t>和</a:t>
                      </a:r>
                      <a:r>
                        <a:rPr lang="zh-TW" altLang="en-US" sz="2400" b="1" u="sng" dirty="0"/>
                        <a:t>答：　　　</a:t>
                      </a:r>
                      <a:r>
                        <a:rPr lang="zh-TW" altLang="en-US" sz="2400" b="1" dirty="0"/>
                        <a:t>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b="1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780858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３．影片重點２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/>
                        <a:t>７．動態評量</a:t>
                      </a:r>
                      <a:endParaRPr lang="en-US" altLang="zh-TW" sz="3200" b="1" dirty="0"/>
                    </a:p>
                    <a:p>
                      <a:r>
                        <a:rPr lang="zh-TW" altLang="en-US" sz="2400" b="1" dirty="0"/>
                        <a:t>（不用抄題目，</a:t>
                      </a:r>
                      <a:endParaRPr lang="en-US" altLang="zh-TW" sz="2400" b="1" dirty="0"/>
                    </a:p>
                    <a:p>
                      <a:r>
                        <a:rPr lang="zh-TW" altLang="en-US" sz="2400" b="1" dirty="0"/>
                        <a:t>只要寫</a:t>
                      </a:r>
                      <a:r>
                        <a:rPr lang="zh-TW" altLang="en-US" sz="2400" b="1" u="sng" dirty="0"/>
                        <a:t>計算過程</a:t>
                      </a:r>
                      <a:r>
                        <a:rPr lang="zh-TW" altLang="en-US" sz="2400" b="1" dirty="0"/>
                        <a:t>和</a:t>
                      </a:r>
                      <a:r>
                        <a:rPr lang="zh-TW" altLang="en-US" sz="2400" b="1" u="sng" dirty="0"/>
                        <a:t>答：　　　</a:t>
                      </a:r>
                      <a:r>
                        <a:rPr lang="zh-TW" altLang="en-US" sz="2400" b="1" dirty="0"/>
                        <a:t>）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320177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４．影片重點３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/>
                        <a:t>８．動態評量</a:t>
                      </a:r>
                      <a:endParaRPr lang="en-US" altLang="zh-TW" sz="3200" b="1" dirty="0"/>
                    </a:p>
                    <a:p>
                      <a:r>
                        <a:rPr lang="zh-TW" altLang="en-US" sz="2400" b="1" dirty="0"/>
                        <a:t>（不用抄題目，</a:t>
                      </a:r>
                      <a:endParaRPr lang="en-US" altLang="zh-TW" sz="2400" b="1" dirty="0"/>
                    </a:p>
                    <a:p>
                      <a:r>
                        <a:rPr lang="zh-TW" altLang="en-US" sz="2400" b="1" dirty="0"/>
                        <a:t>只要寫</a:t>
                      </a:r>
                      <a:r>
                        <a:rPr lang="zh-TW" altLang="en-US" sz="2400" b="1" u="sng" dirty="0"/>
                        <a:t>計算過程</a:t>
                      </a:r>
                      <a:r>
                        <a:rPr lang="zh-TW" altLang="en-US" sz="2400" b="1" dirty="0"/>
                        <a:t>和</a:t>
                      </a:r>
                      <a:r>
                        <a:rPr lang="zh-TW" altLang="en-US" sz="2400" b="1" u="sng" dirty="0"/>
                        <a:t>答：　　　</a:t>
                      </a:r>
                      <a:r>
                        <a:rPr lang="zh-TW" altLang="en-US" sz="2400" b="1" dirty="0"/>
                        <a:t>）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396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519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3A6A32-E3FA-4569-9BCE-693AD97399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810B3EA-61F0-44CA-AA42-E3C53ACB51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9A82E7EF-680E-488E-84A2-C65C455FF7AC}"/>
              </a:ext>
            </a:extLst>
          </p:cNvPr>
          <p:cNvGraphicFramePr>
            <a:graphicFrameLocks noGrp="1"/>
          </p:cNvGraphicFramePr>
          <p:nvPr/>
        </p:nvGraphicFramePr>
        <p:xfrm>
          <a:off x="0" y="91440"/>
          <a:ext cx="10058400" cy="76809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075024">
                  <a:extLst>
                    <a:ext uri="{9D8B030D-6E8A-4147-A177-3AD203B41FA5}">
                      <a16:colId xmlns:a16="http://schemas.microsoft.com/office/drawing/2014/main" val="1485229126"/>
                    </a:ext>
                  </a:extLst>
                </a:gridCol>
                <a:gridCol w="4983376">
                  <a:extLst>
                    <a:ext uri="{9D8B030D-6E8A-4147-A177-3AD203B41FA5}">
                      <a16:colId xmlns:a16="http://schemas.microsoft.com/office/drawing/2014/main" val="224152778"/>
                    </a:ext>
                  </a:extLst>
                </a:gridCol>
              </a:tblGrid>
              <a:tr h="1735853">
                <a:tc>
                  <a:txBody>
                    <a:bodyPr/>
                    <a:lstStyle/>
                    <a:p>
                      <a:r>
                        <a:rPr lang="zh-TW" altLang="en-US" sz="3200" b="1" dirty="0"/>
                        <a:t>１．編號和指標名稱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５．練習題</a:t>
                      </a:r>
                      <a:endParaRPr lang="en-US" altLang="zh-TW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（不用抄題目，</a:t>
                      </a:r>
                      <a:endParaRPr kumimoji="0" lang="en-US" altLang="zh-TW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只要寫</a:t>
                      </a:r>
                      <a:r>
                        <a:rPr kumimoji="0" lang="zh-TW" altLang="en-US" sz="2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計算過程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和</a:t>
                      </a:r>
                      <a:r>
                        <a:rPr kumimoji="0" lang="zh-TW" altLang="en-US" sz="2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答：　　　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811428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２．影片重點１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６．練習題</a:t>
                      </a:r>
                      <a:endParaRPr lang="en-US" altLang="zh-TW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（不用抄題目，</a:t>
                      </a:r>
                      <a:endParaRPr lang="en-US" altLang="zh-TW" sz="24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只要寫</a:t>
                      </a:r>
                      <a:r>
                        <a:rPr lang="zh-TW" altLang="en-US" sz="2400" b="1" u="sng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計算過程</a:t>
                      </a:r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和</a:t>
                      </a:r>
                      <a:r>
                        <a:rPr lang="zh-TW" altLang="en-US" sz="2400" b="1" u="sng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答：　　　</a:t>
                      </a:r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780858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３．影片重點２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７．動態評量</a:t>
                      </a:r>
                      <a:endParaRPr lang="en-US" altLang="zh-TW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（不用抄題目，</a:t>
                      </a:r>
                      <a:endParaRPr lang="en-US" altLang="zh-TW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只要寫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計算過程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和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答：　　　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  <a:p>
                      <a:endParaRPr lang="zh-TW" alt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320177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４．</a:t>
                      </a:r>
                      <a:r>
                        <a:rPr lang="zh-TW" altLang="en-US" sz="3200" b="1" dirty="0">
                          <a:solidFill>
                            <a:srgbClr val="FF0000"/>
                          </a:solidFill>
                        </a:rPr>
                        <a:t>換你出題（附解答）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８．動態評量</a:t>
                      </a:r>
                      <a:endParaRPr lang="en-US" altLang="zh-TW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（不用抄題目，</a:t>
                      </a:r>
                      <a:endParaRPr lang="en-US" altLang="zh-TW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只要寫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計算過程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和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答：　　　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  <a:p>
                      <a:endParaRPr lang="zh-TW" alt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396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749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0"/>
            <a:ext cx="7543800" cy="1676885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週一課表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127" y="2209448"/>
            <a:ext cx="9435403" cy="4492803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sz="6000" dirty="0"/>
              <a:t>自自數國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打菜</a:t>
            </a:r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量體溫、用餐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12:15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潔牙、午睡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zh-TW" sz="6000" dirty="0"/>
          </a:p>
          <a:p>
            <a:r>
              <a:rPr lang="zh-TW" altLang="en-US" sz="6000" dirty="0"/>
              <a:t>社英綜</a:t>
            </a:r>
          </a:p>
        </p:txBody>
      </p:sp>
    </p:spTree>
    <p:extLst>
      <p:ext uri="{BB962C8B-B14F-4D97-AF65-F5344CB8AC3E}">
        <p14:creationId xmlns:p14="http://schemas.microsoft.com/office/powerpoint/2010/main" val="2640376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110532"/>
            <a:ext cx="9435403" cy="7661868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下課５分鐘～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FF00"/>
                </a:highlight>
              </a:rPr>
              <a:t>小老師</a:t>
            </a:r>
            <a:r>
              <a:rPr lang="zh-TW" altLang="en-US" sz="6000" dirty="0"/>
              <a:t>請打開</a:t>
            </a:r>
            <a:r>
              <a:rPr lang="zh-TW" altLang="en-US" sz="6000" dirty="0">
                <a:highlight>
                  <a:srgbClr val="FFFF00"/>
                </a:highlight>
              </a:rPr>
              <a:t>自然電子書</a:t>
            </a:r>
            <a:endParaRPr lang="en-US" altLang="zh-TW" sz="6000" dirty="0">
              <a:highlight>
                <a:srgbClr val="FFFF00"/>
              </a:highlight>
            </a:endParaRPr>
          </a:p>
          <a:p>
            <a:r>
              <a:rPr lang="zh-TW" altLang="en-US" sz="6000" dirty="0"/>
              <a:t>請大家將</a:t>
            </a:r>
            <a:r>
              <a:rPr lang="zh-TW" altLang="en-US" sz="6000" dirty="0">
                <a:highlight>
                  <a:srgbClr val="00FFFF"/>
                </a:highlight>
              </a:rPr>
              <a:t>自然課本</a:t>
            </a:r>
            <a:r>
              <a:rPr lang="zh-TW" altLang="en-US" sz="6000" dirty="0"/>
              <a:t>、</a:t>
            </a:r>
            <a:r>
              <a:rPr lang="zh-TW" altLang="en-US" sz="6000" dirty="0">
                <a:highlight>
                  <a:srgbClr val="00FFFF"/>
                </a:highlight>
              </a:rPr>
              <a:t>習作</a:t>
            </a:r>
            <a:r>
              <a:rPr lang="zh-TW" altLang="en-US" sz="6000" dirty="0"/>
              <a:t>、</a:t>
            </a:r>
            <a:r>
              <a:rPr lang="zh-TW" altLang="en-US" sz="6000" dirty="0">
                <a:highlight>
                  <a:srgbClr val="00FFFF"/>
                </a:highlight>
              </a:rPr>
              <a:t>自隨</a:t>
            </a:r>
            <a:endParaRPr lang="en-US" altLang="zh-TW" sz="6000" dirty="0">
              <a:highlight>
                <a:srgbClr val="00FFFF"/>
              </a:highlight>
            </a:endParaRPr>
          </a:p>
          <a:p>
            <a:r>
              <a:rPr lang="zh-TW" altLang="en-US" sz="6000" dirty="0"/>
              <a:t>先整齊</a:t>
            </a:r>
            <a:r>
              <a:rPr lang="zh-TW" altLang="en-US" sz="6000" b="1" u="sng" dirty="0"/>
              <a:t>放在桌上</a:t>
            </a:r>
            <a:r>
              <a:rPr lang="zh-TW" altLang="en-US" sz="6000" dirty="0"/>
              <a:t>再離開教室</a:t>
            </a:r>
            <a:endParaRPr lang="en-US" altLang="zh-TW" sz="60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6000" dirty="0"/>
              <a:t>聽到</a:t>
            </a:r>
            <a:r>
              <a:rPr lang="zh-TW" altLang="en-US" sz="6000" dirty="0">
                <a:highlight>
                  <a:srgbClr val="FF00FF"/>
                </a:highlight>
              </a:rPr>
              <a:t>上課的預備音樂響起</a:t>
            </a:r>
            <a:r>
              <a:rPr lang="zh-TW" altLang="en-US" sz="6000" dirty="0"/>
              <a:t>，</a:t>
            </a:r>
            <a:endParaRPr lang="en-US" altLang="zh-TW" sz="6000" dirty="0"/>
          </a:p>
          <a:p>
            <a:r>
              <a:rPr lang="zh-TW" altLang="en-US" sz="6000" dirty="0"/>
              <a:t>請儘快 進入教室，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00FF"/>
                </a:highlight>
              </a:rPr>
              <a:t>安靜坐下</a:t>
            </a:r>
            <a:r>
              <a:rPr lang="zh-TW" altLang="en-US" sz="6000" dirty="0"/>
              <a:t>　　準備上課</a:t>
            </a:r>
            <a:endParaRPr lang="en-US" altLang="zh-TW" sz="6000" dirty="0"/>
          </a:p>
          <a:p>
            <a:r>
              <a:rPr lang="zh-TW" altLang="en-US" sz="6000" dirty="0"/>
              <a:t>等待老師時，請先</a:t>
            </a:r>
            <a:r>
              <a:rPr lang="zh-TW" altLang="en-US" sz="6000" dirty="0">
                <a:highlight>
                  <a:srgbClr val="FF00FF"/>
                </a:highlight>
              </a:rPr>
              <a:t>預習課本內容</a:t>
            </a:r>
            <a:endParaRPr lang="en-US" altLang="zh-TW" sz="60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72791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2104</TotalTime>
  <Words>897</Words>
  <Application>Microsoft Office PowerPoint</Application>
  <PresentationFormat>自訂</PresentationFormat>
  <Paragraphs>159</Paragraphs>
  <Slides>19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6" baseType="lpstr">
      <vt:lpstr>Microsoft JhengHei UI</vt:lpstr>
      <vt:lpstr>Microsoft JhengHei UI Light</vt:lpstr>
      <vt:lpstr>華康少女文字W7(P)</vt:lpstr>
      <vt:lpstr>華康仿宋體W2</vt:lpstr>
      <vt:lpstr>Arial</vt:lpstr>
      <vt:lpstr>Sagona ExtraLight</vt:lpstr>
      <vt:lpstr>Office 佈景主題</vt:lpstr>
      <vt:lpstr>書籤鳥</vt:lpstr>
      <vt:lpstr>早自修 7:50~8:05  MSSR晨讀 請安靜閱讀 共讀班書【激流三勇士】   </vt:lpstr>
      <vt:lpstr>書籤鳥</vt:lpstr>
      <vt:lpstr>作業未完成的同學</vt:lpstr>
      <vt:lpstr>學生自學  因材網   自學筆記    數8格</vt:lpstr>
      <vt:lpstr>PowerPoint 簡報</vt:lpstr>
      <vt:lpstr>PowerPoint 簡報</vt:lpstr>
      <vt:lpstr>週一課表</vt:lpstr>
      <vt:lpstr>PowerPoint 簡報</vt:lpstr>
      <vt:lpstr>書籤鳥</vt:lpstr>
      <vt:lpstr>數１線上平時考 未達８０分 請開始紙本補考</vt:lpstr>
      <vt:lpstr>PowerPoint 簡報</vt:lpstr>
      <vt:lpstr>書籤鳥</vt:lpstr>
      <vt:lpstr>盛飯、用餐 中午量體溫  １２：１５潔牙 １２：２５午睡 </vt:lpstr>
      <vt:lpstr>PowerPoint 簡報</vt:lpstr>
      <vt:lpstr>PowerPoint 簡報</vt:lpstr>
      <vt:lpstr>書籤鳥</vt:lpstr>
      <vt:lpstr>15：30放學  桌子對正線   椅子抬起來  聽廣播進行防疫分流放學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17</cp:revision>
  <dcterms:created xsi:type="dcterms:W3CDTF">2021-08-31T13:24:41Z</dcterms:created>
  <dcterms:modified xsi:type="dcterms:W3CDTF">2021-09-25T10:20:40Z</dcterms:modified>
</cp:coreProperties>
</file>