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7" r:id="rId2"/>
    <p:sldId id="279" r:id="rId3"/>
    <p:sldId id="283" r:id="rId4"/>
    <p:sldId id="281" r:id="rId5"/>
    <p:sldId id="256" r:id="rId6"/>
    <p:sldId id="259" r:id="rId7"/>
    <p:sldId id="285" r:id="rId8"/>
    <p:sldId id="267" r:id="rId9"/>
    <p:sldId id="261" r:id="rId10"/>
    <p:sldId id="286" r:id="rId11"/>
    <p:sldId id="268" r:id="rId12"/>
    <p:sldId id="272" r:id="rId13"/>
    <p:sldId id="260" r:id="rId14"/>
    <p:sldId id="269" r:id="rId15"/>
    <p:sldId id="262" r:id="rId16"/>
    <p:sldId id="284" r:id="rId17"/>
    <p:sldId id="264" r:id="rId18"/>
  </p:sldIdLst>
  <p:sldSz cx="10058400" cy="7772400"/>
  <p:notesSz cx="6858000" cy="9144000"/>
  <p:defaultTextStyle>
    <a:defPPr rtl="0">
      <a:defRPr lang="zh-cn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0C6B"/>
    <a:srgbClr val="C00000"/>
    <a:srgbClr val="79B33B"/>
    <a:srgbClr val="E10B6B"/>
    <a:srgbClr val="FE6547"/>
    <a:srgbClr val="A7CEAF"/>
    <a:srgbClr val="196E93"/>
    <a:srgbClr val="B31E24"/>
    <a:srgbClr val="8E171B"/>
    <a:srgbClr val="F5A6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5013" autoAdjust="0"/>
  </p:normalViewPr>
  <p:slideViewPr>
    <p:cSldViewPr snapToGrid="0">
      <p:cViewPr varScale="1">
        <p:scale>
          <a:sx n="76" d="100"/>
          <a:sy n="76" d="100"/>
        </p:scale>
        <p:origin x="145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>
            <a:extLst>
              <a:ext uri="{FF2B5EF4-FFF2-40B4-BE49-F238E27FC236}">
                <a16:creationId xmlns:a16="http://schemas.microsoft.com/office/drawing/2014/main" id="{E4C63E35-FD7C-427B-97DA-1133B03712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B9664A7-AD9F-48E7-86FC-1E936147C9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7DFF588-8810-4702-A7E9-883B039BEB52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2021/9/30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A39DA8E-4542-43E2-9701-4506C2C784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470C264E-B34F-4064-991D-993BC4903C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BCFD142-9AF3-4DFE-8E95-BC80A5A1A160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20639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BE6DB1B-C476-4153-9D41-97B7E40374EF}" type="datetime1">
              <a:rPr lang="zh-TW" altLang="en-US" noProof="0" smtClean="0"/>
              <a:t>2021/9/30</a:t>
            </a:fld>
            <a:endParaRPr lang="zh-TW" altLang="en-US" noProof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C1642173-6783-472C-8D96-A8A78BBDF2E6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523139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321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6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973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9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8510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13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1844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15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1465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17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214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圖片版面配置區 26">
            <a:extLst>
              <a:ext uri="{FF2B5EF4-FFF2-40B4-BE49-F238E27FC236}">
                <a16:creationId xmlns:a16="http://schemas.microsoft.com/office/drawing/2014/main" id="{05BF05FD-FF7C-42B2-9311-59BEDF494E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20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8" name="Title 7" hidden="1">
            <a:extLst>
              <a:ext uri="{FF2B5EF4-FFF2-40B4-BE49-F238E27FC236}">
                <a16:creationId xmlns:a16="http://schemas.microsoft.com/office/drawing/2014/main" id="{C0A6D734-7788-4C17-B703-28E84C483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425610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2" name="文字版面配置區 16">
            <a:extLst>
              <a:ext uri="{FF2B5EF4-FFF2-40B4-BE49-F238E27FC236}">
                <a16:creationId xmlns:a16="http://schemas.microsoft.com/office/drawing/2014/main" id="{470B7189-7CD8-41A8-A6AF-3AB96FEB4F87}"/>
              </a:ext>
            </a:extLst>
          </p:cNvPr>
          <p:cNvSpPr txBox="1">
            <a:spLocks/>
          </p:cNvSpPr>
          <p:nvPr userDrawn="1"/>
        </p:nvSpPr>
        <p:spPr>
          <a:xfrm>
            <a:off x="277368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3" name="文字版面配置區 16">
            <a:extLst>
              <a:ext uri="{FF2B5EF4-FFF2-40B4-BE49-F238E27FC236}">
                <a16:creationId xmlns:a16="http://schemas.microsoft.com/office/drawing/2014/main" id="{18B6A2E3-464B-4EE9-8D5C-313A500BAB49}"/>
              </a:ext>
            </a:extLst>
          </p:cNvPr>
          <p:cNvSpPr txBox="1">
            <a:spLocks/>
          </p:cNvSpPr>
          <p:nvPr userDrawn="1"/>
        </p:nvSpPr>
        <p:spPr>
          <a:xfrm>
            <a:off x="45720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4" name="文字版面配置區 16">
            <a:extLst>
              <a:ext uri="{FF2B5EF4-FFF2-40B4-BE49-F238E27FC236}">
                <a16:creationId xmlns:a16="http://schemas.microsoft.com/office/drawing/2014/main" id="{F61BAC10-176F-478F-920F-55652FA48A8E}"/>
              </a:ext>
            </a:extLst>
          </p:cNvPr>
          <p:cNvSpPr txBox="1">
            <a:spLocks/>
          </p:cNvSpPr>
          <p:nvPr userDrawn="1"/>
        </p:nvSpPr>
        <p:spPr>
          <a:xfrm>
            <a:off x="740664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5" name="文字版面配置區 16">
            <a:extLst>
              <a:ext uri="{FF2B5EF4-FFF2-40B4-BE49-F238E27FC236}">
                <a16:creationId xmlns:a16="http://schemas.microsoft.com/office/drawing/2014/main" id="{8C4CEB58-0A38-4C56-AA6C-06535EA4672B}"/>
              </a:ext>
            </a:extLst>
          </p:cNvPr>
          <p:cNvSpPr txBox="1">
            <a:spLocks/>
          </p:cNvSpPr>
          <p:nvPr userDrawn="1"/>
        </p:nvSpPr>
        <p:spPr>
          <a:xfrm>
            <a:off x="509016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24" name="圖片版面配置區 26">
            <a:extLst>
              <a:ext uri="{FF2B5EF4-FFF2-40B4-BE49-F238E27FC236}">
                <a16:creationId xmlns:a16="http://schemas.microsoft.com/office/drawing/2014/main" id="{66019573-E9E7-47B4-A866-78D3C627B60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7368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5" name="圖片版面配置區 26">
            <a:extLst>
              <a:ext uri="{FF2B5EF4-FFF2-40B4-BE49-F238E27FC236}">
                <a16:creationId xmlns:a16="http://schemas.microsoft.com/office/drawing/2014/main" id="{C48D4D3D-124C-40A2-B723-F63D202515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9016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6" name="圖片版面配置區 26">
            <a:extLst>
              <a:ext uri="{FF2B5EF4-FFF2-40B4-BE49-F238E27FC236}">
                <a16:creationId xmlns:a16="http://schemas.microsoft.com/office/drawing/2014/main" id="{636442A5-BBE0-4C5D-8843-4C338AC7C2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40664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</p:spTree>
    <p:extLst>
      <p:ext uri="{BB962C8B-B14F-4D97-AF65-F5344CB8AC3E}">
        <p14:creationId xmlns:p14="http://schemas.microsoft.com/office/powerpoint/2010/main" val="381684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680">
          <p15:clr>
            <a:srgbClr val="FBAE40"/>
          </p15:clr>
        </p15:guide>
        <p15:guide id="3" pos="1752">
          <p15:clr>
            <a:srgbClr val="FBAE40"/>
          </p15:clr>
        </p15:guide>
        <p15:guide id="4" pos="3120">
          <p15:clr>
            <a:srgbClr val="FBAE40"/>
          </p15:clr>
        </p15:guide>
        <p15:guide id="5" pos="3192">
          <p15:clr>
            <a:srgbClr val="FBAE40"/>
          </p15:clr>
        </p15:guide>
        <p15:guide id="6" pos="4584">
          <p15:clr>
            <a:srgbClr val="FBAE40"/>
          </p15:clr>
        </p15:guide>
        <p15:guide id="7" pos="4656">
          <p15:clr>
            <a:srgbClr val="FBAE40"/>
          </p15:clr>
        </p15:guide>
        <p15:guide id="8" pos="6048">
          <p15:clr>
            <a:srgbClr val="FBAE40"/>
          </p15:clr>
        </p15:guide>
        <p15:guide id="9" orient="horz" pos="288">
          <p15:clr>
            <a:srgbClr val="FBAE40"/>
          </p15:clr>
        </p15:guide>
        <p15:guide id="10" orient="horz" pos="463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C99638-F431-4A38-97F8-EDAECFA80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293876E-40E0-418D-A12B-EB06EE6FD2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39E6C4E-80E7-4CFE-BE0A-DA9790D95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2504-D40A-401A-8F32-F78D482546CB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7649757-1BD2-49BC-965B-C0503F1A9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AA5AC8-C4A0-4A23-BCE3-BAA8EA93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AD67-573F-4B3D-B62B-55BABA36BD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670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9F8D298-F060-4026-B081-F53CDB946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預留位置 2">
            <a:extLst>
              <a:ext uri="{FF2B5EF4-FFF2-40B4-BE49-F238E27FC236}">
                <a16:creationId xmlns:a16="http://schemas.microsoft.com/office/drawing/2014/main" id="{7A4F4BC9-83C6-4E23-A6B9-3F2EDD67E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895A3D-EA61-4738-A9D3-96045A7F08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7C570BA2-EF71-47D5-B3E9-DE81141096D7}" type="datetime1">
              <a:rPr lang="zh-TW" altLang="en-US" noProof="0" smtClean="0"/>
              <a:t>2021/9/30</a:t>
            </a:fld>
            <a:endParaRPr lang="zh-TW" altLang="en-US" noProof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68A73E-A937-4036-AB6C-6B4A92BC4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D25F97E1-8DBB-4767-A93D-538963E44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A66EA51E-D7AE-4490-9911-1D65DA21D1AE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85421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赫爾布魯克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加里森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3754241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22C32A2-C17F-4AD6-A7D5-16E61C1008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460587"/>
            <a:ext cx="9626320" cy="1709858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護眼時間</a:t>
            </a:r>
            <a:r>
              <a:rPr lang="en-US" altLang="zh-TW" dirty="0"/>
              <a:t>(</a:t>
            </a:r>
            <a:r>
              <a:rPr lang="zh-TW" altLang="en-US" dirty="0"/>
              <a:t>周一三四五</a:t>
            </a:r>
            <a:r>
              <a:rPr lang="en-US" altLang="zh-TW" dirty="0"/>
              <a:t>)/</a:t>
            </a:r>
            <a:r>
              <a:rPr lang="zh-TW" altLang="en-US" dirty="0"/>
              <a:t>每天潔牙時間</a:t>
            </a:r>
            <a:br>
              <a:rPr lang="en-US" altLang="zh-TW" dirty="0"/>
            </a:br>
            <a:r>
              <a:rPr lang="zh-TW" altLang="en-US" dirty="0"/>
              <a:t>請 </a:t>
            </a:r>
            <a:r>
              <a:rPr lang="zh-TW" altLang="en-US" dirty="0">
                <a:highlight>
                  <a:srgbClr val="FFFF00"/>
                </a:highlight>
              </a:rPr>
              <a:t>護眼長</a:t>
            </a:r>
            <a:r>
              <a:rPr lang="zh-TW" altLang="en-US" dirty="0"/>
              <a:t> </a:t>
            </a:r>
            <a:r>
              <a:rPr lang="zh-TW" altLang="en-US" dirty="0">
                <a:highlight>
                  <a:srgbClr val="00FFFF"/>
                </a:highlight>
              </a:rPr>
              <a:t>潔牙長</a:t>
            </a:r>
            <a:r>
              <a:rPr lang="zh-TW" altLang="en-US" dirty="0"/>
              <a:t>   從學習吧開影片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7AFAE62-3F34-4D21-A363-F016E0C41D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BD001AA0-0061-4827-96EE-FE68BDC67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47713"/>
            <a:ext cx="10083249" cy="5345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551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7654" y="218551"/>
            <a:ext cx="9435403" cy="7335297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6000" dirty="0"/>
              <a:t>下課了～</a:t>
            </a:r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/>
              <a:t>下一節體育課</a:t>
            </a:r>
            <a:endParaRPr lang="en-US" altLang="zh-TW" sz="6000" dirty="0"/>
          </a:p>
          <a:p>
            <a:r>
              <a:rPr lang="zh-TW" altLang="en-US" sz="6000" dirty="0"/>
              <a:t>因為再下一節閩語課</a:t>
            </a:r>
            <a:endParaRPr lang="en-US" altLang="zh-TW" sz="6000" dirty="0"/>
          </a:p>
          <a:p>
            <a:r>
              <a:rPr lang="zh-TW" altLang="en-US" sz="6000" dirty="0"/>
              <a:t>所以請放好閩語課本</a:t>
            </a:r>
            <a:endParaRPr lang="en-US" altLang="zh-TW" sz="6000" dirty="0"/>
          </a:p>
          <a:p>
            <a:r>
              <a:rPr lang="zh-TW" altLang="en-US" sz="6000" dirty="0"/>
              <a:t>再帶水壺</a:t>
            </a:r>
            <a:r>
              <a:rPr lang="zh-TW" altLang="en-US" sz="6000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排隊上體育課</a:t>
            </a:r>
          </a:p>
          <a:p>
            <a:endParaRPr lang="en-US" altLang="zh-TW" sz="6000" dirty="0"/>
          </a:p>
          <a:p>
            <a:r>
              <a:rPr lang="zh-TW" altLang="en-US" sz="4000" b="1" dirty="0"/>
              <a:t>第四節客語在</a:t>
            </a:r>
            <a:r>
              <a:rPr lang="zh-TW" altLang="zh-TW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活動中心</a:t>
            </a:r>
            <a:r>
              <a:rPr lang="en-US" altLang="zh-TW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1F</a:t>
            </a:r>
            <a:r>
              <a:rPr lang="zh-TW" altLang="zh-TW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社會教室</a:t>
            </a:r>
            <a:endParaRPr lang="en-US" altLang="zh-TW" sz="4000" b="1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zh-TW" altLang="en-US" sz="40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（</a:t>
            </a:r>
            <a:r>
              <a:rPr lang="zh-TW" altLang="en-US" sz="4000" b="1" u="sng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彥擎</a:t>
            </a:r>
            <a:r>
              <a:rPr lang="zh-TW" altLang="en-US" sz="40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、</a:t>
            </a:r>
            <a:r>
              <a:rPr lang="zh-TW" altLang="en-US" sz="4000" b="1" u="sng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思穎</a:t>
            </a:r>
            <a:r>
              <a:rPr lang="zh-TW" altLang="en-US" sz="40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　請帶鉛筆盒）</a:t>
            </a:r>
            <a:endParaRPr lang="en-US" altLang="zh-TW" sz="4000" b="1" kern="100" dirty="0"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zh-TW" altLang="zh-TW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</a:t>
            </a:r>
            <a:r>
              <a:rPr lang="zh-TW" altLang="en-US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請</a:t>
            </a:r>
            <a:r>
              <a:rPr lang="zh-TW" altLang="en-US" sz="4000" b="1" u="sng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韵喬</a:t>
            </a:r>
            <a:r>
              <a:rPr lang="zh-TW" altLang="en-US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提早</a:t>
            </a:r>
            <a:r>
              <a:rPr lang="en-US" altLang="zh-TW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11:45</a:t>
            </a:r>
            <a:r>
              <a:rPr lang="zh-TW" altLang="en-US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到</a:t>
            </a:r>
            <a:r>
              <a:rPr lang="en-US" altLang="zh-TW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102</a:t>
            </a:r>
            <a:r>
              <a:rPr lang="zh-TW" altLang="en-US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協助卓老師。</a:t>
            </a:r>
            <a:endParaRPr lang="en-US" altLang="zh-TW" sz="4000" b="1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241901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E84082-C751-44E5-BAFC-873C8CE84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4739" y="1155561"/>
            <a:ext cx="8169310" cy="3455444"/>
          </a:xfrm>
        </p:spPr>
        <p:txBody>
          <a:bodyPr>
            <a:normAutofit fontScale="90000"/>
          </a:bodyPr>
          <a:lstStyle/>
          <a:p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盛飯、用餐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中午量體溫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１２：１５潔牙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１２：２５午睡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u="sng" dirty="0">
                <a:solidFill>
                  <a:srgbClr val="FF0000"/>
                </a:solidFill>
                <a:highlight>
                  <a:srgbClr val="FFFF00"/>
                </a:highlight>
              </a:rPr>
              <a:t>潔牙長請準備氟水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E2243CC-BEEA-4801-A35D-E4197E84E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682533"/>
            <a:ext cx="10028255" cy="2491990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>
                <a:sym typeface="Wingdings" panose="05000000000000000000" pitchFamily="2" charset="2"/>
              </a:rPr>
              <a:t></a:t>
            </a:r>
            <a:r>
              <a:rPr lang="zh-TW" altLang="en-US" sz="3200" dirty="0"/>
              <a:t>午休整潔活動：</a:t>
            </a:r>
            <a:endParaRPr lang="en-US" altLang="zh-TW" sz="3200" dirty="0"/>
          </a:p>
          <a:p>
            <a:pPr algn="l"/>
            <a:r>
              <a:rPr lang="en-US" altLang="zh-TW" sz="3200" dirty="0"/>
              <a:t>	</a:t>
            </a:r>
            <a:r>
              <a:rPr lang="zh-TW" altLang="en-US" sz="3200" dirty="0"/>
              <a:t>請衛生股長</a:t>
            </a:r>
            <a:r>
              <a:rPr lang="zh-TW" altLang="en-US" sz="3200" u="sng" dirty="0"/>
              <a:t>誠瑋</a:t>
            </a:r>
            <a:r>
              <a:rPr lang="zh-TW" altLang="en-US" sz="3200" dirty="0"/>
              <a:t>協助檢查並機動加強清潔</a:t>
            </a:r>
            <a:r>
              <a:rPr lang="en-US" altLang="zh-TW" sz="3200" dirty="0"/>
              <a:t>	</a:t>
            </a:r>
          </a:p>
          <a:p>
            <a:pPr algn="l"/>
            <a:r>
              <a:rPr lang="en-US" altLang="zh-TW" sz="3200" dirty="0">
                <a:sym typeface="Wingdings" panose="05000000000000000000" pitchFamily="2" charset="2"/>
              </a:rPr>
              <a:t>	</a:t>
            </a:r>
            <a:r>
              <a:rPr lang="zh-TW" altLang="en-US" sz="3200" dirty="0">
                <a:sym typeface="Wingdings" panose="05000000000000000000" pitchFamily="2" charset="2"/>
              </a:rPr>
              <a:t>外掃區</a:t>
            </a:r>
            <a:r>
              <a:rPr lang="en-US" altLang="zh-TW" sz="3200" dirty="0">
                <a:sym typeface="Wingdings" panose="05000000000000000000" pitchFamily="2" charset="2"/>
              </a:rPr>
              <a:t>	【</a:t>
            </a:r>
            <a:r>
              <a:rPr lang="zh-TW" altLang="en-US" sz="3200" dirty="0">
                <a:sym typeface="Wingdings" panose="05000000000000000000" pitchFamily="2" charset="2"/>
              </a:rPr>
              <a:t>請小組長協助－</a:t>
            </a:r>
            <a:r>
              <a:rPr lang="zh-TW" altLang="en-US" sz="3200" u="sng" dirty="0">
                <a:sym typeface="Wingdings" panose="05000000000000000000" pitchFamily="2" charset="2"/>
              </a:rPr>
              <a:t>文寧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振宏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庭恩</a:t>
            </a:r>
            <a:r>
              <a:rPr lang="en-US" altLang="zh-TW" sz="3200" dirty="0">
                <a:sym typeface="Wingdings" panose="05000000000000000000" pitchFamily="2" charset="2"/>
              </a:rPr>
              <a:t>】</a:t>
            </a:r>
          </a:p>
          <a:p>
            <a:pPr algn="l"/>
            <a:r>
              <a:rPr lang="en-US" altLang="zh-TW" sz="3200" dirty="0">
                <a:sym typeface="Wingdings" panose="05000000000000000000" pitchFamily="2" charset="2"/>
              </a:rPr>
              <a:t>	</a:t>
            </a:r>
            <a:r>
              <a:rPr lang="zh-TW" altLang="en-US" sz="3200" dirty="0">
                <a:sym typeface="Wingdings" panose="05000000000000000000" pitchFamily="2" charset="2"/>
              </a:rPr>
              <a:t>教室內外</a:t>
            </a:r>
            <a:r>
              <a:rPr lang="en-US" altLang="zh-TW" sz="3200" dirty="0">
                <a:sym typeface="Wingdings" panose="05000000000000000000" pitchFamily="2" charset="2"/>
              </a:rPr>
              <a:t>	【</a:t>
            </a:r>
            <a:r>
              <a:rPr lang="zh-TW" altLang="en-US" sz="3200" dirty="0">
                <a:sym typeface="Wingdings" panose="05000000000000000000" pitchFamily="2" charset="2"/>
              </a:rPr>
              <a:t>請</a:t>
            </a:r>
            <a:r>
              <a:rPr lang="zh-TW" altLang="en-US" sz="3200" u="sng" dirty="0">
                <a:sym typeface="Wingdings" panose="05000000000000000000" pitchFamily="2" charset="2"/>
              </a:rPr>
              <a:t>采瑜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玉琪</a:t>
            </a:r>
            <a:r>
              <a:rPr lang="zh-TW" altLang="en-US" sz="3200" dirty="0">
                <a:sym typeface="Wingdings" panose="05000000000000000000" pitchFamily="2" charset="2"/>
              </a:rPr>
              <a:t>協助整理</a:t>
            </a:r>
            <a:r>
              <a:rPr lang="en-US" altLang="zh-TW" sz="3200" dirty="0">
                <a:sym typeface="Wingdings" panose="05000000000000000000" pitchFamily="2" charset="2"/>
              </a:rPr>
              <a:t>】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3697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1"/>
            <a:ext cx="2194560" cy="5571460"/>
          </a:xfrm>
          <a:solidFill>
            <a:schemeClr val="accent2"/>
          </a:solidFill>
        </p:spPr>
        <p:txBody>
          <a:bodyPr vert="wordArtVertRtl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課本重點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85779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學習吧 自學資源</a:t>
            </a:r>
            <a:endParaRPr lang="en-US" altLang="zh-TW" sz="54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74400" y="1748411"/>
            <a:ext cx="2194560" cy="5571460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防疫隔板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氟水漱口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F69FA378-5527-4173-AE9B-992DDD5D2448}"/>
              </a:ext>
            </a:extLst>
          </p:cNvPr>
          <p:cNvSpPr txBox="1"/>
          <p:nvPr/>
        </p:nvSpPr>
        <p:spPr>
          <a:xfrm>
            <a:off x="2863780" y="500544"/>
            <a:ext cx="24911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/>
              <a:t>健康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75D39AC8-E53D-40C4-8642-D1A39E6804BF}"/>
              </a:ext>
            </a:extLst>
          </p:cNvPr>
          <p:cNvSpPr txBox="1"/>
          <p:nvPr/>
        </p:nvSpPr>
        <p:spPr>
          <a:xfrm>
            <a:off x="2771649" y="6336891"/>
            <a:ext cx="22227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P83-93</a:t>
            </a:r>
            <a:endParaRPr lang="zh-TW" altLang="en-US" sz="4800" b="1" dirty="0">
              <a:solidFill>
                <a:schemeClr val="bg1"/>
              </a:solidFill>
              <a:latin typeface="Microsoft JhengHei UI Light" panose="020B0304030504040204" pitchFamily="34" charset="-120"/>
              <a:ea typeface="Microsoft JhengHei UI Light" panose="020B03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65492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170822"/>
            <a:ext cx="9435403" cy="7335297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下課了～</a:t>
            </a:r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/>
              <a:t>下一節英文課</a:t>
            </a:r>
            <a:endParaRPr lang="en-US" altLang="zh-TW" sz="6000" dirty="0"/>
          </a:p>
          <a:p>
            <a:r>
              <a:rPr lang="zh-TW" altLang="en-US" sz="6000" dirty="0"/>
              <a:t>請準備以下物品</a:t>
            </a:r>
            <a:endParaRPr lang="en-US" altLang="zh-TW" sz="6000" dirty="0"/>
          </a:p>
          <a:p>
            <a:pPr lvl="8" algn="l"/>
            <a:r>
              <a:rPr lang="zh-TW" altLang="en-US" sz="5340" dirty="0">
                <a:sym typeface="Wingdings" panose="05000000000000000000" pitchFamily="2" charset="2"/>
              </a:rPr>
              <a:t>聯絡簿</a:t>
            </a:r>
            <a:endParaRPr lang="en-US" altLang="zh-TW" sz="5340" dirty="0">
              <a:sym typeface="Wingdings" panose="05000000000000000000" pitchFamily="2" charset="2"/>
            </a:endParaRPr>
          </a:p>
          <a:p>
            <a:pPr lvl="8" algn="l"/>
            <a:r>
              <a:rPr lang="zh-TW" altLang="en-US" sz="5340" dirty="0">
                <a:sym typeface="Wingdings" panose="05000000000000000000" pitchFamily="2" charset="2"/>
              </a:rPr>
              <a:t></a:t>
            </a:r>
            <a:r>
              <a:rPr lang="en-US" altLang="zh-TW" sz="5340" dirty="0">
                <a:sym typeface="Wingdings" panose="05000000000000000000" pitchFamily="2" charset="2"/>
              </a:rPr>
              <a:t>1200</a:t>
            </a:r>
            <a:r>
              <a:rPr lang="zh-TW" altLang="en-US" sz="5340" dirty="0">
                <a:sym typeface="Wingdings" panose="05000000000000000000" pitchFamily="2" charset="2"/>
              </a:rPr>
              <a:t>單</a:t>
            </a:r>
            <a:endParaRPr lang="en-US" altLang="zh-TW" sz="5340" dirty="0">
              <a:sym typeface="Wingdings" panose="05000000000000000000" pitchFamily="2" charset="2"/>
            </a:endParaRPr>
          </a:p>
          <a:p>
            <a:pPr lvl="8" algn="l"/>
            <a:r>
              <a:rPr lang="en-US" altLang="zh-TW" sz="5340" dirty="0">
                <a:sym typeface="Wingdings" panose="05000000000000000000" pitchFamily="2" charset="2"/>
              </a:rPr>
              <a:t></a:t>
            </a:r>
            <a:r>
              <a:rPr lang="zh-TW" altLang="en-US" sz="5340" dirty="0">
                <a:sym typeface="Wingdings" panose="05000000000000000000" pitchFamily="2" charset="2"/>
              </a:rPr>
              <a:t>英文課本</a:t>
            </a:r>
            <a:endParaRPr lang="en-US" altLang="zh-TW" sz="534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538467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48411"/>
            <a:ext cx="2194560" cy="55714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400" b="1" dirty="0">
                <a:solidFill>
                  <a:schemeClr val="bg1"/>
                </a:solidFill>
              </a:rPr>
              <a:t>整理書包   座位清消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98571" y="1748411"/>
            <a:ext cx="2194560" cy="5562117"/>
          </a:xfrm>
          <a:solidFill>
            <a:schemeClr val="accent2"/>
          </a:solidFill>
        </p:spPr>
        <p:txBody>
          <a:bodyPr vert="wordArtVertRtl" rtlCol="0" anchor="ctr">
            <a:normAutofit/>
          </a:bodyPr>
          <a:lstStyle/>
          <a:p>
            <a:pPr marL="0" indent="0" rtl="0">
              <a:lnSpc>
                <a:spcPct val="100000"/>
              </a:lnSpc>
              <a:buNone/>
            </a:pPr>
            <a:r>
              <a:rPr lang="zh-TW" altLang="en-US" sz="4400" b="1" dirty="0">
                <a:solidFill>
                  <a:schemeClr val="bg1"/>
                </a:solidFill>
              </a:rPr>
              <a:t>魔方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16949" y="1739068"/>
            <a:ext cx="2194560" cy="5571460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綜合第三單元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27484F4E-10E6-43E8-A759-512A083D6E0B}"/>
              </a:ext>
            </a:extLst>
          </p:cNvPr>
          <p:cNvSpPr txBox="1"/>
          <p:nvPr/>
        </p:nvSpPr>
        <p:spPr>
          <a:xfrm>
            <a:off x="4993131" y="452528"/>
            <a:ext cx="22816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/>
              <a:t>綜合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B31FB8E2-27E7-41E7-B902-477958DBE4D9}"/>
              </a:ext>
            </a:extLst>
          </p:cNvPr>
          <p:cNvSpPr txBox="1"/>
          <p:nvPr/>
        </p:nvSpPr>
        <p:spPr>
          <a:xfrm>
            <a:off x="2299943" y="3423976"/>
            <a:ext cx="2648674" cy="388655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400" b="1" dirty="0">
                <a:latin typeface="華康中黑體(P)" panose="02010600010101010101" pitchFamily="2" charset="-120"/>
                <a:ea typeface="華康中黑體(P)" panose="02010600010101010101" pitchFamily="2" charset="-120"/>
                <a:sym typeface="Wingdings" panose="05000000000000000000" pitchFamily="2" charset="2"/>
              </a:rPr>
              <a:t>３工具恰恰好．重在技藝高</a:t>
            </a:r>
            <a:endParaRPr lang="en-US" altLang="zh-TW" sz="2400" b="1" dirty="0">
              <a:latin typeface="華康中黑體(P)" panose="02010600010101010101" pitchFamily="2" charset="-120"/>
              <a:ea typeface="華康中黑體(P)" panose="02010600010101010101" pitchFamily="2" charset="-120"/>
              <a:sym typeface="Wingdings" panose="05000000000000000000" pitchFamily="2" charset="2"/>
            </a:endParaRPr>
          </a:p>
          <a:p>
            <a:endParaRPr lang="en-US" altLang="zh-TW" sz="2400" b="1" dirty="0">
              <a:latin typeface="華康中黑體(P)" panose="02010600010101010101" pitchFamily="2" charset="-120"/>
              <a:ea typeface="華康中黑體(P)" panose="02010600010101010101" pitchFamily="2" charset="-120"/>
              <a:sym typeface="Wingdings" panose="05000000000000000000" pitchFamily="2" charset="2"/>
            </a:endParaRPr>
          </a:p>
          <a:p>
            <a:r>
              <a:rPr lang="zh-TW" altLang="en-US" sz="2400" b="1" dirty="0">
                <a:latin typeface="華康中黑體(P)" panose="02010600010101010101" pitchFamily="2" charset="-120"/>
                <a:ea typeface="華康中黑體(P)" panose="02010600010101010101" pitchFamily="2" charset="-120"/>
                <a:sym typeface="Wingdings" panose="05000000000000000000" pitchFamily="2" charset="2"/>
              </a:rPr>
              <a:t>２互敬惜友誼．共學且共好</a:t>
            </a:r>
            <a:endParaRPr lang="en-US" altLang="zh-TW" sz="2400" b="1" dirty="0">
              <a:latin typeface="華康中黑體(P)" panose="02010600010101010101" pitchFamily="2" charset="-120"/>
              <a:ea typeface="華康中黑體(P)" panose="02010600010101010101" pitchFamily="2" charset="-120"/>
              <a:sym typeface="Wingdings" panose="05000000000000000000" pitchFamily="2" charset="2"/>
            </a:endParaRPr>
          </a:p>
          <a:p>
            <a:endParaRPr lang="en-US" altLang="zh-TW" sz="2400" b="1" dirty="0">
              <a:latin typeface="華康中黑體(P)" panose="02010600010101010101" pitchFamily="2" charset="-120"/>
              <a:ea typeface="華康中黑體(P)" panose="02010600010101010101" pitchFamily="2" charset="-120"/>
              <a:sym typeface="Wingdings" panose="05000000000000000000" pitchFamily="2" charset="2"/>
            </a:endParaRPr>
          </a:p>
          <a:p>
            <a:r>
              <a:rPr lang="zh-TW" altLang="en-US" sz="2400" b="1" dirty="0">
                <a:latin typeface="華康中黑體(P)" panose="02010600010101010101" pitchFamily="2" charset="-120"/>
                <a:ea typeface="華康中黑體(P)" panose="02010600010101010101" pitchFamily="2" charset="-120"/>
                <a:sym typeface="Wingdings" panose="05000000000000000000" pitchFamily="2" charset="2"/>
              </a:rPr>
              <a:t>１</a:t>
            </a:r>
            <a:r>
              <a:rPr lang="zh-TW" altLang="en-US" sz="2400" b="1" dirty="0">
                <a:latin typeface="華康中黑體(P)" panose="02010600010101010101" pitchFamily="2" charset="-120"/>
                <a:ea typeface="華康中黑體(P)" panose="02010600010101010101" pitchFamily="2" charset="-120"/>
              </a:rPr>
              <a:t>完成分內事</a:t>
            </a:r>
            <a:r>
              <a:rPr lang="zh-TW" altLang="en-US" sz="2400" b="1" dirty="0">
                <a:latin typeface="華康中黑體(P)" panose="02010600010101010101" pitchFamily="2" charset="-120"/>
                <a:ea typeface="華康中黑體(P)" panose="02010600010101010101" pitchFamily="2" charset="-120"/>
                <a:sym typeface="Wingdings" panose="05000000000000000000" pitchFamily="2" charset="2"/>
              </a:rPr>
              <a:t>．</a:t>
            </a:r>
            <a:r>
              <a:rPr lang="zh-TW" altLang="en-US" sz="2400" b="1" dirty="0">
                <a:latin typeface="華康中黑體(P)" panose="02010600010101010101" pitchFamily="2" charset="-120"/>
                <a:ea typeface="華康中黑體(P)" panose="02010600010101010101" pitchFamily="2" charset="-120"/>
              </a:rPr>
              <a:t>休閒切磋趣</a:t>
            </a:r>
            <a:endParaRPr lang="en-US" altLang="zh-TW" sz="2400" b="1" dirty="0">
              <a:latin typeface="華康中黑體(P)" panose="02010600010101010101" pitchFamily="2" charset="-120"/>
              <a:ea typeface="華康中黑體(P)" panose="02010600010101010101" pitchFamily="2" charset="-120"/>
            </a:endParaRPr>
          </a:p>
          <a:p>
            <a:endParaRPr lang="en-US" altLang="zh-TW" dirty="0">
              <a:sym typeface="Wingdings" panose="05000000000000000000" pitchFamily="2" charset="2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032913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AF375172-BC8C-47F0-90CC-D92485400A63}"/>
              </a:ext>
            </a:extLst>
          </p:cNvPr>
          <p:cNvSpPr txBox="1"/>
          <p:nvPr/>
        </p:nvSpPr>
        <p:spPr>
          <a:xfrm>
            <a:off x="723481" y="887891"/>
            <a:ext cx="9113855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15</a:t>
            </a: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：</a:t>
            </a:r>
            <a: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30</a:t>
            </a: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放學</a:t>
            </a: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桌子對正線</a:t>
            </a: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 椅子抬起來</a:t>
            </a: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聽廣播進行防疫分流放學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16859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66662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017EFB55-5E90-4C82-9949-52B7983049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229" y="3413927"/>
            <a:ext cx="6732395" cy="3869167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46477"/>
            <a:ext cx="9937820" cy="2924071"/>
          </a:xfrm>
        </p:spPr>
        <p:txBody>
          <a:bodyPr anchor="ctr">
            <a:normAutofit fontScale="90000"/>
          </a:bodyPr>
          <a:lstStyle/>
          <a:p>
            <a:r>
              <a:rPr lang="zh-TW" altLang="en-US" sz="6000" dirty="0"/>
              <a:t>早自修</a:t>
            </a:r>
            <a:br>
              <a:rPr lang="en-US" altLang="zh-TW" sz="6000" dirty="0"/>
            </a:br>
            <a:r>
              <a:rPr lang="en-US" altLang="zh-TW" sz="6000" dirty="0"/>
              <a:t>7:50~8:05</a:t>
            </a:r>
            <a:r>
              <a:rPr lang="zh-TW" altLang="en-US" sz="6000" dirty="0"/>
              <a:t>  </a:t>
            </a:r>
            <a:r>
              <a:rPr lang="en-US" altLang="zh-TW" sz="6000" dirty="0"/>
              <a:t>MSSR</a:t>
            </a:r>
            <a:r>
              <a:rPr lang="zh-TW" altLang="en-US" sz="6000" dirty="0"/>
              <a:t>晨讀</a:t>
            </a:r>
            <a:br>
              <a:rPr lang="en-US" altLang="zh-TW" sz="6000" dirty="0"/>
            </a:br>
            <a:r>
              <a:rPr lang="zh-TW" altLang="en-US" sz="6000" dirty="0"/>
              <a:t>請安靜閱讀</a:t>
            </a:r>
            <a:br>
              <a:rPr lang="en-US" altLang="zh-TW" sz="6000" dirty="0"/>
            </a:br>
            <a:r>
              <a:rPr lang="zh-TW" altLang="en-US" sz="6000" dirty="0"/>
              <a:t>共讀班書</a:t>
            </a:r>
            <a:r>
              <a:rPr lang="en-US" altLang="zh-TW" sz="6000" dirty="0"/>
              <a:t>【</a:t>
            </a:r>
            <a:r>
              <a:rPr lang="zh-TW" altLang="en-US" sz="6000" dirty="0"/>
              <a:t>激流三勇士</a:t>
            </a:r>
            <a:r>
              <a:rPr lang="en-US" altLang="zh-TW" sz="6000" dirty="0"/>
              <a:t>】</a:t>
            </a:r>
            <a:br>
              <a:rPr lang="en-US" altLang="zh-TW" sz="6000" dirty="0"/>
            </a:br>
            <a:br>
              <a:rPr lang="en-US" altLang="zh-TW" sz="6000" dirty="0"/>
            </a:br>
            <a:br>
              <a:rPr lang="en-US" altLang="zh-TW" sz="6000" dirty="0"/>
            </a:b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588310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A2740F-6CE9-40BB-BB2F-1FCE0B4557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1240077"/>
          </a:xfrm>
        </p:spPr>
        <p:txBody>
          <a:bodyPr/>
          <a:lstStyle/>
          <a:p>
            <a:r>
              <a:rPr lang="zh-TW" altLang="en-US" dirty="0"/>
              <a:t>作業未完成的同學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64FB198-4DCA-4EDE-9F72-FA7073C65E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2612571"/>
            <a:ext cx="7543800" cy="4702629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/>
              <a:t>１．請留在座位，思過反省，加強學習。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２．同學們請勿干擾。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３．有要事須離開，請務必告知導師。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４．下課時教室內請保持安靜。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５．歡迎其他同學們離開教室，望遠凝視。</a:t>
            </a:r>
            <a:endParaRPr lang="en-US" altLang="zh-TW" sz="32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02755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3A6A32-E3FA-4569-9BCE-693AD97399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810B3EA-61F0-44CA-AA42-E3C53ACB51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9A82E7EF-680E-488E-84A2-C65C455FF7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537208"/>
              </p:ext>
            </p:extLst>
          </p:nvPr>
        </p:nvGraphicFramePr>
        <p:xfrm>
          <a:off x="0" y="91440"/>
          <a:ext cx="10058400" cy="76809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5075024">
                  <a:extLst>
                    <a:ext uri="{9D8B030D-6E8A-4147-A177-3AD203B41FA5}">
                      <a16:colId xmlns:a16="http://schemas.microsoft.com/office/drawing/2014/main" val="1485229126"/>
                    </a:ext>
                  </a:extLst>
                </a:gridCol>
                <a:gridCol w="4983376">
                  <a:extLst>
                    <a:ext uri="{9D8B030D-6E8A-4147-A177-3AD203B41FA5}">
                      <a16:colId xmlns:a16="http://schemas.microsoft.com/office/drawing/2014/main" val="224152778"/>
                    </a:ext>
                  </a:extLst>
                </a:gridCol>
              </a:tblGrid>
              <a:tr h="1735853">
                <a:tc>
                  <a:txBody>
                    <a:bodyPr/>
                    <a:lstStyle/>
                    <a:p>
                      <a:r>
                        <a:rPr lang="zh-TW" altLang="en-US" sz="3200" b="1" dirty="0"/>
                        <a:t>１．編號和指標名稱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５．練習題</a:t>
                      </a:r>
                      <a:endParaRPr lang="en-US" altLang="zh-TW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（不用抄題目，</a:t>
                      </a:r>
                      <a:endParaRPr kumimoji="0" lang="en-US" altLang="zh-TW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只要寫</a:t>
                      </a:r>
                      <a:r>
                        <a:rPr kumimoji="0" lang="zh-TW" altLang="en-US" sz="2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計算過程</a:t>
                      </a: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和</a:t>
                      </a:r>
                      <a:r>
                        <a:rPr kumimoji="0" lang="zh-TW" altLang="en-US" sz="2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答：　　　</a:t>
                      </a: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811428"/>
                  </a:ext>
                </a:extLst>
              </a:tr>
              <a:tr h="173585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２．影片重點１</a:t>
                      </a:r>
                    </a:p>
                    <a:p>
                      <a:endParaRPr lang="zh-TW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６．練習題</a:t>
                      </a:r>
                      <a:endParaRPr lang="en-US" altLang="zh-TW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（不用抄題目，</a:t>
                      </a:r>
                      <a:endParaRPr lang="en-US" altLang="zh-TW" sz="24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只要寫</a:t>
                      </a:r>
                      <a:r>
                        <a:rPr lang="zh-TW" altLang="en-US" sz="2400" b="1" u="sng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計算過程</a:t>
                      </a:r>
                      <a:r>
                        <a:rPr lang="zh-TW" altLang="en-U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和</a:t>
                      </a:r>
                      <a:r>
                        <a:rPr lang="zh-TW" altLang="en-US" sz="2400" b="1" u="sng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答：　　　</a:t>
                      </a:r>
                      <a:r>
                        <a:rPr lang="zh-TW" altLang="en-U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）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780858"/>
                  </a:ext>
                </a:extLst>
              </a:tr>
              <a:tr h="173585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３．影片重點２</a:t>
                      </a:r>
                    </a:p>
                    <a:p>
                      <a:endParaRPr lang="zh-TW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７．動態評量</a:t>
                      </a:r>
                      <a:endParaRPr lang="en-US" altLang="zh-TW" sz="3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（不用抄題目，</a:t>
                      </a:r>
                      <a:endParaRPr lang="en-US" altLang="zh-TW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只要寫</a:t>
                      </a:r>
                      <a:r>
                        <a:rPr lang="zh-TW" altLang="en-US" sz="24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計算過程</a:t>
                      </a:r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和</a:t>
                      </a:r>
                      <a:r>
                        <a:rPr lang="zh-TW" altLang="en-US" sz="24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答：　　　</a:t>
                      </a:r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）</a:t>
                      </a:r>
                    </a:p>
                    <a:p>
                      <a:endParaRPr lang="zh-TW" altLang="en-US" sz="3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320177"/>
                  </a:ext>
                </a:extLst>
              </a:tr>
              <a:tr h="173585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４．</a:t>
                      </a:r>
                      <a:r>
                        <a:rPr lang="zh-TW" altLang="en-US" sz="3200" b="1" dirty="0">
                          <a:solidFill>
                            <a:srgbClr val="FF0000"/>
                          </a:solidFill>
                        </a:rPr>
                        <a:t>換你出題（附解答）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８．動態評量</a:t>
                      </a:r>
                      <a:endParaRPr lang="en-US" altLang="zh-TW" sz="3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（不用抄題目，</a:t>
                      </a:r>
                      <a:endParaRPr lang="en-US" altLang="zh-TW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只要寫</a:t>
                      </a:r>
                      <a:r>
                        <a:rPr lang="zh-TW" altLang="en-US" sz="24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計算過程</a:t>
                      </a:r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和</a:t>
                      </a:r>
                      <a:r>
                        <a:rPr lang="zh-TW" altLang="en-US" sz="24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答：　　　</a:t>
                      </a:r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）</a:t>
                      </a:r>
                    </a:p>
                    <a:p>
                      <a:endParaRPr lang="zh-TW" altLang="en-US" sz="3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396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1519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0"/>
            <a:ext cx="7543800" cy="1676885"/>
          </a:xfrm>
        </p:spPr>
        <p:txBody>
          <a:bodyPr>
            <a:normAutofit/>
          </a:bodyPr>
          <a:lstStyle/>
          <a:p>
            <a:r>
              <a:rPr lang="zh-TW" altLang="en-US" sz="8000" dirty="0">
                <a:solidFill>
                  <a:schemeClr val="accent5">
                    <a:lumMod val="75000"/>
                  </a:schemeClr>
                </a:solidFill>
              </a:rPr>
              <a:t>週四課表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127" y="2209448"/>
            <a:ext cx="9435403" cy="5367009"/>
          </a:xfrm>
        </p:spPr>
        <p:txBody>
          <a:bodyPr>
            <a:noAutofit/>
          </a:bodyPr>
          <a:lstStyle/>
          <a:p>
            <a:r>
              <a:rPr lang="zh-TW" altLang="en-US" sz="6000" dirty="0"/>
              <a:t>數國體閩</a:t>
            </a:r>
            <a:endParaRPr lang="en-US" altLang="zh-TW" sz="6000" dirty="0"/>
          </a:p>
          <a:p>
            <a:r>
              <a:rPr lang="zh-TW" altLang="en-US" sz="3600" dirty="0">
                <a:solidFill>
                  <a:schemeClr val="accent6">
                    <a:lumMod val="75000"/>
                  </a:schemeClr>
                </a:solidFill>
              </a:rPr>
              <a:t>打菜</a:t>
            </a:r>
            <a:r>
              <a:rPr lang="en-US" altLang="zh-TW" sz="36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zh-TW" altLang="en-US" sz="3600" dirty="0">
                <a:solidFill>
                  <a:schemeClr val="accent6">
                    <a:lumMod val="75000"/>
                  </a:schemeClr>
                </a:solidFill>
              </a:rPr>
              <a:t>量體溫、用餐</a:t>
            </a:r>
            <a:endParaRPr lang="en-US" altLang="zh-TW" sz="36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3600" dirty="0">
                <a:solidFill>
                  <a:schemeClr val="accent6">
                    <a:lumMod val="75000"/>
                  </a:schemeClr>
                </a:solidFill>
              </a:rPr>
              <a:t>12:15</a:t>
            </a:r>
            <a:r>
              <a:rPr lang="zh-TW" altLang="en-US" sz="3600" dirty="0">
                <a:solidFill>
                  <a:schemeClr val="accent6">
                    <a:lumMod val="75000"/>
                  </a:schemeClr>
                </a:solidFill>
              </a:rPr>
              <a:t>潔牙</a:t>
            </a:r>
            <a:endParaRPr lang="en-US" altLang="zh-TW" sz="36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3600" dirty="0">
                <a:solidFill>
                  <a:schemeClr val="accent6">
                    <a:lumMod val="75000"/>
                  </a:schemeClr>
                </a:solidFill>
              </a:rPr>
              <a:t>12:25</a:t>
            </a:r>
            <a:r>
              <a:rPr lang="zh-TW" altLang="en-US" sz="3600" dirty="0">
                <a:solidFill>
                  <a:schemeClr val="accent6">
                    <a:lumMod val="75000"/>
                  </a:schemeClr>
                </a:solidFill>
              </a:rPr>
              <a:t>午睡</a:t>
            </a:r>
            <a:endParaRPr lang="en-US" altLang="zh-TW" sz="36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sz="4400" u="sng" dirty="0">
                <a:solidFill>
                  <a:srgbClr val="FF0000"/>
                </a:solidFill>
                <a:highlight>
                  <a:srgbClr val="FFFF00"/>
                </a:highlight>
              </a:rPr>
              <a:t>潔牙長請準備氟水</a:t>
            </a:r>
            <a:endParaRPr lang="en-US" altLang="zh-TW" sz="4400" u="sng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r>
              <a:rPr lang="zh-TW" altLang="en-US" sz="6000" dirty="0"/>
              <a:t>健英綜</a:t>
            </a:r>
          </a:p>
        </p:txBody>
      </p:sp>
    </p:spTree>
    <p:extLst>
      <p:ext uri="{BB962C8B-B14F-4D97-AF65-F5344CB8AC3E}">
        <p14:creationId xmlns:p14="http://schemas.microsoft.com/office/powerpoint/2010/main" val="2640376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99574" y="1748411"/>
            <a:ext cx="2194560" cy="5571459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考１２００單   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2"/>
            <a:ext cx="2194560" cy="5571459"/>
          </a:xfrm>
          <a:solidFill>
            <a:schemeClr val="accent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延至期中後辦理</a:t>
            </a:r>
            <a:endParaRPr lang="en-US" altLang="zh-TW" sz="54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運動會比賽項目</a:t>
            </a:r>
            <a:endParaRPr lang="en-US" altLang="zh-TW" sz="54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    數習        數重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228C3AB-4E92-4716-9161-4FEBD63399DC}"/>
              </a:ext>
            </a:extLst>
          </p:cNvPr>
          <p:cNvSpPr txBox="1"/>
          <p:nvPr/>
        </p:nvSpPr>
        <p:spPr>
          <a:xfrm>
            <a:off x="1636775" y="351691"/>
            <a:ext cx="44756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7200" dirty="0"/>
              <a:t>數學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8CD97298-98F6-4C50-BE71-012F8002E50C}"/>
              </a:ext>
            </a:extLst>
          </p:cNvPr>
          <p:cNvSpPr txBox="1"/>
          <p:nvPr/>
        </p:nvSpPr>
        <p:spPr>
          <a:xfrm>
            <a:off x="7545720" y="3764699"/>
            <a:ext cx="21814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rtl="0">
              <a:defRPr lang="zh-cn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4400" b="1" dirty="0">
                <a:solidFill>
                  <a:schemeClr val="bg1"/>
                </a:solidFill>
              </a:rPr>
              <a:t>P36-39</a:t>
            </a:r>
            <a:endParaRPr lang="zh-TW" altLang="en-US" sz="4400" b="1" dirty="0">
              <a:solidFill>
                <a:schemeClr val="bg1"/>
              </a:solidFill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23F7153C-2F1B-412C-AAF1-60D812CE97C6}"/>
              </a:ext>
            </a:extLst>
          </p:cNvPr>
          <p:cNvSpPr txBox="1"/>
          <p:nvPr/>
        </p:nvSpPr>
        <p:spPr>
          <a:xfrm>
            <a:off x="8047760" y="6336891"/>
            <a:ext cx="13474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rtl="0">
              <a:defRPr lang="zh-cn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4400" b="1" dirty="0">
                <a:solidFill>
                  <a:schemeClr val="bg1"/>
                </a:solidFill>
              </a:rPr>
              <a:t>P21</a:t>
            </a:r>
            <a:endParaRPr lang="zh-TW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180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798B692E-CAA9-4C0A-AC75-2309E42FDF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383162"/>
              </p:ext>
            </p:extLst>
          </p:nvPr>
        </p:nvGraphicFramePr>
        <p:xfrm>
          <a:off x="145701" y="1403698"/>
          <a:ext cx="9766997" cy="61928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8629">
                  <a:extLst>
                    <a:ext uri="{9D8B030D-6E8A-4147-A177-3AD203B41FA5}">
                      <a16:colId xmlns:a16="http://schemas.microsoft.com/office/drawing/2014/main" val="294813525"/>
                    </a:ext>
                  </a:extLst>
                </a:gridCol>
                <a:gridCol w="1505779">
                  <a:extLst>
                    <a:ext uri="{9D8B030D-6E8A-4147-A177-3AD203B41FA5}">
                      <a16:colId xmlns:a16="http://schemas.microsoft.com/office/drawing/2014/main" val="1732115798"/>
                    </a:ext>
                  </a:extLst>
                </a:gridCol>
                <a:gridCol w="6628722">
                  <a:extLst>
                    <a:ext uri="{9D8B030D-6E8A-4147-A177-3AD203B41FA5}">
                      <a16:colId xmlns:a16="http://schemas.microsoft.com/office/drawing/2014/main" val="1645228316"/>
                    </a:ext>
                  </a:extLst>
                </a:gridCol>
                <a:gridCol w="803867">
                  <a:extLst>
                    <a:ext uri="{9D8B030D-6E8A-4147-A177-3AD203B41FA5}">
                      <a16:colId xmlns:a16="http://schemas.microsoft.com/office/drawing/2014/main" val="1026610038"/>
                    </a:ext>
                  </a:extLst>
                </a:gridCol>
              </a:tblGrid>
              <a:tr h="889566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zh-TW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編號</a:t>
                      </a:r>
                      <a:endParaRPr lang="zh-TW" sz="2400" kern="100" dirty="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zh-TW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檢查確認</a:t>
                      </a:r>
                      <a:endParaRPr lang="zh-TW" sz="2400" kern="100" dirty="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zh-TW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評分標準</a:t>
                      </a:r>
                      <a:endParaRPr lang="zh-TW" sz="2400" kern="100" dirty="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zh-TW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得分</a:t>
                      </a:r>
                      <a:endParaRPr lang="zh-TW" sz="2400" kern="100" dirty="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07320827"/>
                  </a:ext>
                </a:extLst>
              </a:tr>
              <a:tr h="1060657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1</a:t>
                      </a:r>
                      <a:endParaRPr lang="zh-TW" sz="2400" kern="100" dirty="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200"/>
                        </a:lnSpc>
                      </a:pPr>
                      <a:r>
                        <a:rPr lang="zh-TW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□是 □否</a:t>
                      </a:r>
                      <a:endParaRPr lang="zh-TW" sz="2400" kern="100" dirty="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200"/>
                        </a:lnSpc>
                      </a:pPr>
                      <a:r>
                        <a:rPr lang="zh-TW" altLang="en-US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能判斷題目數量關係</a:t>
                      </a:r>
                      <a:r>
                        <a:rPr lang="en-US" altLang="zh-TW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(</a:t>
                      </a:r>
                      <a:r>
                        <a:rPr lang="zh-TW" altLang="en-US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和不變、差不變或積不變</a:t>
                      </a:r>
                      <a:r>
                        <a:rPr lang="en-US" altLang="zh-TW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)</a:t>
                      </a:r>
                      <a:r>
                        <a:rPr lang="zh-TW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。</a:t>
                      </a:r>
                      <a:endParaRPr lang="zh-TW" sz="2400" kern="100" dirty="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2</a:t>
                      </a:r>
                      <a:endParaRPr lang="zh-TW" sz="2400" kern="100" dirty="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3316819"/>
                  </a:ext>
                </a:extLst>
              </a:tr>
              <a:tr h="1060657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2400" kern="10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2</a:t>
                      </a:r>
                      <a:endParaRPr lang="zh-TW" sz="2400" kern="10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200"/>
                        </a:lnSpc>
                      </a:pPr>
                      <a:r>
                        <a:rPr lang="zh-TW" sz="2400" kern="10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□是 □否</a:t>
                      </a:r>
                      <a:endParaRPr lang="zh-TW" sz="2400" kern="10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200"/>
                        </a:lnSpc>
                      </a:pPr>
                      <a:r>
                        <a:rPr lang="zh-TW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能運用</a:t>
                      </a:r>
                      <a:r>
                        <a:rPr lang="zh-TW" altLang="en-US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數量關係完成表格</a:t>
                      </a:r>
                      <a:endParaRPr lang="zh-TW" sz="2400" kern="100" dirty="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2</a:t>
                      </a:r>
                      <a:endParaRPr lang="zh-TW" sz="2400" kern="100" dirty="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4965869"/>
                  </a:ext>
                </a:extLst>
              </a:tr>
              <a:tr h="1060657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2400" kern="10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3</a:t>
                      </a:r>
                      <a:endParaRPr lang="zh-TW" sz="2400" kern="10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200"/>
                        </a:lnSpc>
                      </a:pPr>
                      <a:r>
                        <a:rPr lang="zh-TW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□是 □否</a:t>
                      </a:r>
                      <a:endParaRPr lang="zh-TW" sz="2400" kern="100" dirty="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r>
                        <a:rPr lang="zh-TW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能</a:t>
                      </a:r>
                      <a:r>
                        <a:rPr lang="zh-TW" altLang="en-US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寫出數量關係的規律公式</a:t>
                      </a:r>
                      <a:r>
                        <a:rPr lang="en-US" altLang="zh-TW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(</a:t>
                      </a:r>
                      <a:r>
                        <a:rPr lang="zh-TW" altLang="en-US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國字不能寫錯</a:t>
                      </a:r>
                      <a:r>
                        <a:rPr lang="en-US" altLang="zh-TW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)</a:t>
                      </a:r>
                      <a:endParaRPr lang="zh-TW" sz="2400" kern="100" dirty="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altLang="zh-TW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2</a:t>
                      </a:r>
                      <a:endParaRPr lang="zh-TW" sz="2400" kern="100" dirty="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31029784"/>
                  </a:ext>
                </a:extLst>
              </a:tr>
              <a:tr h="1060657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2400" kern="10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4</a:t>
                      </a:r>
                      <a:endParaRPr lang="zh-TW" sz="2400" kern="10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200"/>
                        </a:lnSpc>
                      </a:pPr>
                      <a:r>
                        <a:rPr lang="zh-TW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□是 □否</a:t>
                      </a:r>
                      <a:endParaRPr lang="zh-TW" sz="2400" kern="100" dirty="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200"/>
                        </a:lnSpc>
                      </a:pPr>
                      <a:r>
                        <a:rPr lang="zh-TW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能</a:t>
                      </a:r>
                      <a:r>
                        <a:rPr lang="zh-TW" altLang="en-US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利用規律公式解決問題和預測結果</a:t>
                      </a:r>
                      <a:endParaRPr lang="zh-TW" sz="2400" kern="100" dirty="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altLang="zh-TW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2</a:t>
                      </a:r>
                      <a:endParaRPr lang="zh-TW" sz="2400" kern="100" dirty="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87581038"/>
                  </a:ext>
                </a:extLst>
              </a:tr>
              <a:tr h="1060657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2400" kern="10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5</a:t>
                      </a:r>
                      <a:endParaRPr lang="zh-TW" sz="2400" kern="10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200"/>
                        </a:lnSpc>
                      </a:pPr>
                      <a:r>
                        <a:rPr lang="zh-TW" altLang="zh-TW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□是 □否</a:t>
                      </a:r>
                      <a:endParaRPr lang="zh-TW" altLang="zh-TW" sz="2400" kern="100" dirty="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2200"/>
                        </a:lnSpc>
                      </a:pPr>
                      <a:r>
                        <a:rPr lang="zh-TW" altLang="en-US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能自願或推選出輪流上台報告的順序</a:t>
                      </a:r>
                      <a:r>
                        <a:rPr lang="en-US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 </a:t>
                      </a:r>
                      <a:r>
                        <a:rPr lang="zh-TW" altLang="en-US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                        </a:t>
                      </a:r>
                      <a:r>
                        <a:rPr lang="en-US" altLang="zh-TW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2</a:t>
                      </a:r>
                      <a:endParaRPr lang="zh-TW" sz="2400" kern="100" dirty="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1844918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A9F85BC3-A5D8-41F3-909A-82FBE7A547E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43673" y="772447"/>
            <a:ext cx="76690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組內</a:t>
            </a:r>
            <a:r>
              <a:rPr kumimoji="0" lang="zh-TW" altLang="zh-TW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討論重點</a:t>
            </a:r>
            <a:r>
              <a:rPr kumimoji="0" lang="en-US" altLang="zh-TW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:(</a:t>
            </a:r>
            <a:r>
              <a:rPr kumimoji="0" lang="zh-TW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請同學逐條確認</a:t>
            </a:r>
            <a:r>
              <a:rPr kumimoji="0" lang="en-US" altLang="zh-TW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   </a:t>
            </a:r>
            <a:r>
              <a:rPr kumimoji="0" lang="zh-TW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得分：</a:t>
            </a:r>
            <a:r>
              <a:rPr kumimoji="0" lang="en-US" altLang="zh-TW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    )/10</a:t>
            </a:r>
            <a:endParaRPr kumimoji="0" lang="en-US" altLang="zh-TW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706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732341"/>
            <a:ext cx="9435403" cy="6773778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下課了～</a:t>
            </a:r>
            <a:endParaRPr lang="en-US" altLang="zh-TW" sz="6000" dirty="0"/>
          </a:p>
          <a:p>
            <a:r>
              <a:rPr lang="zh-TW" altLang="en-US" sz="6000" dirty="0"/>
              <a:t>出去走走</a:t>
            </a:r>
            <a:endParaRPr lang="en-US" altLang="zh-TW" sz="6000" dirty="0"/>
          </a:p>
          <a:p>
            <a:r>
              <a:rPr lang="zh-TW" altLang="en-US" sz="6000" dirty="0"/>
              <a:t>操場跑跑</a:t>
            </a:r>
            <a:endParaRPr lang="en-US" altLang="zh-TW" sz="6000" dirty="0"/>
          </a:p>
          <a:p>
            <a:r>
              <a:rPr lang="zh-TW" altLang="en-US" sz="6000" dirty="0"/>
              <a:t>望遠凝視</a:t>
            </a:r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/>
              <a:t>缺交者 請靜思反省寫數８</a:t>
            </a:r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693664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111634" y="1730679"/>
            <a:ext cx="2194560" cy="5580326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國作４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39545"/>
            <a:ext cx="2194560" cy="5580326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國課　語文天地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74F270C-4D7B-4159-A61F-C222DE1B5997}"/>
              </a:ext>
            </a:extLst>
          </p:cNvPr>
          <p:cNvSpPr txBox="1"/>
          <p:nvPr/>
        </p:nvSpPr>
        <p:spPr>
          <a:xfrm>
            <a:off x="5164852" y="452529"/>
            <a:ext cx="40293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/>
              <a:t>國語</a:t>
            </a:r>
          </a:p>
        </p:txBody>
      </p:sp>
      <p:sp>
        <p:nvSpPr>
          <p:cNvPr id="9" name="文字版面配置區 50">
            <a:extLst>
              <a:ext uri="{FF2B5EF4-FFF2-40B4-BE49-F238E27FC236}">
                <a16:creationId xmlns:a16="http://schemas.microsoft.com/office/drawing/2014/main" id="{878C5093-8A83-47DC-B0F8-D5FAAABD8C3B}"/>
              </a:ext>
            </a:extLst>
          </p:cNvPr>
          <p:cNvSpPr txBox="1">
            <a:spLocks/>
          </p:cNvSpPr>
          <p:nvPr/>
        </p:nvSpPr>
        <p:spPr>
          <a:xfrm>
            <a:off x="442960" y="1730679"/>
            <a:ext cx="2194560" cy="5571460"/>
          </a:xfrm>
          <a:prstGeom prst="rect">
            <a:avLst/>
          </a:prstGeom>
          <a:solidFill>
            <a:schemeClr val="accent6"/>
          </a:solidFill>
        </p:spPr>
        <p:txBody>
          <a:bodyPr vert="eaVert" lIns="91440" tIns="45720" rIns="91440" bIns="45720" rtlCol="0" anchor="ctr">
            <a:normAutofit/>
          </a:bodyPr>
          <a:lstStyle>
            <a:lvl1pPr marL="1714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zh-TW" altLang="en-US" sz="3600" b="1" dirty="0">
                <a:solidFill>
                  <a:schemeClr val="bg1"/>
                </a:solidFill>
                <a:latin typeface="華康中黑體(P)" panose="02010600010101010101" pitchFamily="2" charset="-120"/>
                <a:ea typeface="華康中黑體(P)" panose="02010600010101010101" pitchFamily="2" charset="-120"/>
              </a:rPr>
              <a:t>走廊練習</a:t>
            </a:r>
            <a:r>
              <a:rPr lang="en-US" altLang="zh-TW" sz="3600" b="1" dirty="0">
                <a:solidFill>
                  <a:schemeClr val="bg1"/>
                </a:solidFill>
                <a:latin typeface="華康中黑體(P)" panose="02010600010101010101" pitchFamily="2" charset="-120"/>
                <a:ea typeface="華康中黑體(P)" panose="02010600010101010101" pitchFamily="2" charset="-120"/>
              </a:rPr>
              <a:t>︻</a:t>
            </a:r>
            <a:r>
              <a:rPr lang="zh-TW" altLang="en-US" sz="3600" b="1" dirty="0">
                <a:solidFill>
                  <a:schemeClr val="bg1"/>
                </a:solidFill>
                <a:latin typeface="華康中黑體(P)" panose="02010600010101010101" pitchFamily="2" charset="-120"/>
                <a:ea typeface="華康中黑體(P)" panose="02010600010101010101" pitchFamily="2" charset="-120"/>
              </a:rPr>
              <a:t>元氣護眼操</a:t>
            </a:r>
            <a:r>
              <a:rPr lang="en-US" altLang="zh-TW" sz="3600" b="1" dirty="0">
                <a:solidFill>
                  <a:schemeClr val="bg1"/>
                </a:solidFill>
                <a:latin typeface="華康中黑體(P)" panose="02010600010101010101" pitchFamily="2" charset="-120"/>
                <a:ea typeface="華康中黑體(P)" panose="02010600010101010101" pitchFamily="2" charset="-120"/>
              </a:rPr>
              <a:t>︼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zh-TW" altLang="en-US" sz="3600" b="1" dirty="0">
                <a:solidFill>
                  <a:schemeClr val="bg1"/>
                </a:solidFill>
                <a:latin typeface="華康中黑體(P)" panose="02010600010101010101" pitchFamily="2" charset="-120"/>
                <a:ea typeface="華康中黑體(P)" panose="02010600010101010101" pitchFamily="2" charset="-120"/>
              </a:rPr>
              <a:t>周一三四五第３節下課</a:t>
            </a:r>
            <a:endParaRPr lang="en-US" altLang="zh-TW" sz="3600" b="1" dirty="0">
              <a:solidFill>
                <a:schemeClr val="bg1"/>
              </a:solidFill>
              <a:latin typeface="華康中黑體(P)" panose="02010600010101010101" pitchFamily="2" charset="-120"/>
              <a:ea typeface="華康中黑體(P)" panose="02010600010101010101" pitchFamily="2" charset="-120"/>
            </a:endParaRPr>
          </a:p>
          <a:p>
            <a:pPr marL="0" indent="0" algn="r">
              <a:buFont typeface="Arial" panose="020B0604020202020204" pitchFamily="34" charset="0"/>
              <a:buNone/>
            </a:pPr>
            <a:r>
              <a:rPr lang="zh-TW" altLang="en-US" sz="3600" b="1" dirty="0">
                <a:solidFill>
                  <a:schemeClr val="bg1"/>
                </a:solidFill>
                <a:latin typeface="華康中黑體(P)" panose="02010600010101010101" pitchFamily="2" charset="-120"/>
                <a:ea typeface="華康中黑體(P)" panose="02010600010101010101" pitchFamily="2" charset="-120"/>
              </a:rPr>
              <a:t>視力改進重點學校</a:t>
            </a:r>
            <a:endParaRPr lang="en-US" altLang="zh-TW" sz="3600" b="1" dirty="0">
              <a:solidFill>
                <a:schemeClr val="bg1"/>
              </a:solidFill>
              <a:latin typeface="華康中黑體(P)" panose="02010600010101010101" pitchFamily="2" charset="-120"/>
              <a:ea typeface="華康中黑體(P)" panose="02010600010101010101" pitchFamily="2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34998BDE-90DE-4F49-89A5-ED32872ADDC6}"/>
              </a:ext>
            </a:extLst>
          </p:cNvPr>
          <p:cNvSpPr txBox="1"/>
          <p:nvPr/>
        </p:nvSpPr>
        <p:spPr>
          <a:xfrm>
            <a:off x="530139" y="1652858"/>
            <a:ext cx="2059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b="1" dirty="0">
                <a:highlight>
                  <a:srgbClr val="FFFF00"/>
                </a:highlight>
                <a:latin typeface="華康相撲體" panose="03000909000000000000" pitchFamily="65" charset="-120"/>
                <a:ea typeface="華康相撲體" panose="03000909000000000000" pitchFamily="65" charset="-120"/>
              </a:rPr>
              <a:t>10/6(</a:t>
            </a:r>
            <a:r>
              <a:rPr lang="zh-TW" altLang="en-US" sz="3600" b="1" dirty="0">
                <a:highlight>
                  <a:srgbClr val="FFFF00"/>
                </a:highlight>
                <a:latin typeface="華康相撲體" panose="03000909000000000000" pitchFamily="65" charset="-120"/>
                <a:ea typeface="華康相撲體" panose="03000909000000000000" pitchFamily="65" charset="-120"/>
              </a:rPr>
              <a:t>三</a:t>
            </a:r>
            <a:r>
              <a:rPr lang="en-US" altLang="zh-TW" sz="3600" b="1" dirty="0">
                <a:highlight>
                  <a:srgbClr val="FFFF00"/>
                </a:highlight>
                <a:latin typeface="華康相撲體" panose="03000909000000000000" pitchFamily="65" charset="-120"/>
                <a:ea typeface="華康相撲體" panose="03000909000000000000" pitchFamily="65" charset="-120"/>
              </a:rPr>
              <a:t>)</a:t>
            </a:r>
            <a:endParaRPr lang="zh-TW" altLang="en-US" sz="3600" b="1" dirty="0">
              <a:highlight>
                <a:srgbClr val="FFFF00"/>
              </a:highlight>
              <a:latin typeface="華康相撲體" panose="03000909000000000000" pitchFamily="65" charset="-120"/>
              <a:ea typeface="華康相撲體" panose="030009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63887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Custom 2">
      <a:dk1>
        <a:sysClr val="windowText" lastClr="000000"/>
      </a:dk1>
      <a:lt1>
        <a:sysClr val="window" lastClr="FFFFFF"/>
      </a:lt1>
      <a:dk2>
        <a:srgbClr val="C00000"/>
      </a:dk2>
      <a:lt2>
        <a:srgbClr val="E7E6E6"/>
      </a:lt2>
      <a:accent1>
        <a:srgbClr val="4472C4"/>
      </a:accent1>
      <a:accent2>
        <a:srgbClr val="F5A630"/>
      </a:accent2>
      <a:accent3>
        <a:srgbClr val="E10B6B"/>
      </a:accent3>
      <a:accent4>
        <a:srgbClr val="FFC000"/>
      </a:accent4>
      <a:accent5>
        <a:srgbClr val="5B9BD5"/>
      </a:accent5>
      <a:accent6>
        <a:srgbClr val="79B33B"/>
      </a:accent6>
      <a:hlink>
        <a:srgbClr val="0563C1"/>
      </a:hlink>
      <a:folHlink>
        <a:srgbClr val="C00000"/>
      </a:folHlink>
    </a:clrScheme>
    <a:fontScheme name="Custom 2">
      <a:majorFont>
        <a:latin typeface="Sagona Book"/>
        <a:ea typeface=""/>
        <a:cs typeface=""/>
      </a:majorFont>
      <a:minorFont>
        <a:latin typeface="Sagona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1756282_TF67266379_Win32" id="{6702A105-54AE-47BC-9C80-7CF97B9048D1}" vid="{91948A8A-7D22-43B8-97AB-AC6341A5A10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1456</TotalTime>
  <Words>854</Words>
  <Application>Microsoft Office PowerPoint</Application>
  <PresentationFormat>自訂</PresentationFormat>
  <Paragraphs>160</Paragraphs>
  <Slides>17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5" baseType="lpstr">
      <vt:lpstr>Microsoft JhengHei UI</vt:lpstr>
      <vt:lpstr>Microsoft JhengHei UI Light</vt:lpstr>
      <vt:lpstr>華康中黑體(P)</vt:lpstr>
      <vt:lpstr>華康相撲體</vt:lpstr>
      <vt:lpstr>微軟正黑體</vt:lpstr>
      <vt:lpstr>Arial</vt:lpstr>
      <vt:lpstr>Sagona ExtraLight</vt:lpstr>
      <vt:lpstr>Office 佈景主題</vt:lpstr>
      <vt:lpstr>書籤鳥</vt:lpstr>
      <vt:lpstr>早自修 7:50~8:05  MSSR晨讀 請安靜閱讀 共讀班書【激流三勇士】   </vt:lpstr>
      <vt:lpstr>作業未完成的同學</vt:lpstr>
      <vt:lpstr>PowerPoint 簡報</vt:lpstr>
      <vt:lpstr>週四課表</vt:lpstr>
      <vt:lpstr>書籤鳥</vt:lpstr>
      <vt:lpstr>PowerPoint 簡報</vt:lpstr>
      <vt:lpstr>PowerPoint 簡報</vt:lpstr>
      <vt:lpstr>書籤鳥</vt:lpstr>
      <vt:lpstr>護眼時間(周一三四五)/每天潔牙時間 請 護眼長 潔牙長   從學習吧開影片</vt:lpstr>
      <vt:lpstr>PowerPoint 簡報</vt:lpstr>
      <vt:lpstr>盛飯、用餐 中午量體溫  １２：１５潔牙 １２：２５午睡 潔牙長請準備氟水</vt:lpstr>
      <vt:lpstr>書籤鳥</vt:lpstr>
      <vt:lpstr>PowerPoint 簡報</vt:lpstr>
      <vt:lpstr>書籤鳥</vt:lpstr>
      <vt:lpstr>PowerPoint 簡報</vt:lpstr>
      <vt:lpstr>書籤鳥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書籤鳥</dc:title>
  <dc:creator>瓊文 張</dc:creator>
  <cp:lastModifiedBy>瓊文 張</cp:lastModifiedBy>
  <cp:revision>27</cp:revision>
  <dcterms:created xsi:type="dcterms:W3CDTF">2021-08-31T13:24:41Z</dcterms:created>
  <dcterms:modified xsi:type="dcterms:W3CDTF">2021-09-29T21:37:31Z</dcterms:modified>
</cp:coreProperties>
</file>