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9" r:id="rId3"/>
    <p:sldId id="284" r:id="rId4"/>
    <p:sldId id="286" r:id="rId5"/>
    <p:sldId id="256" r:id="rId6"/>
    <p:sldId id="273" r:id="rId7"/>
    <p:sldId id="280" r:id="rId8"/>
    <p:sldId id="311" r:id="rId9"/>
    <p:sldId id="312" r:id="rId10"/>
    <p:sldId id="288" r:id="rId11"/>
    <p:sldId id="313" r:id="rId12"/>
    <p:sldId id="314" r:id="rId13"/>
    <p:sldId id="315" r:id="rId14"/>
    <p:sldId id="316" r:id="rId15"/>
    <p:sldId id="317" r:id="rId16"/>
    <p:sldId id="267" r:id="rId17"/>
    <p:sldId id="261" r:id="rId18"/>
    <p:sldId id="272" r:id="rId19"/>
    <p:sldId id="274" r:id="rId20"/>
    <p:sldId id="275" r:id="rId21"/>
    <p:sldId id="276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294" r:id="rId41"/>
    <p:sldId id="285" r:id="rId42"/>
    <p:sldId id="264" r:id="rId43"/>
  </p:sldIdLst>
  <p:sldSz cx="10058400" cy="7772400"/>
  <p:notesSz cx="6858000" cy="9144000"/>
  <p:defaultTextStyle>
    <a:defPPr rtl="0">
      <a:defRPr lang="zh-cn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9B33B"/>
    <a:srgbClr val="E10B6B"/>
    <a:srgbClr val="FE6547"/>
    <a:srgbClr val="A7CEAF"/>
    <a:srgbClr val="196E93"/>
    <a:srgbClr val="B31E24"/>
    <a:srgbClr val="8E171B"/>
    <a:srgbClr val="E00C6B"/>
    <a:srgbClr val="F5A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013" autoAdjust="0"/>
  </p:normalViewPr>
  <p:slideViewPr>
    <p:cSldViewPr snapToGrid="0">
      <p:cViewPr varScale="1">
        <p:scale>
          <a:sx n="76" d="100"/>
          <a:sy n="76" d="100"/>
        </p:scale>
        <p:origin x="14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E4C63E35-FD7C-427B-97DA-1133B03712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9664A7-AD9F-48E7-86FC-1E936147C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DFF588-8810-4702-A7E9-883B039BEB5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39DA8E-4542-43E2-9701-4506C2C784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470C264E-B34F-4064-991D-993BC4903C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CFD142-9AF3-4DFE-8E95-BC80A5A1A16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063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BE6DB1B-C476-4153-9D41-97B7E40374EF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1642173-6783-472C-8D96-A8A78BBDF2E6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2313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1642173-6783-472C-8D96-A8A78BBDF2E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32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1642173-6783-472C-8D96-A8A78BBDF2E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7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1642173-6783-472C-8D96-A8A78BBDF2E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51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1642173-6783-472C-8D96-A8A78BBDF2E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08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1642173-6783-472C-8D96-A8A78BBDF2E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14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圖片版面配置區 26">
            <a:extLst>
              <a:ext uri="{FF2B5EF4-FFF2-40B4-BE49-F238E27FC236}">
                <a16:creationId xmlns:a16="http://schemas.microsoft.com/office/drawing/2014/main" id="{05BF05FD-FF7C-42B2-9311-59BEDF494E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469900"/>
            <a:ext cx="21945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C0A6D734-7788-4C17-B703-28E84C48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42561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2" name="文字版面配置區 16">
            <a:extLst>
              <a:ext uri="{FF2B5EF4-FFF2-40B4-BE49-F238E27FC236}">
                <a16:creationId xmlns:a16="http://schemas.microsoft.com/office/drawing/2014/main" id="{470B7189-7CD8-41A8-A6AF-3AB96FEB4F87}"/>
              </a:ext>
            </a:extLst>
          </p:cNvPr>
          <p:cNvSpPr txBox="1">
            <a:spLocks/>
          </p:cNvSpPr>
          <p:nvPr userDrawn="1"/>
        </p:nvSpPr>
        <p:spPr>
          <a:xfrm>
            <a:off x="2773680" y="5358637"/>
            <a:ext cx="2194559" cy="19692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agona ExtraLight" panose="02020303050505020204" pitchFamily="18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TW" altLang="en-US" sz="1400" noProof="0">
                <a:solidFill>
                  <a:sysClr val="windowText" lastClr="00000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在此處插入引述</a:t>
            </a:r>
          </a:p>
        </p:txBody>
      </p:sp>
      <p:sp>
        <p:nvSpPr>
          <p:cNvPr id="3" name="文字版面配置區 16">
            <a:extLst>
              <a:ext uri="{FF2B5EF4-FFF2-40B4-BE49-F238E27FC236}">
                <a16:creationId xmlns:a16="http://schemas.microsoft.com/office/drawing/2014/main" id="{18B6A2E3-464B-4EE9-8D5C-313A500BAB49}"/>
              </a:ext>
            </a:extLst>
          </p:cNvPr>
          <p:cNvSpPr txBox="1">
            <a:spLocks/>
          </p:cNvSpPr>
          <p:nvPr userDrawn="1"/>
        </p:nvSpPr>
        <p:spPr>
          <a:xfrm>
            <a:off x="457200" y="5358637"/>
            <a:ext cx="2194559" cy="1969263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agona ExtraLight" panose="02020303050505020204" pitchFamily="18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TW" altLang="en-US" sz="1400" noProof="0">
                <a:solidFill>
                  <a:sysClr val="windowText" lastClr="00000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在此處插入引述</a:t>
            </a:r>
          </a:p>
        </p:txBody>
      </p:sp>
      <p:sp>
        <p:nvSpPr>
          <p:cNvPr id="4" name="文字版面配置區 16">
            <a:extLst>
              <a:ext uri="{FF2B5EF4-FFF2-40B4-BE49-F238E27FC236}">
                <a16:creationId xmlns:a16="http://schemas.microsoft.com/office/drawing/2014/main" id="{F61BAC10-176F-478F-920F-55652FA48A8E}"/>
              </a:ext>
            </a:extLst>
          </p:cNvPr>
          <p:cNvSpPr txBox="1">
            <a:spLocks/>
          </p:cNvSpPr>
          <p:nvPr userDrawn="1"/>
        </p:nvSpPr>
        <p:spPr>
          <a:xfrm>
            <a:off x="7406640" y="5358637"/>
            <a:ext cx="2194559" cy="1969263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agona ExtraLight" panose="02020303050505020204" pitchFamily="18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TW" altLang="en-US" sz="1400" noProof="0">
                <a:solidFill>
                  <a:sysClr val="windowText" lastClr="00000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在此處插入引述</a:t>
            </a:r>
          </a:p>
        </p:txBody>
      </p:sp>
      <p:sp>
        <p:nvSpPr>
          <p:cNvPr id="5" name="文字版面配置區 16">
            <a:extLst>
              <a:ext uri="{FF2B5EF4-FFF2-40B4-BE49-F238E27FC236}">
                <a16:creationId xmlns:a16="http://schemas.microsoft.com/office/drawing/2014/main" id="{8C4CEB58-0A38-4C56-AA6C-06535EA4672B}"/>
              </a:ext>
            </a:extLst>
          </p:cNvPr>
          <p:cNvSpPr txBox="1">
            <a:spLocks/>
          </p:cNvSpPr>
          <p:nvPr userDrawn="1"/>
        </p:nvSpPr>
        <p:spPr>
          <a:xfrm>
            <a:off x="5090160" y="5358637"/>
            <a:ext cx="2194559" cy="1969263"/>
          </a:xfrm>
          <a:prstGeom prst="rect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agona ExtraLight" panose="02020303050505020204" pitchFamily="18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TW" altLang="en-US" sz="1400" noProof="0">
                <a:solidFill>
                  <a:sysClr val="windowText" lastClr="00000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在此處插入引述</a:t>
            </a:r>
          </a:p>
        </p:txBody>
      </p:sp>
      <p:sp>
        <p:nvSpPr>
          <p:cNvPr id="24" name="圖片版面配置區 26">
            <a:extLst>
              <a:ext uri="{FF2B5EF4-FFF2-40B4-BE49-F238E27FC236}">
                <a16:creationId xmlns:a16="http://schemas.microsoft.com/office/drawing/2014/main" id="{66019573-E9E7-47B4-A866-78D3C627B6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73680" y="469900"/>
            <a:ext cx="21945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5" name="圖片版面配置區 26">
            <a:extLst>
              <a:ext uri="{FF2B5EF4-FFF2-40B4-BE49-F238E27FC236}">
                <a16:creationId xmlns:a16="http://schemas.microsoft.com/office/drawing/2014/main" id="{C48D4D3D-124C-40A2-B723-F63D202515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90160" y="469900"/>
            <a:ext cx="21945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圖片版面配置區 26">
            <a:extLst>
              <a:ext uri="{FF2B5EF4-FFF2-40B4-BE49-F238E27FC236}">
                <a16:creationId xmlns:a16="http://schemas.microsoft.com/office/drawing/2014/main" id="{636442A5-BBE0-4C5D-8843-4C338AC7C2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6640" y="469900"/>
            <a:ext cx="219456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81684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1680">
          <p15:clr>
            <a:srgbClr val="FBAE40"/>
          </p15:clr>
        </p15:guide>
        <p15:guide id="3" pos="1752">
          <p15:clr>
            <a:srgbClr val="FBAE40"/>
          </p15:clr>
        </p15:guide>
        <p15:guide id="4" pos="3120">
          <p15:clr>
            <a:srgbClr val="FBAE40"/>
          </p15:clr>
        </p15:guide>
        <p15:guide id="5" pos="3192">
          <p15:clr>
            <a:srgbClr val="FBAE40"/>
          </p15:clr>
        </p15:guide>
        <p15:guide id="6" pos="4584">
          <p15:clr>
            <a:srgbClr val="FBAE40"/>
          </p15:clr>
        </p15:guide>
        <p15:guide id="7" pos="4656">
          <p15:clr>
            <a:srgbClr val="FBAE40"/>
          </p15:clr>
        </p15:guide>
        <p15:guide id="8" pos="6048">
          <p15:clr>
            <a:srgbClr val="FBAE40"/>
          </p15:clr>
        </p15:guide>
        <p15:guide id="9" orient="horz" pos="288">
          <p15:clr>
            <a:srgbClr val="FBAE40"/>
          </p15:clr>
        </p15:guide>
        <p15:guide id="10" orient="horz" pos="46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99638-F431-4A38-97F8-EDAECFA8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93876E-40E0-418D-A12B-EB06EE6FD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9E6C4E-80E7-4CFE-BE0A-DA9790D9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2504-D40A-401A-8F32-F78D482546CB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649757-1BD2-49BC-965B-C0503F1A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AA5AC8-C4A0-4A23-BCE3-BAA8EA93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AD67-573F-4B3D-B62B-55BABA36BD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70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9F8D298-F060-4026-B081-F53CDB94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7A4F4BC9-83C6-4E23-A6B9-3F2EDD67E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895A3D-EA61-4738-A9D3-96045A7F0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7C570BA2-EF71-47D5-B3E9-DE81141096D7}" type="datetime1">
              <a:rPr lang="zh-TW" altLang="en-US" noProof="0" smtClean="0"/>
              <a:t>2021/10/4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68A73E-A937-4036-AB6C-6B4A92BC4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D25F97E1-8DBB-4767-A93D-538963E44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A66EA51E-D7AE-4490-9911-1D65DA21D1AE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542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圖片版面配置區 103">
            <a:extLst>
              <a:ext uri="{FF2B5EF4-FFF2-40B4-BE49-F238E27FC236}">
                <a16:creationId xmlns:a16="http://schemas.microsoft.com/office/drawing/2014/main" id="{2507E3AC-0AAE-4E73-9276-4D8B43D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546" y="453006"/>
            <a:ext cx="2200207" cy="6858000"/>
          </a:xfrm>
        </p:spPr>
      </p:pic>
      <p:pic>
        <p:nvPicPr>
          <p:cNvPr id="38" name="圖片版面配置區 37">
            <a:extLst>
              <a:ext uri="{FF2B5EF4-FFF2-40B4-BE49-F238E27FC236}">
                <a16:creationId xmlns:a16="http://schemas.microsoft.com/office/drawing/2014/main" id="{240D4259-822C-48E2-92FE-8EE7DF35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639"/>
          <a:stretch/>
        </p:blipFill>
        <p:spPr>
          <a:xfrm>
            <a:off x="7406331" y="452528"/>
            <a:ext cx="2199546" cy="6858000"/>
          </a:xfrm>
        </p:spPr>
      </p:pic>
      <p:pic>
        <p:nvPicPr>
          <p:cNvPr id="26" name="圖片版面配置區 25">
            <a:extLst>
              <a:ext uri="{FF2B5EF4-FFF2-40B4-BE49-F238E27FC236}">
                <a16:creationId xmlns:a16="http://schemas.microsoft.com/office/drawing/2014/main" id="{EC46EA6A-2484-4E2C-99A3-10F0E0204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41"/>
          <a:stretch/>
        </p:blipFill>
        <p:spPr>
          <a:xfrm>
            <a:off x="482600" y="453006"/>
            <a:ext cx="2183926" cy="6858000"/>
          </a:xfrm>
        </p:spPr>
      </p:pic>
      <p:sp>
        <p:nvSpPr>
          <p:cNvPr id="95" name="標題 94" hidden="1">
            <a:extLst>
              <a:ext uri="{FF2B5EF4-FFF2-40B4-BE49-F238E27FC236}">
                <a16:creationId xmlns:a16="http://schemas.microsoft.com/office/drawing/2014/main" id="{E14BD98F-A307-4325-A997-3F101663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/>
              <a:t>書籤鳥</a:t>
            </a:r>
          </a:p>
        </p:txBody>
      </p:sp>
      <p:sp>
        <p:nvSpPr>
          <p:cNvPr id="50" name="文字版面配置區 49">
            <a:extLst>
              <a:ext uri="{FF2B5EF4-FFF2-40B4-BE49-F238E27FC236}">
                <a16:creationId xmlns:a16="http://schemas.microsoft.com/office/drawing/2014/main" id="{625BD30C-ACA3-4A2D-8F26-CAFB3A2A29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194" y="5353911"/>
            <a:ext cx="2194560" cy="1965960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 dirty="0">
                <a:solidFill>
                  <a:schemeClr val="bg1"/>
                </a:solidFill>
              </a:rPr>
              <a:t>今天能讀的書就不要拖到明天再讀。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 dirty="0">
                <a:solidFill>
                  <a:schemeClr val="bg1"/>
                </a:solidFill>
              </a:rPr>
              <a:t>– </a:t>
            </a:r>
            <a:r>
              <a:rPr lang="zh-TW" altLang="en-US" sz="1200" b="1" dirty="0">
                <a:solidFill>
                  <a:schemeClr val="bg1"/>
                </a:solidFill>
              </a:rPr>
              <a:t>赫爾布魯克</a:t>
            </a:r>
            <a:r>
              <a:rPr lang="en-US" altLang="zh-TW" sz="1200" b="1" dirty="0">
                <a:solidFill>
                  <a:schemeClr val="bg1"/>
                </a:solidFill>
              </a:rPr>
              <a:t>·</a:t>
            </a:r>
            <a:r>
              <a:rPr lang="zh-TW" altLang="en-US" sz="1200" b="1" dirty="0">
                <a:solidFill>
                  <a:schemeClr val="bg1"/>
                </a:solidFill>
              </a:rPr>
              <a:t>傑克遜</a:t>
            </a:r>
          </a:p>
        </p:txBody>
      </p:sp>
      <p:pic>
        <p:nvPicPr>
          <p:cNvPr id="100" name="圖片版面配置區 99">
            <a:extLst>
              <a:ext uri="{FF2B5EF4-FFF2-40B4-BE49-F238E27FC236}">
                <a16:creationId xmlns:a16="http://schemas.microsoft.com/office/drawing/2014/main" id="{E36EC21C-EAC2-4B0F-AD13-D1300B724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846"/>
          <a:stretch/>
        </p:blipFill>
        <p:spPr>
          <a:xfrm>
            <a:off x="2782945" y="453005"/>
            <a:ext cx="2188912" cy="6858000"/>
          </a:xfrm>
          <a:solidFill>
            <a:srgbClr val="D65826"/>
          </a:solidFill>
        </p:spPr>
      </p:pic>
      <p:sp>
        <p:nvSpPr>
          <p:cNvPr id="49" name="文字版面配置區 48">
            <a:extLst>
              <a:ext uri="{FF2B5EF4-FFF2-40B4-BE49-F238E27FC236}">
                <a16:creationId xmlns:a16="http://schemas.microsoft.com/office/drawing/2014/main" id="{67E29BDE-F9D6-4D5A-AF1A-907AE59C5C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7297" y="5353911"/>
            <a:ext cx="2194560" cy="1965960"/>
          </a:xfrm>
          <a:solidFill>
            <a:schemeClr val="accent2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 dirty="0">
                <a:solidFill>
                  <a:schemeClr val="bg1"/>
                </a:solidFill>
              </a:rPr>
              <a:t>書籍是禮物您可以一次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</a:rPr>
              <a:t>又一次地閲讀。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 dirty="0">
                <a:solidFill>
                  <a:schemeClr val="bg1"/>
                </a:solidFill>
              </a:rPr>
              <a:t>– </a:t>
            </a:r>
            <a:r>
              <a:rPr lang="zh-TW" altLang="en-US" sz="1200" b="1" dirty="0">
                <a:solidFill>
                  <a:schemeClr val="bg1"/>
                </a:solidFill>
              </a:rPr>
              <a:t>加里森</a:t>
            </a:r>
            <a:r>
              <a:rPr lang="en-US" altLang="zh-TW" sz="1200" b="1" dirty="0">
                <a:solidFill>
                  <a:schemeClr val="bg1"/>
                </a:solidFill>
              </a:rPr>
              <a:t>·</a:t>
            </a:r>
            <a:r>
              <a:rPr lang="zh-TW" altLang="en-US" sz="1200" b="1" dirty="0">
                <a:solidFill>
                  <a:schemeClr val="bg1"/>
                </a:solidFill>
              </a:rPr>
              <a:t>凱勒</a:t>
            </a:r>
          </a:p>
        </p:txBody>
      </p:sp>
      <p:sp>
        <p:nvSpPr>
          <p:cNvPr id="52" name="文字版面配置區 51">
            <a:extLst>
              <a:ext uri="{FF2B5EF4-FFF2-40B4-BE49-F238E27FC236}">
                <a16:creationId xmlns:a16="http://schemas.microsoft.com/office/drawing/2014/main" id="{972862D9-A40B-468D-85B5-7EDE6D818F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6331" y="5353911"/>
            <a:ext cx="2194560" cy="1965960"/>
          </a:xfrm>
          <a:solidFill>
            <a:schemeClr val="tx2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對我而言，讀書就像是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與老友相聚。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蓋瑞・伯森</a:t>
            </a:r>
          </a:p>
        </p:txBody>
      </p:sp>
      <p:sp>
        <p:nvSpPr>
          <p:cNvPr id="51" name="文字版面配置區 50">
            <a:extLst>
              <a:ext uri="{FF2B5EF4-FFF2-40B4-BE49-F238E27FC236}">
                <a16:creationId xmlns:a16="http://schemas.microsoft.com/office/drawing/2014/main" id="{81B2C756-7D66-4032-A38C-C10D9A24EE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2600" y="5353911"/>
            <a:ext cx="2194560" cy="1965960"/>
          </a:xfrm>
          <a:solidFill>
            <a:schemeClr val="accent6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一旦您學會閱讀，您將永遠自由。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弗雷德里克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道格拉斯</a:t>
            </a:r>
          </a:p>
        </p:txBody>
      </p:sp>
    </p:spTree>
    <p:extLst>
      <p:ext uri="{BB962C8B-B14F-4D97-AF65-F5344CB8AC3E}">
        <p14:creationId xmlns:p14="http://schemas.microsoft.com/office/powerpoint/2010/main" val="37542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2F6BE6-4B51-49EC-9829-2FF11D68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803" y="663191"/>
            <a:ext cx="9043517" cy="4260501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本週三</a:t>
            </a:r>
            <a:br>
              <a:rPr lang="en-US" altLang="zh-TW" sz="6600" dirty="0"/>
            </a:br>
            <a:r>
              <a:rPr lang="zh-TW" altLang="en-US" sz="6600" dirty="0"/>
              <a:t>數</a:t>
            </a:r>
            <a:r>
              <a:rPr lang="en-US" altLang="zh-TW" sz="6600" dirty="0"/>
              <a:t>2</a:t>
            </a:r>
            <a:r>
              <a:rPr lang="zh-TW" altLang="en-US" sz="6600" dirty="0"/>
              <a:t> 線上平時考</a:t>
            </a:r>
            <a:br>
              <a:rPr lang="en-US" altLang="zh-TW" sz="6600" dirty="0"/>
            </a:br>
            <a:r>
              <a:rPr lang="zh-TW" altLang="en-US" sz="6600" dirty="0"/>
              <a:t>未達８０分</a:t>
            </a:r>
            <a:br>
              <a:rPr lang="en-US" altLang="zh-TW" sz="6600" dirty="0"/>
            </a:br>
            <a:r>
              <a:rPr lang="zh-TW" altLang="en-US" sz="6600" dirty="0"/>
              <a:t>請準備紙本補考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D90AE79-7202-4885-B938-511CA87A1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5147435"/>
            <a:ext cx="7543800" cy="1876530"/>
          </a:xfrm>
        </p:spPr>
        <p:txBody>
          <a:bodyPr/>
          <a:lstStyle/>
          <a:p>
            <a:r>
              <a:rPr lang="zh-TW" altLang="en-US" dirty="0"/>
              <a:t>預告：你學不會，都是老師不夠用心教你</a:t>
            </a:r>
            <a:endParaRPr lang="en-US" altLang="zh-TW" dirty="0"/>
          </a:p>
          <a:p>
            <a:r>
              <a:rPr lang="zh-TW" altLang="en-US" dirty="0"/>
              <a:t>所以，老師陪你一起學數學</a:t>
            </a:r>
            <a:endParaRPr lang="en-US" altLang="zh-TW" dirty="0"/>
          </a:p>
          <a:p>
            <a:r>
              <a:rPr lang="zh-TW" altLang="en-US" dirty="0"/>
              <a:t>讓你一定學會！</a:t>
            </a:r>
          </a:p>
        </p:txBody>
      </p:sp>
    </p:spTree>
    <p:extLst>
      <p:ext uri="{BB962C8B-B14F-4D97-AF65-F5344CB8AC3E}">
        <p14:creationId xmlns:p14="http://schemas.microsoft.com/office/powerpoint/2010/main" val="32583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73C714-EB42-4B91-8CBE-5C0311290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數學第一單元</a:t>
            </a:r>
            <a:br>
              <a:rPr lang="en-US" altLang="zh-TW" dirty="0"/>
            </a:br>
            <a:r>
              <a:rPr lang="zh-TW" altLang="en-US" dirty="0"/>
              <a:t>平時考結果補救教學</a:t>
            </a:r>
            <a:br>
              <a:rPr lang="en-US" altLang="zh-TW" dirty="0"/>
            </a:br>
            <a:r>
              <a:rPr lang="zh-TW" altLang="en-US" dirty="0"/>
              <a:t>再次挑戰名單</a:t>
            </a:r>
            <a:br>
              <a:rPr lang="en-US" altLang="zh-TW" dirty="0"/>
            </a:b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3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8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12</a:t>
            </a:r>
            <a:r>
              <a:rPr lang="zh-TW" altLang="en-US" dirty="0"/>
              <a:t>、</a:t>
            </a:r>
            <a:br>
              <a:rPr lang="en-US" altLang="zh-TW" dirty="0"/>
            </a:br>
            <a:r>
              <a:rPr lang="en-US" altLang="zh-TW" dirty="0"/>
              <a:t>13</a:t>
            </a:r>
            <a:r>
              <a:rPr lang="zh-TW" altLang="en-US" dirty="0"/>
              <a:t>、</a:t>
            </a:r>
            <a:r>
              <a:rPr lang="en-US" altLang="zh-TW" dirty="0"/>
              <a:t>15</a:t>
            </a:r>
            <a:r>
              <a:rPr lang="zh-TW" altLang="en-US" dirty="0"/>
              <a:t>、</a:t>
            </a:r>
            <a:r>
              <a:rPr lang="en-US" altLang="zh-TW" dirty="0"/>
              <a:t>17</a:t>
            </a:r>
            <a:r>
              <a:rPr lang="zh-TW" altLang="en-US" dirty="0"/>
              <a:t>、</a:t>
            </a:r>
            <a:r>
              <a:rPr lang="en-US" altLang="zh-TW" dirty="0"/>
              <a:t>20</a:t>
            </a:r>
            <a:r>
              <a:rPr lang="zh-TW" altLang="en-US" dirty="0"/>
              <a:t>、</a:t>
            </a:r>
            <a:r>
              <a:rPr lang="en-US" altLang="zh-TW" dirty="0"/>
              <a:t>21</a:t>
            </a:r>
            <a:r>
              <a:rPr lang="zh-TW" altLang="en-US" dirty="0"/>
              <a:t>、</a:t>
            </a:r>
            <a:r>
              <a:rPr lang="en-US" altLang="zh-TW" dirty="0"/>
              <a:t>22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D60BFC-E6C8-49FC-B61E-06AA38C0C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((6-n-02-S06)</a:t>
            </a:r>
            <a:r>
              <a:rPr lang="zh-TW" altLang="en-US" dirty="0"/>
              <a:t>能解決公倍數和最小公倍數的問題</a:t>
            </a:r>
            <a:endParaRPr lang="en-US" altLang="zh-TW" dirty="0"/>
          </a:p>
          <a:p>
            <a:r>
              <a:rPr lang="en-US" altLang="zh-TW" dirty="0"/>
              <a:t>(6-n-02-S03)</a:t>
            </a:r>
            <a:r>
              <a:rPr lang="zh-TW" altLang="en-US" dirty="0"/>
              <a:t>利用質因數分解找出兩數的最小公倍數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F7E634-2D21-46A0-900B-1838E43F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60" y="5020575"/>
            <a:ext cx="6245479" cy="27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C955F-2FE4-4511-BA13-89AAD750A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7F9A10-1C96-4A9F-8CDB-05E2EF8F7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E6848C-BDAB-4CF1-8B63-241B5DB5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73" y="375684"/>
            <a:ext cx="9491654" cy="70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7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68FE0-C62A-45A7-AFC3-5E6D2BD7E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8B5A2E-3498-4BE6-83DB-697DE0F82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CBD74D-3BED-4543-B833-77E5D580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2" y="190739"/>
            <a:ext cx="9654895" cy="59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7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650B02-983B-46C3-B8B9-CFEDD239B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B736DF-D4D0-44E3-853E-7F2037135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096E61-5DED-44AB-A999-0A99E531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3" y="1077085"/>
            <a:ext cx="9508644" cy="5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BFD0E-642E-46F4-A790-3D3EF6824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48B40A-8F0C-43C2-B3F9-42608DD1B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86C76A-0608-403F-8863-A37C45C44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3785" cy="53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2C3D421-0B29-40B0-A601-FC4B43C2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8" y="732341"/>
            <a:ext cx="9435403" cy="6773778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下課１０分鐘～</a:t>
            </a:r>
            <a:endParaRPr lang="en-US" altLang="zh-TW" sz="6000" dirty="0"/>
          </a:p>
          <a:p>
            <a:r>
              <a:rPr lang="zh-TW" altLang="en-US" sz="6000" dirty="0"/>
              <a:t>記得喝水</a:t>
            </a:r>
            <a:endParaRPr lang="en-US" altLang="zh-TW" sz="6000" dirty="0"/>
          </a:p>
          <a:p>
            <a:r>
              <a:rPr lang="zh-TW" altLang="en-US" sz="6000" dirty="0"/>
              <a:t>操場跑跑</a:t>
            </a:r>
            <a:endParaRPr lang="en-US" altLang="zh-TW" sz="6000" dirty="0"/>
          </a:p>
          <a:p>
            <a:r>
              <a:rPr lang="zh-TW" altLang="en-US" sz="6000" dirty="0"/>
              <a:t>望遠凝視</a:t>
            </a:r>
            <a:endParaRPr lang="en-US" altLang="zh-TW" sz="6000" dirty="0"/>
          </a:p>
          <a:p>
            <a:endParaRPr lang="en-US" altLang="zh-TW" sz="6000" dirty="0"/>
          </a:p>
          <a:p>
            <a:r>
              <a:rPr lang="zh-TW" altLang="en-US" sz="6000" dirty="0"/>
              <a:t>缺交作業 請靜思反省</a:t>
            </a:r>
            <a:endParaRPr lang="en-US" altLang="zh-TW" sz="6000" dirty="0"/>
          </a:p>
          <a:p>
            <a:endParaRPr lang="en-US" altLang="zh-TW" sz="6000" dirty="0"/>
          </a:p>
          <a:p>
            <a:endParaRPr lang="en-US" altLang="zh-TW" sz="6000" dirty="0"/>
          </a:p>
          <a:p>
            <a:endParaRPr lang="en-US" altLang="zh-TW" sz="6000" dirty="0"/>
          </a:p>
          <a:p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9366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標題 94" hidden="1">
            <a:extLst>
              <a:ext uri="{FF2B5EF4-FFF2-40B4-BE49-F238E27FC236}">
                <a16:creationId xmlns:a16="http://schemas.microsoft.com/office/drawing/2014/main" id="{E14BD98F-A307-4325-A997-3F101663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/>
              <a:t>書籤鳥</a:t>
            </a:r>
          </a:p>
        </p:txBody>
      </p:sp>
      <p:sp>
        <p:nvSpPr>
          <p:cNvPr id="50" name="文字版面配置區 49">
            <a:extLst>
              <a:ext uri="{FF2B5EF4-FFF2-40B4-BE49-F238E27FC236}">
                <a16:creationId xmlns:a16="http://schemas.microsoft.com/office/drawing/2014/main" id="{625BD30C-ACA3-4A2D-8F26-CAFB3A2A29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194" y="1739545"/>
            <a:ext cx="2194560" cy="5580326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vert="eaVert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激流三勇士</a:t>
            </a:r>
            <a:endParaRPr lang="en-US" altLang="zh-TW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一問一答一心得</a:t>
            </a:r>
            <a:endParaRPr lang="en-US" altLang="zh-TW" sz="4800" b="1" dirty="0">
              <a:solidFill>
                <a:schemeClr val="bg1"/>
              </a:solidFill>
            </a:endParaRPr>
          </a:p>
        </p:txBody>
      </p:sp>
      <p:pic>
        <p:nvPicPr>
          <p:cNvPr id="100" name="圖片版面配置區 99">
            <a:extLst>
              <a:ext uri="{FF2B5EF4-FFF2-40B4-BE49-F238E27FC236}">
                <a16:creationId xmlns:a16="http://schemas.microsoft.com/office/drawing/2014/main" id="{E36EC21C-EAC2-4B0F-AD13-D1300B724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846"/>
          <a:stretch/>
        </p:blipFill>
        <p:spPr>
          <a:xfrm>
            <a:off x="2771675" y="403519"/>
            <a:ext cx="2188912" cy="6858000"/>
          </a:xfrm>
          <a:solidFill>
            <a:srgbClr val="D65826"/>
          </a:solidFill>
        </p:spPr>
      </p:pic>
      <p:sp>
        <p:nvSpPr>
          <p:cNvPr id="49" name="文字版面配置區 48">
            <a:extLst>
              <a:ext uri="{FF2B5EF4-FFF2-40B4-BE49-F238E27FC236}">
                <a16:creationId xmlns:a16="http://schemas.microsoft.com/office/drawing/2014/main" id="{67E29BDE-F9D6-4D5A-AF1A-907AE59C5C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7297" y="5353911"/>
            <a:ext cx="2194560" cy="1965960"/>
          </a:xfrm>
          <a:solidFill>
            <a:schemeClr val="accent2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書籍是禮物您可以一次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又一次地閲讀。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加里森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凱勒</a:t>
            </a:r>
          </a:p>
        </p:txBody>
      </p:sp>
      <p:sp>
        <p:nvSpPr>
          <p:cNvPr id="52" name="文字版面配置區 51">
            <a:extLst>
              <a:ext uri="{FF2B5EF4-FFF2-40B4-BE49-F238E27FC236}">
                <a16:creationId xmlns:a16="http://schemas.microsoft.com/office/drawing/2014/main" id="{972862D9-A40B-468D-85B5-7EDE6D818F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6331" y="1739545"/>
            <a:ext cx="2194560" cy="5580326"/>
          </a:xfrm>
          <a:solidFill>
            <a:schemeClr val="tx2"/>
          </a:solidFill>
        </p:spPr>
        <p:txBody>
          <a:bodyPr vert="eaVert" rtlCol="0" anchor="ctr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檢查學習吧錄音作業</a:t>
            </a:r>
            <a:endParaRPr lang="en-US" altLang="zh-TW" sz="4800" b="1" dirty="0">
              <a:solidFill>
                <a:schemeClr val="bg1"/>
              </a:solidFill>
            </a:endParaRPr>
          </a:p>
          <a:p>
            <a:pPr marL="0" indent="0" rtl="0">
              <a:lnSpc>
                <a:spcPct val="100000"/>
              </a:lnSpc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不唸大意請改寫課文</a:t>
            </a:r>
          </a:p>
        </p:txBody>
      </p:sp>
      <p:sp>
        <p:nvSpPr>
          <p:cNvPr id="51" name="文字版面配置區 50">
            <a:extLst>
              <a:ext uri="{FF2B5EF4-FFF2-40B4-BE49-F238E27FC236}">
                <a16:creationId xmlns:a16="http://schemas.microsoft.com/office/drawing/2014/main" id="{81B2C756-7D66-4032-A38C-C10D9A24EE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509" y="1739545"/>
            <a:ext cx="2194560" cy="5580326"/>
          </a:xfrm>
          <a:solidFill>
            <a:schemeClr val="accent6"/>
          </a:solidFill>
        </p:spPr>
        <p:txBody>
          <a:bodyPr vert="eaVert" rtlCol="0" anchor="ctr"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     國５語詞</a:t>
            </a:r>
            <a:endParaRPr lang="en-US" altLang="zh-TW" sz="4800" b="1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74F270C-4D7B-4159-A61F-C222DE1B5997}"/>
              </a:ext>
            </a:extLst>
          </p:cNvPr>
          <p:cNvSpPr txBox="1"/>
          <p:nvPr/>
        </p:nvSpPr>
        <p:spPr>
          <a:xfrm>
            <a:off x="5164852" y="452529"/>
            <a:ext cx="402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/>
              <a:t>國語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067899F-FB07-43C2-8641-4944462171AB}"/>
              </a:ext>
            </a:extLst>
          </p:cNvPr>
          <p:cNvSpPr txBox="1"/>
          <p:nvPr/>
        </p:nvSpPr>
        <p:spPr>
          <a:xfrm>
            <a:off x="5328893" y="6698672"/>
            <a:ext cx="207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highlight>
                  <a:srgbClr val="FFFF00"/>
                </a:highligh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３０字</a:t>
            </a:r>
            <a:r>
              <a:rPr lang="zh-TW" altLang="en-US" sz="3200" b="1" dirty="0">
                <a:solidFill>
                  <a:srgbClr val="002060"/>
                </a:solidFill>
                <a:highlight>
                  <a:srgbClr val="FFFF00"/>
                </a:highlight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Wingdings" panose="05000000000000000000" pitchFamily="2" charset="2"/>
              </a:rPr>
              <a:t></a:t>
            </a:r>
            <a:endParaRPr lang="zh-TW" altLang="en-US" sz="3200" b="1" dirty="0">
              <a:solidFill>
                <a:srgbClr val="002060"/>
              </a:solidFill>
              <a:highlight>
                <a:srgbClr val="FFFF00"/>
              </a:highlight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ED34562-F366-41FF-B34A-6A5B3669365A}"/>
              </a:ext>
            </a:extLst>
          </p:cNvPr>
          <p:cNvSpPr/>
          <p:nvPr/>
        </p:nvSpPr>
        <p:spPr>
          <a:xfrm>
            <a:off x="5164852" y="1818752"/>
            <a:ext cx="207743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先寫一問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C87F40-1C7C-47AD-856A-B5B9A56B4066}"/>
              </a:ext>
            </a:extLst>
          </p:cNvPr>
          <p:cNvSpPr txBox="1"/>
          <p:nvPr/>
        </p:nvSpPr>
        <p:spPr>
          <a:xfrm>
            <a:off x="1041291" y="5507193"/>
            <a:ext cx="1517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11:35</a:t>
            </a:r>
          </a:p>
          <a:p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預抽一答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5652108-74B0-4044-BABB-24C4059CAF66}"/>
              </a:ext>
            </a:extLst>
          </p:cNvPr>
          <p:cNvSpPr txBox="1"/>
          <p:nvPr/>
        </p:nvSpPr>
        <p:spPr>
          <a:xfrm>
            <a:off x="796138" y="1828801"/>
            <a:ext cx="176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</a:rPr>
              <a:t>11:35</a:t>
            </a:r>
          </a:p>
        </p:txBody>
      </p:sp>
    </p:spTree>
    <p:extLst>
      <p:ext uri="{BB962C8B-B14F-4D97-AF65-F5344CB8AC3E}">
        <p14:creationId xmlns:p14="http://schemas.microsoft.com/office/powerpoint/2010/main" val="336388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E84082-C751-44E5-BAFC-873C8CE84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5230" y="1155561"/>
            <a:ext cx="4691324" cy="345544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盛飯、用餐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中午量體溫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１２：１５潔牙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１２：２５午睡</a:t>
            </a:r>
            <a:br>
              <a:rPr lang="en-US" altLang="zh-TW" sz="5400" dirty="0">
                <a:solidFill>
                  <a:schemeClr val="accent6">
                    <a:lumMod val="75000"/>
                  </a:schemeClr>
                </a:solidFill>
              </a:rPr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2243CC-BEEA-4801-A35D-E4197E84E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82533"/>
            <a:ext cx="10028255" cy="249199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sym typeface="Wingdings" panose="05000000000000000000" pitchFamily="2" charset="2"/>
              </a:rPr>
              <a:t></a:t>
            </a:r>
            <a:r>
              <a:rPr lang="zh-TW" altLang="en-US" sz="3200" dirty="0"/>
              <a:t>午休整潔活動：</a:t>
            </a:r>
            <a:endParaRPr lang="en-US" altLang="zh-TW" sz="3200" dirty="0"/>
          </a:p>
          <a:p>
            <a:pPr algn="l"/>
            <a:r>
              <a:rPr lang="en-US" altLang="zh-TW" sz="3200" dirty="0"/>
              <a:t>	</a:t>
            </a:r>
            <a:r>
              <a:rPr lang="zh-TW" altLang="en-US" sz="3200" dirty="0"/>
              <a:t>請衛生股長</a:t>
            </a:r>
            <a:r>
              <a:rPr lang="zh-TW" altLang="en-US" sz="3200" u="sng" dirty="0"/>
              <a:t>誠瑋</a:t>
            </a:r>
            <a:r>
              <a:rPr lang="zh-TW" altLang="en-US" sz="3200" dirty="0"/>
              <a:t>協助檢查並機動加強清潔</a:t>
            </a:r>
            <a:r>
              <a:rPr lang="en-US" altLang="zh-TW" sz="3200" dirty="0"/>
              <a:t>	</a:t>
            </a:r>
          </a:p>
          <a:p>
            <a:pPr algn="l"/>
            <a:r>
              <a:rPr lang="en-US" altLang="zh-TW" sz="3200" dirty="0"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sym typeface="Wingdings" panose="05000000000000000000" pitchFamily="2" charset="2"/>
              </a:rPr>
              <a:t>外掃區</a:t>
            </a:r>
            <a:r>
              <a:rPr lang="en-US" altLang="zh-TW" sz="3200" dirty="0">
                <a:sym typeface="Wingdings" panose="05000000000000000000" pitchFamily="2" charset="2"/>
              </a:rPr>
              <a:t>	【</a:t>
            </a:r>
            <a:r>
              <a:rPr lang="zh-TW" altLang="en-US" sz="3200" dirty="0">
                <a:sym typeface="Wingdings" panose="05000000000000000000" pitchFamily="2" charset="2"/>
              </a:rPr>
              <a:t>請小組長協助－</a:t>
            </a:r>
            <a:r>
              <a:rPr lang="zh-TW" altLang="en-US" sz="3200" u="sng" dirty="0">
                <a:highlight>
                  <a:srgbClr val="FFFF00"/>
                </a:highlight>
                <a:sym typeface="Wingdings" panose="05000000000000000000" pitchFamily="2" charset="2"/>
              </a:rPr>
              <a:t>文寧</a:t>
            </a:r>
            <a:r>
              <a:rPr lang="zh-TW" altLang="en-US" sz="3200" dirty="0">
                <a:sym typeface="Wingdings" panose="05000000000000000000" pitchFamily="2" charset="2"/>
              </a:rPr>
              <a:t>、</a:t>
            </a:r>
            <a:r>
              <a:rPr lang="zh-TW" altLang="en-US" sz="3200" u="sng" dirty="0">
                <a:sym typeface="Wingdings" panose="05000000000000000000" pitchFamily="2" charset="2"/>
              </a:rPr>
              <a:t>振宏</a:t>
            </a:r>
            <a:r>
              <a:rPr lang="zh-TW" altLang="en-US" sz="3200" dirty="0">
                <a:sym typeface="Wingdings" panose="05000000000000000000" pitchFamily="2" charset="2"/>
              </a:rPr>
              <a:t>、</a:t>
            </a:r>
            <a:r>
              <a:rPr lang="zh-TW" altLang="en-US" sz="3200" u="sng" dirty="0">
                <a:highlight>
                  <a:srgbClr val="FFFF00"/>
                </a:highlight>
                <a:sym typeface="Wingdings" panose="05000000000000000000" pitchFamily="2" charset="2"/>
              </a:rPr>
              <a:t>庭恩</a:t>
            </a:r>
            <a:r>
              <a:rPr lang="en-US" altLang="zh-TW" sz="3200" dirty="0">
                <a:sym typeface="Wingdings" panose="05000000000000000000" pitchFamily="2" charset="2"/>
              </a:rPr>
              <a:t>】</a:t>
            </a:r>
          </a:p>
          <a:p>
            <a:pPr algn="l"/>
            <a:r>
              <a:rPr lang="en-US" altLang="zh-TW" sz="3200" dirty="0">
                <a:sym typeface="Wingdings" panose="05000000000000000000" pitchFamily="2" charset="2"/>
              </a:rPr>
              <a:t>	</a:t>
            </a:r>
            <a:r>
              <a:rPr lang="zh-TW" altLang="en-US" sz="3200" dirty="0">
                <a:sym typeface="Wingdings" panose="05000000000000000000" pitchFamily="2" charset="2"/>
              </a:rPr>
              <a:t>教室內外</a:t>
            </a:r>
            <a:r>
              <a:rPr lang="en-US" altLang="zh-TW" sz="3200" dirty="0">
                <a:sym typeface="Wingdings" panose="05000000000000000000" pitchFamily="2" charset="2"/>
              </a:rPr>
              <a:t>	【</a:t>
            </a:r>
            <a:r>
              <a:rPr lang="zh-TW" altLang="en-US" sz="3200" dirty="0">
                <a:sym typeface="Wingdings" panose="05000000000000000000" pitchFamily="2" charset="2"/>
              </a:rPr>
              <a:t>請</a:t>
            </a:r>
            <a:r>
              <a:rPr lang="zh-TW" altLang="en-US" sz="3200" u="sng" dirty="0">
                <a:sym typeface="Wingdings" panose="05000000000000000000" pitchFamily="2" charset="2"/>
              </a:rPr>
              <a:t>采瑜</a:t>
            </a:r>
            <a:r>
              <a:rPr lang="zh-TW" altLang="en-US" sz="3200" dirty="0">
                <a:sym typeface="Wingdings" panose="05000000000000000000" pitchFamily="2" charset="2"/>
              </a:rPr>
              <a:t>、</a:t>
            </a:r>
            <a:r>
              <a:rPr lang="zh-TW" altLang="en-US" sz="3200" u="sng" dirty="0">
                <a:sym typeface="Wingdings" panose="05000000000000000000" pitchFamily="2" charset="2"/>
              </a:rPr>
              <a:t>玉琪</a:t>
            </a:r>
            <a:r>
              <a:rPr lang="zh-TW" altLang="en-US" sz="3200" dirty="0">
                <a:sym typeface="Wingdings" panose="05000000000000000000" pitchFamily="2" charset="2"/>
              </a:rPr>
              <a:t>協助整理</a:t>
            </a:r>
            <a:r>
              <a:rPr lang="en-US" altLang="zh-TW" sz="3200" dirty="0">
                <a:sym typeface="Wingdings" panose="05000000000000000000" pitchFamily="2" charset="2"/>
              </a:rPr>
              <a:t>】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369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CA68AF-836B-42FA-AF27-680BA8CB69C1}"/>
              </a:ext>
            </a:extLst>
          </p:cNvPr>
          <p:cNvSpPr/>
          <p:nvPr/>
        </p:nvSpPr>
        <p:spPr>
          <a:xfrm>
            <a:off x="1798653" y="3687745"/>
            <a:ext cx="6461091" cy="196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C3D421-0B29-40B0-A601-FC4B43C2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98" y="190918"/>
            <a:ext cx="9435403" cy="731520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000" dirty="0"/>
              <a:t>下課５分鐘～</a:t>
            </a:r>
            <a:endParaRPr lang="en-US" altLang="zh-TW" sz="6000" dirty="0"/>
          </a:p>
          <a:p>
            <a:r>
              <a:rPr lang="zh-TW" altLang="en-US" sz="6000" dirty="0">
                <a:highlight>
                  <a:srgbClr val="FFFF00"/>
                </a:highlight>
              </a:rPr>
              <a:t>小老師</a:t>
            </a:r>
            <a:r>
              <a:rPr lang="zh-TW" altLang="en-US" sz="6000" dirty="0"/>
              <a:t>請打開</a:t>
            </a:r>
            <a:r>
              <a:rPr lang="zh-TW" altLang="en-US" sz="6000" b="1" dirty="0">
                <a:highlight>
                  <a:srgbClr val="FFFF00"/>
                </a:highlight>
              </a:rPr>
              <a:t>社會</a:t>
            </a:r>
            <a:r>
              <a:rPr lang="zh-TW" altLang="en-US" sz="6000" dirty="0">
                <a:highlight>
                  <a:srgbClr val="FFFF00"/>
                </a:highlight>
              </a:rPr>
              <a:t>電子書</a:t>
            </a:r>
            <a:endParaRPr lang="en-US" altLang="zh-TW" sz="6000" dirty="0">
              <a:highlight>
                <a:srgbClr val="FFFF00"/>
              </a:highlight>
            </a:endParaRPr>
          </a:p>
          <a:p>
            <a:r>
              <a:rPr lang="zh-TW" altLang="en-US" sz="6000" dirty="0"/>
              <a:t>請大家將</a:t>
            </a:r>
            <a:r>
              <a:rPr lang="zh-TW" altLang="en-US" sz="6000" b="1" dirty="0">
                <a:highlight>
                  <a:srgbClr val="FFFF00"/>
                </a:highlight>
              </a:rPr>
              <a:t>社會</a:t>
            </a:r>
            <a:r>
              <a:rPr lang="zh-TW" altLang="en-US" sz="6000" dirty="0">
                <a:highlight>
                  <a:srgbClr val="00FFFF"/>
                </a:highlight>
              </a:rPr>
              <a:t>課本</a:t>
            </a:r>
            <a:r>
              <a:rPr lang="zh-TW" altLang="en-US" sz="6000" dirty="0"/>
              <a:t>、</a:t>
            </a:r>
            <a:r>
              <a:rPr lang="zh-TW" altLang="en-US" sz="6000" dirty="0">
                <a:highlight>
                  <a:srgbClr val="00FFFF"/>
                </a:highlight>
              </a:rPr>
              <a:t>習作</a:t>
            </a:r>
            <a:endParaRPr lang="en-US" altLang="zh-TW" sz="6000" dirty="0">
              <a:highlight>
                <a:srgbClr val="00FFFF"/>
              </a:highlight>
            </a:endParaRPr>
          </a:p>
          <a:p>
            <a:r>
              <a:rPr lang="zh-TW" altLang="en-US" sz="6000" dirty="0"/>
              <a:t>先整齊</a:t>
            </a:r>
            <a:r>
              <a:rPr lang="zh-TW" altLang="en-US" sz="6000" b="1" u="sng" dirty="0"/>
              <a:t>放在桌上</a:t>
            </a:r>
            <a:r>
              <a:rPr lang="zh-TW" altLang="en-US" sz="6000" dirty="0"/>
              <a:t>再離開教室</a:t>
            </a:r>
            <a:endParaRPr lang="en-US" altLang="zh-TW" sz="6000" dirty="0"/>
          </a:p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2" panose="02010609010101010101" pitchFamily="49" charset="-120"/>
                <a:ea typeface="華康仿宋體W2" panose="02010609010101010101" pitchFamily="49" charset="-120"/>
              </a:rPr>
              <a:t>記得喝水、上個廁所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2" panose="02010609010101010101" pitchFamily="49" charset="-120"/>
              <a:ea typeface="華康仿宋體W2" panose="02010609010101010101" pitchFamily="49" charset="-120"/>
            </a:endParaRPr>
          </a:p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2" panose="02010609010101010101" pitchFamily="49" charset="-120"/>
                <a:ea typeface="華康仿宋體W2" panose="02010609010101010101" pitchFamily="49" charset="-120"/>
              </a:rPr>
              <a:t>望遠凝視、保護眼睛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2" panose="02010609010101010101" pitchFamily="49" charset="-120"/>
              <a:ea typeface="華康仿宋體W2" panose="02010609010101010101" pitchFamily="49" charset="-120"/>
            </a:endParaRPr>
          </a:p>
          <a:p>
            <a:r>
              <a:rPr lang="en-US" altLang="zh-TW" sz="6000" dirty="0"/>
              <a:t>…………………………………………….</a:t>
            </a:r>
          </a:p>
          <a:p>
            <a:r>
              <a:rPr lang="zh-TW" altLang="en-US" sz="6000" dirty="0"/>
              <a:t>缺交作業   請靜思反省</a:t>
            </a:r>
            <a:endParaRPr lang="en-US" altLang="zh-TW" sz="6000" dirty="0"/>
          </a:p>
          <a:p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6883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17EFB55-5E90-4C82-9949-52B79830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3413927"/>
            <a:ext cx="6732395" cy="38691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DCA83BB-B516-45CA-9B03-BE06E67B6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6477"/>
            <a:ext cx="9937820" cy="2924071"/>
          </a:xfrm>
        </p:spPr>
        <p:txBody>
          <a:bodyPr anchor="ctr">
            <a:normAutofit fontScale="90000"/>
          </a:bodyPr>
          <a:lstStyle/>
          <a:p>
            <a:r>
              <a:rPr lang="zh-TW" altLang="en-US" sz="6000" dirty="0"/>
              <a:t>早自修</a:t>
            </a:r>
            <a:br>
              <a:rPr lang="en-US" altLang="zh-TW" sz="6000" dirty="0"/>
            </a:br>
            <a:r>
              <a:rPr lang="en-US" altLang="zh-TW" sz="6000" dirty="0"/>
              <a:t>7:50~8:05</a:t>
            </a:r>
            <a:r>
              <a:rPr lang="zh-TW" altLang="en-US" sz="6000" dirty="0"/>
              <a:t>  </a:t>
            </a:r>
            <a:r>
              <a:rPr lang="en-US" altLang="zh-TW" sz="6000" dirty="0"/>
              <a:t>MSSR</a:t>
            </a:r>
            <a:r>
              <a:rPr lang="zh-TW" altLang="en-US" sz="6000" dirty="0"/>
              <a:t>晨讀</a:t>
            </a:r>
            <a:br>
              <a:rPr lang="en-US" altLang="zh-TW" sz="6000" dirty="0"/>
            </a:br>
            <a:r>
              <a:rPr lang="zh-TW" altLang="en-US" sz="6000" dirty="0"/>
              <a:t>請安靜閱讀</a:t>
            </a:r>
            <a:br>
              <a:rPr lang="en-US" altLang="zh-TW" sz="6000" dirty="0"/>
            </a:br>
            <a:r>
              <a:rPr lang="zh-TW" altLang="en-US" sz="6000" dirty="0"/>
              <a:t>共讀班書</a:t>
            </a:r>
            <a:r>
              <a:rPr lang="en-US" altLang="zh-TW" sz="6000" dirty="0"/>
              <a:t>【</a:t>
            </a:r>
            <a:r>
              <a:rPr lang="zh-TW" altLang="en-US" sz="6000" dirty="0"/>
              <a:t>激流三勇士</a:t>
            </a:r>
            <a:r>
              <a:rPr lang="en-US" altLang="zh-TW" sz="6000" dirty="0"/>
              <a:t>】</a:t>
            </a:r>
            <a:br>
              <a:rPr lang="en-US" altLang="zh-TW" sz="6000" dirty="0"/>
            </a:br>
            <a:br>
              <a:rPr lang="en-US" altLang="zh-TW" sz="6000" dirty="0"/>
            </a:br>
            <a:br>
              <a:rPr lang="en-US" altLang="zh-TW" sz="6000" dirty="0"/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8831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CA68AF-836B-42FA-AF27-680BA8CB69C1}"/>
              </a:ext>
            </a:extLst>
          </p:cNvPr>
          <p:cNvSpPr/>
          <p:nvPr/>
        </p:nvSpPr>
        <p:spPr>
          <a:xfrm>
            <a:off x="1738365" y="3941466"/>
            <a:ext cx="6792686" cy="1916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C3D421-0B29-40B0-A601-FC4B43C2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498" y="110532"/>
            <a:ext cx="9435403" cy="7661868"/>
          </a:xfrm>
        </p:spPr>
        <p:txBody>
          <a:bodyPr>
            <a:normAutofit fontScale="92500"/>
          </a:bodyPr>
          <a:lstStyle/>
          <a:p>
            <a:r>
              <a:rPr lang="zh-TW" altLang="en-US" sz="6000" dirty="0"/>
              <a:t>下課１０分鐘～</a:t>
            </a:r>
            <a:endParaRPr lang="en-US" altLang="zh-TW" sz="6000" dirty="0"/>
          </a:p>
          <a:p>
            <a:r>
              <a:rPr lang="zh-TW" altLang="en-US" sz="6000" dirty="0">
                <a:highlight>
                  <a:srgbClr val="FFFF00"/>
                </a:highlight>
              </a:rPr>
              <a:t>小老師</a:t>
            </a:r>
            <a:r>
              <a:rPr lang="zh-TW" altLang="en-US" sz="6000" dirty="0"/>
              <a:t>請打開</a:t>
            </a:r>
            <a:r>
              <a:rPr lang="zh-TW" altLang="en-US" sz="6000" b="1" dirty="0">
                <a:highlight>
                  <a:srgbClr val="FFFF00"/>
                </a:highlight>
              </a:rPr>
              <a:t>英文</a:t>
            </a:r>
            <a:r>
              <a:rPr lang="zh-TW" altLang="en-US" sz="6000" dirty="0">
                <a:highlight>
                  <a:srgbClr val="FFFF00"/>
                </a:highlight>
              </a:rPr>
              <a:t>電子書</a:t>
            </a:r>
            <a:endParaRPr lang="en-US" altLang="zh-TW" sz="6000" dirty="0">
              <a:highlight>
                <a:srgbClr val="FFFF00"/>
              </a:highlight>
            </a:endParaRPr>
          </a:p>
          <a:p>
            <a:r>
              <a:rPr lang="zh-TW" altLang="en-US" sz="6000" b="1" dirty="0"/>
              <a:t>英文</a:t>
            </a:r>
            <a:r>
              <a:rPr lang="zh-TW" altLang="en-US" sz="6000" dirty="0">
                <a:highlight>
                  <a:srgbClr val="00FFFF"/>
                </a:highlight>
              </a:rPr>
              <a:t>課本、習作、</a:t>
            </a:r>
            <a:r>
              <a:rPr lang="en-US" altLang="zh-TW" sz="6000" dirty="0">
                <a:highlight>
                  <a:srgbClr val="00FFFF"/>
                </a:highlight>
              </a:rPr>
              <a:t>1200</a:t>
            </a:r>
            <a:r>
              <a:rPr lang="zh-TW" altLang="en-US" sz="6000" dirty="0">
                <a:highlight>
                  <a:srgbClr val="00FFFF"/>
                </a:highlight>
              </a:rPr>
              <a:t>單</a:t>
            </a:r>
            <a:endParaRPr lang="en-US" altLang="zh-TW" sz="6000" dirty="0">
              <a:highlight>
                <a:srgbClr val="00FFFF"/>
              </a:highlight>
            </a:endParaRPr>
          </a:p>
          <a:p>
            <a:r>
              <a:rPr lang="zh-TW" altLang="en-US" sz="6000" dirty="0"/>
              <a:t>先整齊</a:t>
            </a:r>
            <a:r>
              <a:rPr lang="zh-TW" altLang="en-US" sz="6000" b="1" u="sng" dirty="0"/>
              <a:t>放在桌上</a:t>
            </a:r>
            <a:r>
              <a:rPr lang="zh-TW" altLang="en-US" sz="6000" dirty="0"/>
              <a:t>再離開教室</a:t>
            </a:r>
            <a:endParaRPr lang="en-US" altLang="zh-TW" sz="6000" dirty="0"/>
          </a:p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2" panose="02010609010101010101" pitchFamily="49" charset="-120"/>
                <a:ea typeface="華康仿宋體W2" panose="02010609010101010101" pitchFamily="49" charset="-120"/>
              </a:rPr>
              <a:t>記得喝水、上個廁所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2" panose="02010609010101010101" pitchFamily="49" charset="-120"/>
              <a:ea typeface="華康仿宋體W2" panose="02010609010101010101" pitchFamily="49" charset="-120"/>
            </a:endParaRPr>
          </a:p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2" panose="02010609010101010101" pitchFamily="49" charset="-120"/>
                <a:ea typeface="華康仿宋體W2" panose="02010609010101010101" pitchFamily="49" charset="-120"/>
              </a:rPr>
              <a:t>望遠凝視、保護眼睛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2" panose="02010609010101010101" pitchFamily="49" charset="-120"/>
              <a:ea typeface="華康仿宋體W2" panose="02010609010101010101" pitchFamily="49" charset="-120"/>
            </a:endParaRPr>
          </a:p>
          <a:p>
            <a:r>
              <a:rPr lang="en-US" altLang="zh-TW" sz="6000" dirty="0"/>
              <a:t>……………………………………………</a:t>
            </a:r>
          </a:p>
          <a:p>
            <a:r>
              <a:rPr lang="zh-TW" altLang="en-US" sz="6000" dirty="0"/>
              <a:t>缺交作業   請靜思反省</a:t>
            </a:r>
            <a:endParaRPr lang="en-US" altLang="zh-TW" sz="6000" dirty="0"/>
          </a:p>
          <a:p>
            <a:endParaRPr lang="en-US" altLang="zh-TW" sz="6000" dirty="0"/>
          </a:p>
          <a:p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2711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圖片版面配置區 103">
            <a:extLst>
              <a:ext uri="{FF2B5EF4-FFF2-40B4-BE49-F238E27FC236}">
                <a16:creationId xmlns:a16="http://schemas.microsoft.com/office/drawing/2014/main" id="{2507E3AC-0AAE-4E73-9276-4D8B43D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546" y="453006"/>
            <a:ext cx="2200207" cy="6858000"/>
          </a:xfrm>
        </p:spPr>
      </p:pic>
      <p:sp>
        <p:nvSpPr>
          <p:cNvPr id="95" name="標題 94" hidden="1">
            <a:extLst>
              <a:ext uri="{FF2B5EF4-FFF2-40B4-BE49-F238E27FC236}">
                <a16:creationId xmlns:a16="http://schemas.microsoft.com/office/drawing/2014/main" id="{E14BD98F-A307-4325-A997-3F101663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/>
              <a:t>書籤鳥</a:t>
            </a:r>
          </a:p>
        </p:txBody>
      </p:sp>
      <p:sp>
        <p:nvSpPr>
          <p:cNvPr id="50" name="文字版面配置區 49">
            <a:extLst>
              <a:ext uri="{FF2B5EF4-FFF2-40B4-BE49-F238E27FC236}">
                <a16:creationId xmlns:a16="http://schemas.microsoft.com/office/drawing/2014/main" id="{625BD30C-ACA3-4A2D-8F26-CAFB3A2A29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194" y="5353911"/>
            <a:ext cx="2194560" cy="1965960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今天能讀的書就不要拖到明天再讀。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赫爾布魯克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傑克遜</a:t>
            </a:r>
          </a:p>
        </p:txBody>
      </p:sp>
      <p:sp>
        <p:nvSpPr>
          <p:cNvPr id="49" name="文字版面配置區 48">
            <a:extLst>
              <a:ext uri="{FF2B5EF4-FFF2-40B4-BE49-F238E27FC236}">
                <a16:creationId xmlns:a16="http://schemas.microsoft.com/office/drawing/2014/main" id="{67E29BDE-F9D6-4D5A-AF1A-907AE59C5C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7297" y="1939332"/>
            <a:ext cx="2194560" cy="5380539"/>
          </a:xfrm>
          <a:solidFill>
            <a:schemeClr val="accent2"/>
          </a:solidFill>
        </p:spPr>
        <p:txBody>
          <a:bodyPr vert="eaVert" rtlCol="0" anchor="ctr"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</a:rPr>
              <a:t>收平板</a:t>
            </a:r>
            <a:endParaRPr lang="en-US" altLang="zh-TW" sz="6000" b="1" dirty="0">
              <a:solidFill>
                <a:schemeClr val="bg1"/>
              </a:solidFill>
            </a:endParaRPr>
          </a:p>
        </p:txBody>
      </p:sp>
      <p:sp>
        <p:nvSpPr>
          <p:cNvPr id="51" name="文字版面配置區 50">
            <a:extLst>
              <a:ext uri="{FF2B5EF4-FFF2-40B4-BE49-F238E27FC236}">
                <a16:creationId xmlns:a16="http://schemas.microsoft.com/office/drawing/2014/main" id="{81B2C756-7D66-4032-A38C-C10D9A24EE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2600" y="1939332"/>
            <a:ext cx="2194560" cy="5380539"/>
          </a:xfrm>
          <a:solidFill>
            <a:schemeClr val="accent6"/>
          </a:solidFill>
        </p:spPr>
        <p:txBody>
          <a:bodyPr vert="eaVert" rtlCol="0" anchor="ctr">
            <a:normAutofit/>
          </a:bodyPr>
          <a:lstStyle/>
          <a:p>
            <a:pPr marL="0" indent="0" algn="r">
              <a:buNone/>
            </a:pPr>
            <a:r>
              <a:rPr lang="zh-TW" altLang="en-US" sz="3600" b="1" dirty="0">
                <a:solidFill>
                  <a:srgbClr val="002060"/>
                </a:solidFill>
              </a:rPr>
              <a:t>單小挑戰</a:t>
            </a:r>
            <a:r>
              <a:rPr lang="en-US" altLang="zh-TW" sz="3600" b="1" dirty="0">
                <a:solidFill>
                  <a:srgbClr val="002060"/>
                </a:solidFill>
              </a:rPr>
              <a:t>-</a:t>
            </a:r>
            <a:r>
              <a:rPr lang="zh-TW" altLang="en-US" sz="3600" b="1" dirty="0">
                <a:solidFill>
                  <a:srgbClr val="002060"/>
                </a:solidFill>
              </a:rPr>
              <a:t>雕蟲小技</a:t>
            </a:r>
            <a:endParaRPr lang="en-US" altLang="zh-TW" sz="3600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zh-TW" altLang="en-US" sz="1200" b="1" dirty="0">
                <a:solidFill>
                  <a:schemeClr val="bg1"/>
                </a:solidFill>
              </a:rPr>
              <a:t> </a:t>
            </a:r>
            <a:endParaRPr lang="en-US" altLang="zh-TW" sz="12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</a:rPr>
              <a:t>感受綠色生活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</a:rPr>
              <a:t>企業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2" name="文字版面配置區 51">
            <a:extLst>
              <a:ext uri="{FF2B5EF4-FFF2-40B4-BE49-F238E27FC236}">
                <a16:creationId xmlns:a16="http://schemas.microsoft.com/office/drawing/2014/main" id="{972862D9-A40B-468D-85B5-7EDE6D818F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6331" y="1939332"/>
            <a:ext cx="2194560" cy="5380540"/>
          </a:xfrm>
          <a:solidFill>
            <a:schemeClr val="tx2"/>
          </a:solidFill>
        </p:spPr>
        <p:txBody>
          <a:bodyPr vert="eaVert" rtlCol="0" anchor="ctr">
            <a:normAutofit/>
          </a:bodyPr>
          <a:lstStyle/>
          <a:p>
            <a:pPr marL="0" indent="0" algn="dist"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桌子對線</a:t>
            </a:r>
            <a:r>
              <a:rPr lang="en-US" altLang="zh-TW" sz="4800" b="1" dirty="0">
                <a:solidFill>
                  <a:schemeClr val="bg1"/>
                </a:solidFill>
              </a:rPr>
              <a:t>+</a:t>
            </a:r>
            <a:r>
              <a:rPr lang="zh-TW" altLang="en-US" sz="4800" b="1" dirty="0">
                <a:solidFill>
                  <a:schemeClr val="bg1"/>
                </a:solidFill>
              </a:rPr>
              <a:t>椅下清空</a:t>
            </a:r>
            <a:endParaRPr lang="en-US" altLang="zh-TW" sz="4800" b="1" dirty="0">
              <a:solidFill>
                <a:schemeClr val="bg1"/>
              </a:solidFill>
            </a:endParaRPr>
          </a:p>
          <a:p>
            <a:pPr marL="0" indent="0" algn="dist">
              <a:buNone/>
            </a:pPr>
            <a:r>
              <a:rPr lang="zh-TW" altLang="en-US" sz="4800" b="1" dirty="0">
                <a:solidFill>
                  <a:schemeClr val="bg1"/>
                </a:solidFill>
              </a:rPr>
              <a:t>整理書包和抽屜</a:t>
            </a:r>
            <a:endParaRPr lang="en-US" altLang="zh-TW" sz="4800" b="1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370D8BE-06D8-4F71-A8BD-AC267033CE1B}"/>
              </a:ext>
            </a:extLst>
          </p:cNvPr>
          <p:cNvSpPr txBox="1"/>
          <p:nvPr/>
        </p:nvSpPr>
        <p:spPr>
          <a:xfrm>
            <a:off x="2763424" y="515763"/>
            <a:ext cx="231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/>
              <a:t>綜合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8563C6-6280-4764-9259-5C55AA51374A}"/>
              </a:ext>
            </a:extLst>
          </p:cNvPr>
          <p:cNvSpPr txBox="1"/>
          <p:nvPr/>
        </p:nvSpPr>
        <p:spPr>
          <a:xfrm>
            <a:off x="3126042" y="2442395"/>
            <a:ext cx="219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15:25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D3E755-E55A-4340-976F-54FD5FF396CC}"/>
              </a:ext>
            </a:extLst>
          </p:cNvPr>
          <p:cNvSpPr txBox="1"/>
          <p:nvPr/>
        </p:nvSpPr>
        <p:spPr>
          <a:xfrm>
            <a:off x="638210" y="2041388"/>
            <a:ext cx="1883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學習吧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C6FD007-15E7-43B6-B5DA-5F3E1A84CEB6}"/>
              </a:ext>
            </a:extLst>
          </p:cNvPr>
          <p:cNvSpPr txBox="1"/>
          <p:nvPr/>
        </p:nvSpPr>
        <p:spPr>
          <a:xfrm>
            <a:off x="1666952" y="289165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latin typeface="Arial Black" panose="020B0A04020102020204" pitchFamily="34" charset="0"/>
              </a:rPr>
              <a:t>50</a:t>
            </a:r>
            <a:endParaRPr lang="zh-TW" alt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865B37-C443-442F-9DB0-0AE34881B1FA}"/>
              </a:ext>
            </a:extLst>
          </p:cNvPr>
          <p:cNvSpPr txBox="1"/>
          <p:nvPr/>
        </p:nvSpPr>
        <p:spPr>
          <a:xfrm>
            <a:off x="361530" y="2912885"/>
            <a:ext cx="174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Q&amp;A</a:t>
            </a:r>
          </a:p>
          <a:p>
            <a:endParaRPr lang="zh-TW" alt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3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A51493-BD4E-4E82-A5F4-A6825BF2E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CD7B6DA-B801-4CB9-ACB6-E072243C1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C01A63-AD12-48F6-8B1A-9ED6F911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65"/>
            <a:ext cx="9954230" cy="5958840"/>
          </a:xfrm>
          <a:prstGeom prst="rect">
            <a:avLst/>
          </a:prstGeom>
        </p:spPr>
      </p:pic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3CCE28D8-C3BA-42F3-B68F-47A6EBFDAF7C}"/>
              </a:ext>
            </a:extLst>
          </p:cNvPr>
          <p:cNvSpPr/>
          <p:nvPr/>
        </p:nvSpPr>
        <p:spPr>
          <a:xfrm>
            <a:off x="2713055" y="6099349"/>
            <a:ext cx="3336053" cy="1131502"/>
          </a:xfrm>
          <a:prstGeom prst="wedgeRoundRectCallout">
            <a:avLst>
              <a:gd name="adj1" fmla="val 57480"/>
              <a:gd name="adj2" fmla="val -75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從這裡進入</a:t>
            </a:r>
            <a:r>
              <a:rPr lang="en-US" altLang="zh-TW" dirty="0" err="1"/>
              <a:t>LoiloNote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10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2DBF0-F8C4-4159-9D3F-403E16707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C9DB0C-1B17-48D8-8DBE-8540E265D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7E0ACF-AEE2-44DB-8F68-670D8F49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8" y="0"/>
            <a:ext cx="5234137" cy="7747828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493D5F81-746B-471F-B627-E6123E1C00DB}"/>
              </a:ext>
            </a:extLst>
          </p:cNvPr>
          <p:cNvSpPr/>
          <p:nvPr/>
        </p:nvSpPr>
        <p:spPr>
          <a:xfrm>
            <a:off x="6270171" y="1601817"/>
            <a:ext cx="3788229" cy="1426866"/>
          </a:xfrm>
          <a:prstGeom prst="wedgeRoundRectCallout">
            <a:avLst>
              <a:gd name="adj1" fmla="val -86881"/>
              <a:gd name="adj2" fmla="val 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按</a:t>
            </a:r>
            <a:r>
              <a:rPr lang="en-US" altLang="zh-TW" sz="2400" dirty="0"/>
              <a:t>【</a:t>
            </a:r>
            <a:r>
              <a:rPr lang="zh-TW" altLang="en-US" sz="2400" dirty="0"/>
              <a:t>以</a:t>
            </a:r>
            <a:r>
              <a:rPr lang="en-US" altLang="zh-TW" sz="2400" dirty="0" err="1"/>
              <a:t>LoiLoNote</a:t>
            </a:r>
            <a:r>
              <a:rPr lang="zh-TW" altLang="en-US" sz="2400" dirty="0"/>
              <a:t>登入</a:t>
            </a:r>
            <a:r>
              <a:rPr lang="en-US" altLang="zh-TW" sz="2400" dirty="0"/>
              <a:t>】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631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CDD1E-B712-48CA-AC92-47DA9711A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323E2B-38E3-4426-B9A2-9FD04A76B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D17966-17E1-45B3-8ED1-A15733EC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7" y="60985"/>
            <a:ext cx="5697415" cy="7833945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7C7915CC-7DE5-491B-B3E0-B7AFF637F945}"/>
              </a:ext>
            </a:extLst>
          </p:cNvPr>
          <p:cNvSpPr/>
          <p:nvPr/>
        </p:nvSpPr>
        <p:spPr>
          <a:xfrm>
            <a:off x="5998866" y="187050"/>
            <a:ext cx="3537020" cy="1366576"/>
          </a:xfrm>
          <a:prstGeom prst="wedgeRoundRectCallout">
            <a:avLst>
              <a:gd name="adj1" fmla="val -107481"/>
              <a:gd name="adj2" fmla="val 1029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學校輸入</a:t>
            </a:r>
            <a:r>
              <a:rPr lang="en-US" altLang="zh-TW" sz="3600" dirty="0"/>
              <a:t>  </a:t>
            </a:r>
            <a:r>
              <a:rPr lang="en-US" altLang="zh-TW" sz="3600" dirty="0">
                <a:latin typeface="Arial Black" panose="020B0A04020102020204" pitchFamily="34" charset="0"/>
              </a:rPr>
              <a:t>trial38771 </a:t>
            </a:r>
            <a:endParaRPr lang="zh-TW" altLang="en-US" sz="3600" dirty="0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7FDAC0CC-182A-4842-B28B-C430C8A8A3BC}"/>
              </a:ext>
            </a:extLst>
          </p:cNvPr>
          <p:cNvSpPr/>
          <p:nvPr/>
        </p:nvSpPr>
        <p:spPr>
          <a:xfrm>
            <a:off x="5998866" y="2000366"/>
            <a:ext cx="4023737" cy="2561585"/>
          </a:xfrm>
          <a:prstGeom prst="wedgeRoundRectCallout">
            <a:avLst>
              <a:gd name="adj1" fmla="val -143188"/>
              <a:gd name="adj2" fmla="val -4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使用者輸入</a:t>
            </a:r>
            <a:br>
              <a:rPr lang="en-US" altLang="zh-TW" sz="3600" dirty="0"/>
            </a:br>
            <a:r>
              <a:rPr lang="en-US" altLang="zh-TW" sz="3600" dirty="0">
                <a:latin typeface="Arial Black" panose="020B0A04020102020204" pitchFamily="34" charset="0"/>
              </a:rPr>
              <a:t>【   s</a:t>
            </a:r>
            <a:r>
              <a:rPr lang="zh-TW" altLang="en-US" sz="3600" dirty="0">
                <a:latin typeface="Arial Black" panose="020B0A04020102020204" pitchFamily="34" charset="0"/>
              </a:rPr>
              <a:t>座號</a:t>
            </a:r>
            <a:r>
              <a:rPr lang="en-US" altLang="zh-TW" sz="3600" dirty="0">
                <a:latin typeface="Arial Black" panose="020B0A04020102020204" pitchFamily="34" charset="0"/>
              </a:rPr>
              <a:t>】</a:t>
            </a:r>
          </a:p>
          <a:p>
            <a:pPr algn="ctr"/>
            <a:r>
              <a:rPr lang="en-US" altLang="zh-TW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s01</a:t>
            </a:r>
            <a:r>
              <a:rPr lang="zh-TW" altLang="en-US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 </a:t>
            </a:r>
            <a:r>
              <a:rPr lang="en-US" altLang="zh-TW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s02</a:t>
            </a:r>
            <a:r>
              <a:rPr lang="en-US" altLang="zh-TW" sz="3600" dirty="0">
                <a:solidFill>
                  <a:srgbClr val="222222"/>
                </a:solidFill>
                <a:latin typeface="Arial" panose="020B0604020202020204" pitchFamily="34" charset="0"/>
              </a:rPr>
              <a:t>…</a:t>
            </a:r>
            <a:r>
              <a:rPr lang="en-US" altLang="zh-TW" sz="3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s23</a:t>
            </a:r>
            <a:endParaRPr lang="zh-TW" altLang="en-US" sz="3600" dirty="0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90DAA53A-1873-4FBF-A288-43BE35DA76FB}"/>
              </a:ext>
            </a:extLst>
          </p:cNvPr>
          <p:cNvSpPr/>
          <p:nvPr/>
        </p:nvSpPr>
        <p:spPr>
          <a:xfrm>
            <a:off x="6242224" y="5133812"/>
            <a:ext cx="3537020" cy="2451537"/>
          </a:xfrm>
          <a:prstGeom prst="wedgeRoundRectCallout">
            <a:avLst>
              <a:gd name="adj1" fmla="val -163731"/>
              <a:gd name="adj2" fmla="val -108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密碼輸入</a:t>
            </a:r>
            <a:r>
              <a:rPr lang="en-US" altLang="zh-TW" sz="3600" dirty="0"/>
              <a:t>  </a:t>
            </a:r>
            <a:endParaRPr lang="en-US" altLang="zh-TW" sz="3600" dirty="0">
              <a:latin typeface="Arial Black" panose="020B0A04020102020204" pitchFamily="34" charset="0"/>
            </a:endParaRPr>
          </a:p>
          <a:p>
            <a:pPr algn="ctr"/>
            <a:r>
              <a:rPr lang="en-US" altLang="zh-TW" sz="3600" dirty="0">
                <a:latin typeface="Arial Black" panose="020B0A04020102020204" pitchFamily="34" charset="0"/>
              </a:rPr>
              <a:t>S123456</a:t>
            </a:r>
          </a:p>
          <a:p>
            <a:pPr algn="ctr"/>
            <a:r>
              <a:rPr lang="en-US" altLang="zh-TW" sz="2000" dirty="0">
                <a:latin typeface="Arial Black" panose="020B0A04020102020204" pitchFamily="34" charset="0"/>
              </a:rPr>
              <a:t>S12 </a:t>
            </a:r>
            <a:r>
              <a:rPr lang="en-US" altLang="zh-TW" sz="2000" dirty="0">
                <a:latin typeface="Arial Black" panose="020B0A04020102020204" pitchFamily="34" charset="0"/>
                <a:sym typeface="Wingdings" panose="05000000000000000000" pitchFamily="2" charset="2"/>
              </a:rPr>
              <a:t> </a:t>
            </a:r>
            <a:r>
              <a:rPr lang="en-US" altLang="zh-TW" sz="2000" dirty="0">
                <a:latin typeface="Arial Black" panose="020B0A04020102020204" pitchFamily="34" charset="0"/>
              </a:rPr>
              <a:t>a123456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6642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4A482-85EC-4A69-BFEB-2380C296A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6F9353-40B8-4B40-A591-B05BBEF0A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A97275-2E38-49FC-A328-8438B5DD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747657" cy="7673195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2B886EEA-78D4-4698-AAAE-371E42394C37}"/>
              </a:ext>
            </a:extLst>
          </p:cNvPr>
          <p:cNvSpPr/>
          <p:nvPr/>
        </p:nvSpPr>
        <p:spPr>
          <a:xfrm>
            <a:off x="6360607" y="3886200"/>
            <a:ext cx="3506874" cy="1968288"/>
          </a:xfrm>
          <a:prstGeom prst="wedgeRoundRectCallout">
            <a:avLst>
              <a:gd name="adj1" fmla="val -107079"/>
              <a:gd name="adj2" fmla="val -84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請點</a:t>
            </a:r>
            <a:r>
              <a:rPr lang="en-US" altLang="zh-TW" sz="3600" dirty="0"/>
              <a:t>【</a:t>
            </a:r>
            <a:r>
              <a:rPr lang="zh-TW" altLang="en-US" sz="3600" dirty="0"/>
              <a:t>綜合</a:t>
            </a:r>
            <a:r>
              <a:rPr lang="en-US" altLang="zh-TW" sz="3600" dirty="0"/>
              <a:t>】</a:t>
            </a:r>
            <a:r>
              <a:rPr lang="zh-TW" altLang="en-US" sz="3600" dirty="0"/>
              <a:t>紅圓點</a:t>
            </a:r>
          </a:p>
        </p:txBody>
      </p:sp>
    </p:spTree>
    <p:extLst>
      <p:ext uri="{BB962C8B-B14F-4D97-AF65-F5344CB8AC3E}">
        <p14:creationId xmlns:p14="http://schemas.microsoft.com/office/powerpoint/2010/main" val="119536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92A97-05D2-4B66-9558-30D402489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F36B99-DAE1-4E4C-BBED-D20B9B94AC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24AB440-9B9C-4727-89B4-266F16CB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50181" cy="7798472"/>
          </a:xfrm>
          <a:prstGeom prst="rect">
            <a:avLst/>
          </a:prstGeom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B4304B3B-D5D6-472B-97ED-C60137D944E1}"/>
              </a:ext>
            </a:extLst>
          </p:cNvPr>
          <p:cNvSpPr/>
          <p:nvPr/>
        </p:nvSpPr>
        <p:spPr>
          <a:xfrm>
            <a:off x="5029200" y="3255665"/>
            <a:ext cx="4682532" cy="2240783"/>
          </a:xfrm>
          <a:prstGeom prst="wedgeRoundRectCallout">
            <a:avLst>
              <a:gd name="adj1" fmla="val -71906"/>
              <a:gd name="adj2" fmla="val -112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請按</a:t>
            </a:r>
            <a:r>
              <a:rPr lang="en-US" altLang="zh-TW" dirty="0"/>
              <a:t>【</a:t>
            </a:r>
            <a:r>
              <a:rPr lang="zh-TW" altLang="en-US" dirty="0"/>
              <a:t>建立新筆記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81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BB9E27-867E-4BE7-845A-913DAD14B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5D974C-7393-46C3-8765-5D1609610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625A021-5FE2-4CBE-AC57-D3B8515B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963"/>
            <a:ext cx="10009458" cy="3004457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337DE76E-6228-4118-A930-B4DB93A32D0F}"/>
              </a:ext>
            </a:extLst>
          </p:cNvPr>
          <p:cNvSpPr/>
          <p:nvPr/>
        </p:nvSpPr>
        <p:spPr>
          <a:xfrm>
            <a:off x="5335674" y="5219130"/>
            <a:ext cx="2451798" cy="1688123"/>
          </a:xfrm>
          <a:prstGeom prst="wedgeRoundRectCallout">
            <a:avLst>
              <a:gd name="adj1" fmla="val 74249"/>
              <a:gd name="adj2" fmla="val -186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請按</a:t>
            </a:r>
            <a:r>
              <a:rPr lang="en-US" altLang="zh-TW" sz="2800" dirty="0"/>
              <a:t>【</a:t>
            </a:r>
            <a:r>
              <a:rPr lang="zh-TW" altLang="en-US" sz="2800" dirty="0"/>
              <a:t>確定</a:t>
            </a:r>
            <a:r>
              <a:rPr lang="en-US" altLang="zh-TW" sz="2800" dirty="0"/>
              <a:t>】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414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1745B2-B060-4F87-B477-F63776EAB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1FED9-0C5D-4F98-95A2-3929B39A1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8C7305-167B-4385-AB62-DF60A521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40" y="563592"/>
            <a:ext cx="8306520" cy="664521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22DB27DE-3606-4DEB-BFF4-400527D2F5B7}"/>
              </a:ext>
            </a:extLst>
          </p:cNvPr>
          <p:cNvSpPr/>
          <p:nvPr/>
        </p:nvSpPr>
        <p:spPr>
          <a:xfrm>
            <a:off x="2495520" y="5526594"/>
            <a:ext cx="4330840" cy="1265198"/>
          </a:xfrm>
          <a:prstGeom prst="wedgeRoundRectCallout">
            <a:avLst>
              <a:gd name="adj1" fmla="val -72315"/>
              <a:gd name="adj2" fmla="val 204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請按</a:t>
            </a:r>
            <a:r>
              <a:rPr lang="en-US" altLang="zh-TW" sz="4000" dirty="0"/>
              <a:t>【</a:t>
            </a:r>
            <a:r>
              <a:rPr lang="zh-TW" altLang="en-US" sz="4000" dirty="0"/>
              <a:t>傳送</a:t>
            </a:r>
            <a:r>
              <a:rPr lang="en-US" altLang="zh-TW" sz="4000" dirty="0"/>
              <a:t>】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3098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3FE642-F314-4639-906B-A59FE77C8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53B122-923B-486A-9B6E-0204E210E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13E233-CF50-4902-A41D-1DFE28FA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905"/>
            <a:ext cx="10088080" cy="467786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8281F790-E2ED-4593-A601-3B07E954CDC6}"/>
              </a:ext>
            </a:extLst>
          </p:cNvPr>
          <p:cNvSpPr/>
          <p:nvPr/>
        </p:nvSpPr>
        <p:spPr>
          <a:xfrm>
            <a:off x="3928906" y="6063192"/>
            <a:ext cx="4973934" cy="1579832"/>
          </a:xfrm>
          <a:prstGeom prst="wedgeRoundRectCallout">
            <a:avLst>
              <a:gd name="adj1" fmla="val -86894"/>
              <a:gd name="adj2" fmla="val -219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點一下</a:t>
            </a:r>
            <a:r>
              <a:rPr lang="en-US" altLang="zh-TW" dirty="0"/>
              <a:t>【</a:t>
            </a:r>
            <a:r>
              <a:rPr lang="zh-TW" altLang="en-US" dirty="0"/>
              <a:t>感受綠色生活</a:t>
            </a:r>
            <a:r>
              <a:rPr lang="en-US" altLang="zh-TW" dirty="0"/>
              <a:t>】</a:t>
            </a:r>
            <a:r>
              <a:rPr lang="zh-TW" altLang="en-US" dirty="0"/>
              <a:t>問卷</a:t>
            </a:r>
          </a:p>
        </p:txBody>
      </p:sp>
    </p:spTree>
    <p:extLst>
      <p:ext uri="{BB962C8B-B14F-4D97-AF65-F5344CB8AC3E}">
        <p14:creationId xmlns:p14="http://schemas.microsoft.com/office/powerpoint/2010/main" val="387521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2740F-6CE9-40BB-BB2F-1FCE0B45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719352"/>
            <a:ext cx="7543800" cy="1240077"/>
          </a:xfrm>
        </p:spPr>
        <p:txBody>
          <a:bodyPr/>
          <a:lstStyle/>
          <a:p>
            <a:r>
              <a:rPr lang="zh-TW" altLang="en-US" dirty="0"/>
              <a:t>作業未完成的同學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4FB198-4DCA-4EDE-9F72-FA7073C65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2250830"/>
            <a:ext cx="7543800" cy="4702629"/>
          </a:xfrm>
        </p:spPr>
        <p:txBody>
          <a:bodyPr>
            <a:normAutofit fontScale="92500"/>
          </a:bodyPr>
          <a:lstStyle/>
          <a:p>
            <a:pPr algn="l"/>
            <a:r>
              <a:rPr lang="zh-TW" altLang="en-US" sz="3200" dirty="0"/>
              <a:t>１．請留在座位，思過反省，加強學習。</a:t>
            </a:r>
            <a:endParaRPr lang="en-US" altLang="zh-TW" sz="3200" dirty="0"/>
          </a:p>
          <a:p>
            <a:pPr algn="l"/>
            <a:r>
              <a:rPr lang="zh-TW" altLang="en-US" sz="3200" dirty="0">
                <a:highlight>
                  <a:srgbClr val="FFFF00"/>
                </a:highlight>
              </a:rPr>
              <a:t>因材網：數學任務 </a:t>
            </a:r>
            <a:r>
              <a:rPr lang="zh-TW" alt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</a:t>
            </a:r>
            <a:r>
              <a:rPr lang="zh-TW" altLang="en-US" sz="3200" dirty="0">
                <a:highlight>
                  <a:srgbClr val="FFFF00"/>
                </a:highlight>
              </a:rPr>
              <a:t>請改寫數</a:t>
            </a:r>
            <a:r>
              <a:rPr lang="en-US" altLang="zh-TW" sz="3200" dirty="0">
                <a:highlight>
                  <a:srgbClr val="FFFF00"/>
                </a:highlight>
              </a:rPr>
              <a:t>8</a:t>
            </a:r>
            <a:r>
              <a:rPr lang="zh-TW" altLang="en-US" sz="3200" dirty="0">
                <a:highlight>
                  <a:srgbClr val="FFFF00"/>
                </a:highlight>
              </a:rPr>
              <a:t>格</a:t>
            </a:r>
            <a:r>
              <a:rPr lang="en-US" altLang="zh-TW" sz="3200" dirty="0">
                <a:highlight>
                  <a:srgbClr val="FFFF00"/>
                </a:highlight>
              </a:rPr>
              <a:t>(</a:t>
            </a:r>
            <a:r>
              <a:rPr lang="zh-TW" altLang="en-US" sz="3200" dirty="0">
                <a:highlight>
                  <a:srgbClr val="FFFF00"/>
                </a:highlight>
              </a:rPr>
              <a:t>寫聯絡簿</a:t>
            </a:r>
            <a:r>
              <a:rPr lang="en-US" altLang="zh-TW" sz="3200" dirty="0">
                <a:highlight>
                  <a:srgbClr val="FFFF00"/>
                </a:highlight>
              </a:rPr>
              <a:t>)</a:t>
            </a:r>
          </a:p>
          <a:p>
            <a:pPr algn="l"/>
            <a:r>
              <a:rPr lang="zh-TW" altLang="en-US" sz="3200" dirty="0">
                <a:highlight>
                  <a:srgbClr val="FFFF00"/>
                </a:highlight>
              </a:rPr>
              <a:t>學習吧：國</a:t>
            </a:r>
            <a:r>
              <a:rPr lang="en-US" altLang="zh-TW" sz="3200" dirty="0">
                <a:highlight>
                  <a:srgbClr val="FFFF00"/>
                </a:highlight>
              </a:rPr>
              <a:t>5</a:t>
            </a:r>
            <a:r>
              <a:rPr lang="zh-TW" altLang="en-US" sz="3200" dirty="0">
                <a:highlight>
                  <a:srgbClr val="FFFF00"/>
                </a:highlight>
              </a:rPr>
              <a:t>大意   </a:t>
            </a:r>
            <a:r>
              <a:rPr lang="zh-TW" alt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請改寫課文內容</a:t>
            </a:r>
            <a:endParaRPr lang="en-US" altLang="zh-TW" sz="3200" dirty="0">
              <a:highlight>
                <a:srgbClr val="FFFF00"/>
              </a:highlight>
            </a:endParaRPr>
          </a:p>
          <a:p>
            <a:pPr algn="l"/>
            <a:r>
              <a:rPr lang="zh-TW" altLang="en-US" sz="3200" dirty="0">
                <a:highlight>
                  <a:srgbClr val="FFFF00"/>
                </a:highlight>
              </a:rPr>
              <a:t>             </a:t>
            </a:r>
            <a:r>
              <a:rPr lang="en-US" altLang="zh-TW" sz="3200" dirty="0">
                <a:highlight>
                  <a:srgbClr val="FFFF00"/>
                </a:highlight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</a:rPr>
              <a:t>單</a:t>
            </a:r>
            <a:r>
              <a:rPr lang="en-US" altLang="zh-TW" sz="3200" dirty="0">
                <a:highlight>
                  <a:srgbClr val="FFFF00"/>
                </a:highlight>
              </a:rPr>
              <a:t>7B</a:t>
            </a:r>
            <a:r>
              <a:rPr lang="zh-TW" alt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  請改寫英*</a:t>
            </a:r>
            <a:r>
              <a:rPr lang="en-US" altLang="zh-TW" sz="3200" dirty="0">
                <a:highlight>
                  <a:srgbClr val="FFFF00"/>
                </a:highlight>
                <a:sym typeface="Wingdings" panose="05000000000000000000" pitchFamily="2" charset="2"/>
              </a:rPr>
              <a:t>10</a:t>
            </a:r>
            <a:r>
              <a:rPr lang="zh-TW" alt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中*</a:t>
            </a:r>
            <a:r>
              <a:rPr lang="en-US" altLang="zh-TW" sz="3200" dirty="0">
                <a:highlight>
                  <a:srgbClr val="FFFF00"/>
                </a:highlight>
                <a:sym typeface="Wingdings" panose="05000000000000000000" pitchFamily="2" charset="2"/>
              </a:rPr>
              <a:t>1</a:t>
            </a:r>
            <a:endParaRPr lang="en-US" altLang="zh-TW" sz="3200" dirty="0">
              <a:highlight>
                <a:srgbClr val="FFFF00"/>
              </a:highlight>
            </a:endParaRPr>
          </a:p>
          <a:p>
            <a:pPr algn="l"/>
            <a:r>
              <a:rPr lang="zh-TW" altLang="en-US" sz="3200" dirty="0"/>
              <a:t>２．同學們請勿干擾。</a:t>
            </a:r>
            <a:endParaRPr lang="en-US" altLang="zh-TW" sz="3200" dirty="0"/>
          </a:p>
          <a:p>
            <a:pPr algn="l"/>
            <a:r>
              <a:rPr lang="zh-TW" altLang="en-US" sz="3200" dirty="0"/>
              <a:t>３．有要事須離開，請務必告知導師。</a:t>
            </a:r>
            <a:endParaRPr lang="en-US" altLang="zh-TW" sz="3200" dirty="0"/>
          </a:p>
          <a:p>
            <a:pPr algn="l"/>
            <a:r>
              <a:rPr lang="zh-TW" altLang="en-US" sz="3200" dirty="0"/>
              <a:t>４．下課時教室內請保持安靜。</a:t>
            </a:r>
            <a:endParaRPr lang="en-US" altLang="zh-TW" sz="3200" dirty="0"/>
          </a:p>
          <a:p>
            <a:pPr algn="l"/>
            <a:r>
              <a:rPr lang="zh-TW" altLang="en-US" sz="3200" dirty="0"/>
              <a:t>５．歡迎其他同學們離開教室，望遠凝視。</a:t>
            </a: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4668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AD42C-DE46-4221-A7B1-A6F17C1E7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BB2CE61-4646-421B-93FA-E2D6CF47D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0B0125-6288-45DE-A856-384E2D68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265"/>
            <a:ext cx="10058400" cy="4683360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97D645F8-7538-44A3-B1B9-55E456591C4B}"/>
              </a:ext>
            </a:extLst>
          </p:cNvPr>
          <p:cNvSpPr/>
          <p:nvPr/>
        </p:nvSpPr>
        <p:spPr>
          <a:xfrm>
            <a:off x="3014505" y="6063192"/>
            <a:ext cx="4853354" cy="1432878"/>
          </a:xfrm>
          <a:prstGeom prst="wedgeRoundRectCallout">
            <a:avLst>
              <a:gd name="adj1" fmla="val 85792"/>
              <a:gd name="adj2" fmla="val -4143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請按</a:t>
            </a:r>
            <a:r>
              <a:rPr lang="en-US" altLang="zh-TW" dirty="0"/>
              <a:t>【</a:t>
            </a:r>
            <a:r>
              <a:rPr lang="zh-TW" altLang="en-US" dirty="0"/>
              <a:t>使用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3429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EC30AA-2A56-4782-BB9F-4339A5263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FEFA5FA-64DE-4DA8-B7EE-A5FDB1E6F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82D367-F677-439D-B030-DBECF3AB0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462" cy="6729043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FC7FA21F-1FCD-4882-8D33-2778CC40D6D9}"/>
              </a:ext>
            </a:extLst>
          </p:cNvPr>
          <p:cNvSpPr/>
          <p:nvPr/>
        </p:nvSpPr>
        <p:spPr>
          <a:xfrm>
            <a:off x="6250075" y="2914022"/>
            <a:ext cx="2551025" cy="1979525"/>
          </a:xfrm>
          <a:prstGeom prst="wedgeRoundRectCallout">
            <a:avLst>
              <a:gd name="adj1" fmla="val -98824"/>
              <a:gd name="adj2" fmla="val -75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請點一下</a:t>
            </a:r>
          </a:p>
        </p:txBody>
      </p:sp>
    </p:spTree>
    <p:extLst>
      <p:ext uri="{BB962C8B-B14F-4D97-AF65-F5344CB8AC3E}">
        <p14:creationId xmlns:p14="http://schemas.microsoft.com/office/powerpoint/2010/main" val="266582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133757-3C42-4AB5-9415-6025C2AB9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8CDA04-0309-48E8-9B55-657558C6C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F93F9E-A313-4C2D-9A62-5BF1E2A6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347"/>
            <a:ext cx="10058400" cy="553370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59181D60-BEFB-447B-BB0E-B832BF7C3D86}"/>
              </a:ext>
            </a:extLst>
          </p:cNvPr>
          <p:cNvSpPr/>
          <p:nvPr/>
        </p:nvSpPr>
        <p:spPr>
          <a:xfrm>
            <a:off x="8185011" y="5020575"/>
            <a:ext cx="1748413" cy="1065126"/>
          </a:xfrm>
          <a:prstGeom prst="wedgeRoundRectCallout">
            <a:avLst>
              <a:gd name="adj1" fmla="val -101635"/>
              <a:gd name="adj2" fmla="val -79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請按</a:t>
            </a:r>
            <a:r>
              <a:rPr lang="en-US" altLang="zh-TW" dirty="0"/>
              <a:t>【</a:t>
            </a:r>
            <a:r>
              <a:rPr lang="zh-TW" altLang="en-US" dirty="0"/>
              <a:t>回答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0432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363D4-809F-4CDC-B3F8-9AC67462C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C39461-EFFB-49DE-BE8A-E8E853964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5AB622-2C82-426F-9D31-177F8963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568"/>
            <a:ext cx="10058400" cy="4962144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35B1D22E-48B2-40D9-A077-C2C59BAD4968}"/>
              </a:ext>
            </a:extLst>
          </p:cNvPr>
          <p:cNvSpPr/>
          <p:nvPr/>
        </p:nvSpPr>
        <p:spPr>
          <a:xfrm>
            <a:off x="3758083" y="5562124"/>
            <a:ext cx="5757706" cy="1876530"/>
          </a:xfrm>
          <a:prstGeom prst="wedgeRoundRectCallout">
            <a:avLst>
              <a:gd name="adj1" fmla="val -45580"/>
              <a:gd name="adj2" fmla="val -156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請回答</a:t>
            </a:r>
            <a:endParaRPr lang="en-US" altLang="zh-TW" dirty="0"/>
          </a:p>
          <a:p>
            <a:pPr algn="ctr"/>
            <a:r>
              <a:rPr lang="zh-TW" altLang="en-US" dirty="0"/>
              <a:t>第一題單選題，</a:t>
            </a:r>
            <a:endParaRPr lang="en-US" altLang="zh-TW" dirty="0"/>
          </a:p>
          <a:p>
            <a:pPr algn="ctr"/>
            <a:r>
              <a:rPr lang="zh-TW" altLang="en-US" dirty="0"/>
              <a:t>第二題複選題</a:t>
            </a:r>
            <a:endParaRPr lang="en-US" altLang="zh-TW" dirty="0"/>
          </a:p>
          <a:p>
            <a:pPr algn="ctr"/>
            <a:r>
              <a:rPr lang="zh-TW" altLang="en-US" dirty="0"/>
              <a:t>第三題問答題</a:t>
            </a:r>
          </a:p>
        </p:txBody>
      </p:sp>
    </p:spTree>
    <p:extLst>
      <p:ext uri="{BB962C8B-B14F-4D97-AF65-F5344CB8AC3E}">
        <p14:creationId xmlns:p14="http://schemas.microsoft.com/office/powerpoint/2010/main" val="53409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287A8E-7E49-41CE-938C-91841E897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91C232F-F483-4459-B52B-A025BE349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022B9D-1E0D-4B72-9E1F-6677BB44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0"/>
            <a:ext cx="9960203" cy="606604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661FC91E-C469-463E-BAB5-779228C0F794}"/>
              </a:ext>
            </a:extLst>
          </p:cNvPr>
          <p:cNvSpPr/>
          <p:nvPr/>
        </p:nvSpPr>
        <p:spPr>
          <a:xfrm>
            <a:off x="2371410" y="6400578"/>
            <a:ext cx="3235569" cy="1195586"/>
          </a:xfrm>
          <a:prstGeom prst="wedgeRoundRectCallout">
            <a:avLst>
              <a:gd name="adj1" fmla="val 42881"/>
              <a:gd name="adj2" fmla="val -887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完成後，請按</a:t>
            </a:r>
            <a:r>
              <a:rPr lang="en-US" altLang="zh-TW" dirty="0"/>
              <a:t>【</a:t>
            </a:r>
            <a:r>
              <a:rPr lang="zh-TW" altLang="en-US" dirty="0"/>
              <a:t>核對回答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857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5E17C-C13F-452B-942B-BEF892264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82C98E-48AA-4A9E-9536-3E006C313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4592C0-C0B2-4BD6-BCD1-2F8193E6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2244872"/>
            <a:ext cx="10058400" cy="477956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9DF43E00-ADE1-489D-AE06-094EC853849A}"/>
              </a:ext>
            </a:extLst>
          </p:cNvPr>
          <p:cNvSpPr/>
          <p:nvPr/>
        </p:nvSpPr>
        <p:spPr>
          <a:xfrm>
            <a:off x="2843683" y="92946"/>
            <a:ext cx="3628711" cy="1312720"/>
          </a:xfrm>
          <a:prstGeom prst="wedgeRoundRectCallout">
            <a:avLst>
              <a:gd name="adj1" fmla="val -114951"/>
              <a:gd name="adj2" fmla="val 111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按下</a:t>
            </a:r>
            <a:r>
              <a:rPr lang="zh-TW" altLang="en-US" sz="4000" dirty="0">
                <a:sym typeface="Wingdings 2" panose="05020102010507070707" pitchFamily="18" charset="2"/>
              </a:rPr>
              <a:t>關閉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67623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6F328-8EF6-40D0-BB5C-96D6DC01C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F03C14-97AD-4F69-9A47-8304E821A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C2004C-0488-4102-9735-C8D4A989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560"/>
            <a:ext cx="10058400" cy="5780988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A9D920ED-886E-4B06-8CED-CA21DA71D143}"/>
              </a:ext>
            </a:extLst>
          </p:cNvPr>
          <p:cNvSpPr/>
          <p:nvPr/>
        </p:nvSpPr>
        <p:spPr>
          <a:xfrm>
            <a:off x="2502039" y="166692"/>
            <a:ext cx="2903974" cy="1000967"/>
          </a:xfrm>
          <a:prstGeom prst="wedgeRoundRectCallout">
            <a:avLst>
              <a:gd name="adj1" fmla="val -124985"/>
              <a:gd name="adj2" fmla="val 1196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按下</a:t>
            </a:r>
            <a:r>
              <a:rPr lang="zh-TW" altLang="en-US" sz="3200" dirty="0">
                <a:sym typeface="Wingdings 3" panose="05040102010807070707" pitchFamily="18" charset="2"/>
              </a:rPr>
              <a:t>返回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74660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670FB-B67E-4189-B6ED-768604650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20BAFD4-50EB-49F6-95E7-56A75BCEF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44C591C-54A2-48D9-9A22-04573A3A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0"/>
            <a:ext cx="6618201" cy="4627920"/>
          </a:xfrm>
          <a:prstGeom prst="rect">
            <a:avLst/>
          </a:prstGeom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3526BA78-042F-4C5F-BF90-2AEFBC2B3E58}"/>
              </a:ext>
            </a:extLst>
          </p:cNvPr>
          <p:cNvSpPr/>
          <p:nvPr/>
        </p:nvSpPr>
        <p:spPr>
          <a:xfrm>
            <a:off x="2200590" y="4968315"/>
            <a:ext cx="7646794" cy="1981049"/>
          </a:xfrm>
          <a:prstGeom prst="wedgeRoundRectCallout">
            <a:avLst>
              <a:gd name="adj1" fmla="val -72689"/>
              <a:gd name="adj2" fmla="val -128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按住檔案，並拖曳至</a:t>
            </a:r>
            <a:r>
              <a:rPr lang="en-US" altLang="zh-TW" sz="4000" dirty="0"/>
              <a:t>【</a:t>
            </a:r>
            <a:r>
              <a:rPr lang="zh-TW" altLang="en-US" sz="4000" dirty="0"/>
              <a:t>繳交</a:t>
            </a:r>
            <a:r>
              <a:rPr lang="en-US" altLang="zh-TW" sz="4000" dirty="0"/>
              <a:t>】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46142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D9FB5A-8FA2-4F9A-939F-73E2D3426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D0AEF2-D9E0-46C2-892A-6CA12BCBB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2D340D-58A0-41F2-AE00-461C224B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198"/>
            <a:ext cx="10058400" cy="64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3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76F7EC-267A-4179-B34C-F225418CE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A029C9-6076-450A-8B0D-00183A690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9721A8-E1A0-4501-A715-39599102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447"/>
            <a:ext cx="10058400" cy="6510953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B8B019BC-954C-49FC-93D2-821CD8AAB356}"/>
              </a:ext>
            </a:extLst>
          </p:cNvPr>
          <p:cNvSpPr/>
          <p:nvPr/>
        </p:nvSpPr>
        <p:spPr>
          <a:xfrm>
            <a:off x="4863402" y="287534"/>
            <a:ext cx="3225521" cy="703384"/>
          </a:xfrm>
          <a:prstGeom prst="wedgeRoundRectCallout">
            <a:avLst>
              <a:gd name="adj1" fmla="val 41784"/>
              <a:gd name="adj2" fmla="val 17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按下</a:t>
            </a:r>
            <a:r>
              <a:rPr lang="en-US" altLang="zh-TW" sz="3200" dirty="0"/>
              <a:t>【</a:t>
            </a:r>
            <a:r>
              <a:rPr lang="zh-TW" altLang="en-US" sz="3200" dirty="0"/>
              <a:t>確定</a:t>
            </a:r>
            <a:r>
              <a:rPr lang="en-US" altLang="zh-TW" sz="3200" dirty="0"/>
              <a:t>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10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3A6A32-E3FA-4569-9BCE-693AD9739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810B3EA-61F0-44CA-AA42-E3C53ACB5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9A82E7EF-680E-488E-84A2-C65C455FF7AC}"/>
              </a:ext>
            </a:extLst>
          </p:cNvPr>
          <p:cNvGraphicFramePr>
            <a:graphicFrameLocks noGrp="1"/>
          </p:cNvGraphicFramePr>
          <p:nvPr/>
        </p:nvGraphicFramePr>
        <p:xfrm>
          <a:off x="0" y="91440"/>
          <a:ext cx="10058400" cy="7680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75024">
                  <a:extLst>
                    <a:ext uri="{9D8B030D-6E8A-4147-A177-3AD203B41FA5}">
                      <a16:colId xmlns:a16="http://schemas.microsoft.com/office/drawing/2014/main" val="1485229126"/>
                    </a:ext>
                  </a:extLst>
                </a:gridCol>
                <a:gridCol w="4983376">
                  <a:extLst>
                    <a:ext uri="{9D8B030D-6E8A-4147-A177-3AD203B41FA5}">
                      <a16:colId xmlns:a16="http://schemas.microsoft.com/office/drawing/2014/main" val="224152778"/>
                    </a:ext>
                  </a:extLst>
                </a:gridCol>
              </a:tblGrid>
              <a:tr h="1735853">
                <a:tc>
                  <a:txBody>
                    <a:bodyPr/>
                    <a:lstStyle/>
                    <a:p>
                      <a:r>
                        <a:rPr lang="zh-TW" altLang="en-US" sz="3200" b="1" dirty="0"/>
                        <a:t>１．編號和指標名稱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５．練習題</a:t>
                      </a:r>
                      <a:endParaRPr lang="en-US" altLang="zh-TW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（不用抄題目，</a:t>
                      </a:r>
                      <a:endParaRPr kumimoji="0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只要寫</a:t>
                      </a:r>
                      <a:r>
                        <a:rPr kumimoji="0" lang="zh-TW" altLang="en-US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計算過程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kumimoji="0" lang="zh-TW" altLang="en-US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答：　　　</a:t>
                      </a:r>
                      <a:r>
                        <a:rPr kumimoji="0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11428"/>
                  </a:ext>
                </a:extLst>
              </a:tr>
              <a:tr h="17358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/>
                        <a:t>２．影片重點１</a:t>
                      </a:r>
                    </a:p>
                    <a:p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６．練習題</a:t>
                      </a:r>
                      <a:endParaRPr lang="en-US" altLang="zh-TW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（不用抄題目，</a:t>
                      </a:r>
                      <a:endParaRPr lang="en-US" altLang="zh-TW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只要寫</a:t>
                      </a:r>
                      <a:r>
                        <a:rPr lang="zh-TW" altLang="en-US" sz="24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計算過程</a:t>
                      </a:r>
                      <a:r>
                        <a:rPr lang="zh-TW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和</a:t>
                      </a:r>
                      <a:r>
                        <a:rPr lang="zh-TW" altLang="en-US" sz="2400" b="1" u="sng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答：　　　</a:t>
                      </a:r>
                      <a:r>
                        <a:rPr lang="zh-TW" alt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）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780858"/>
                  </a:ext>
                </a:extLst>
              </a:tr>
              <a:tr h="17358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/>
                        <a:t>３．影片重點２</a:t>
                      </a:r>
                    </a:p>
                    <a:p>
                      <a:endParaRPr lang="zh-TW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７．動態評量</a:t>
                      </a:r>
                      <a:endParaRPr lang="en-US" altLang="zh-TW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（不用抄題目，</a:t>
                      </a:r>
                      <a:endParaRPr lang="en-US" altLang="zh-TW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只要寫</a:t>
                      </a:r>
                      <a:r>
                        <a:rPr lang="zh-TW" altLang="en-US" sz="24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計算過程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和</a:t>
                      </a:r>
                      <a:r>
                        <a:rPr lang="zh-TW" altLang="en-US" sz="24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答：　　　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）</a:t>
                      </a:r>
                    </a:p>
                    <a:p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320177"/>
                  </a:ext>
                </a:extLst>
              </a:tr>
              <a:tr h="17358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/>
                        <a:t>４．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</a:rPr>
                        <a:t>換你出題（附解答）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８．動態評量</a:t>
                      </a:r>
                      <a:endParaRPr lang="en-US" altLang="zh-TW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（不用抄題目，</a:t>
                      </a:r>
                      <a:endParaRPr lang="en-US" altLang="zh-TW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只要寫</a:t>
                      </a:r>
                      <a:r>
                        <a:rPr lang="zh-TW" altLang="en-US" sz="24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計算過程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和</a:t>
                      </a:r>
                      <a:r>
                        <a:rPr lang="zh-TW" altLang="en-US" sz="24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答：　　　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）</a:t>
                      </a:r>
                    </a:p>
                    <a:p>
                      <a:endParaRPr lang="zh-TW" alt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9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2052C-BA82-4658-8198-A81F4384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314D4AA-44A3-4BF4-A5EF-D19BE7B83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395388-06EA-4C40-8CE2-8EE59F58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700"/>
            <a:ext cx="10058400" cy="44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9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5DA70E-FB98-494B-9CF0-76C14D18E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5068499"/>
          </a:xfrm>
        </p:spPr>
        <p:txBody>
          <a:bodyPr>
            <a:normAutofit/>
          </a:bodyPr>
          <a:lstStyle/>
          <a:p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15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：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30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放學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</a:b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</a:b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桌子對正線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</a:b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</a:b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 椅子抬起來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</a:b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79B33B">
                    <a:lumMod val="75000"/>
                  </a:srgbClr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</a:br>
            <a:r>
              <a:rPr lang="zh-TW" altLang="en-US" sz="4800" dirty="0">
                <a:solidFill>
                  <a:srgbClr val="79B33B">
                    <a:lumMod val="75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聽廣播進行防疫分流放學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43245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圖片版面配置區 103">
            <a:extLst>
              <a:ext uri="{FF2B5EF4-FFF2-40B4-BE49-F238E27FC236}">
                <a16:creationId xmlns:a16="http://schemas.microsoft.com/office/drawing/2014/main" id="{2507E3AC-0AAE-4E73-9276-4D8B43D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4546" y="453006"/>
            <a:ext cx="2200207" cy="6858000"/>
          </a:xfrm>
        </p:spPr>
      </p:pic>
      <p:pic>
        <p:nvPicPr>
          <p:cNvPr id="38" name="圖片版面配置區 37">
            <a:extLst>
              <a:ext uri="{FF2B5EF4-FFF2-40B4-BE49-F238E27FC236}">
                <a16:creationId xmlns:a16="http://schemas.microsoft.com/office/drawing/2014/main" id="{240D4259-822C-48E2-92FE-8EE7DF35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639"/>
          <a:stretch/>
        </p:blipFill>
        <p:spPr>
          <a:xfrm>
            <a:off x="7406331" y="452528"/>
            <a:ext cx="2199546" cy="6858000"/>
          </a:xfrm>
        </p:spPr>
      </p:pic>
      <p:pic>
        <p:nvPicPr>
          <p:cNvPr id="26" name="圖片版面配置區 25">
            <a:extLst>
              <a:ext uri="{FF2B5EF4-FFF2-40B4-BE49-F238E27FC236}">
                <a16:creationId xmlns:a16="http://schemas.microsoft.com/office/drawing/2014/main" id="{EC46EA6A-2484-4E2C-99A3-10F0E0204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41"/>
          <a:stretch/>
        </p:blipFill>
        <p:spPr>
          <a:xfrm>
            <a:off x="482600" y="453006"/>
            <a:ext cx="2183926" cy="6858000"/>
          </a:xfrm>
        </p:spPr>
      </p:pic>
      <p:sp>
        <p:nvSpPr>
          <p:cNvPr id="95" name="標題 94" hidden="1">
            <a:extLst>
              <a:ext uri="{FF2B5EF4-FFF2-40B4-BE49-F238E27FC236}">
                <a16:creationId xmlns:a16="http://schemas.microsoft.com/office/drawing/2014/main" id="{E14BD98F-A307-4325-A997-3F101663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/>
              <a:t>書籤鳥</a:t>
            </a:r>
          </a:p>
        </p:txBody>
      </p:sp>
      <p:sp>
        <p:nvSpPr>
          <p:cNvPr id="50" name="文字版面配置區 49">
            <a:extLst>
              <a:ext uri="{FF2B5EF4-FFF2-40B4-BE49-F238E27FC236}">
                <a16:creationId xmlns:a16="http://schemas.microsoft.com/office/drawing/2014/main" id="{625BD30C-ACA3-4A2D-8F26-CAFB3A2A29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194" y="5353911"/>
            <a:ext cx="2194560" cy="1965960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今天能讀的書就不要拖到明天再讀。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赫爾布魯克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傑克遜</a:t>
            </a:r>
          </a:p>
        </p:txBody>
      </p:sp>
      <p:pic>
        <p:nvPicPr>
          <p:cNvPr id="100" name="圖片版面配置區 99">
            <a:extLst>
              <a:ext uri="{FF2B5EF4-FFF2-40B4-BE49-F238E27FC236}">
                <a16:creationId xmlns:a16="http://schemas.microsoft.com/office/drawing/2014/main" id="{E36EC21C-EAC2-4B0F-AD13-D1300B724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846"/>
          <a:stretch/>
        </p:blipFill>
        <p:spPr>
          <a:xfrm>
            <a:off x="2782945" y="453005"/>
            <a:ext cx="2188912" cy="6858000"/>
          </a:xfrm>
          <a:solidFill>
            <a:srgbClr val="D65826"/>
          </a:solidFill>
        </p:spPr>
      </p:pic>
      <p:sp>
        <p:nvSpPr>
          <p:cNvPr id="49" name="文字版面配置區 48">
            <a:extLst>
              <a:ext uri="{FF2B5EF4-FFF2-40B4-BE49-F238E27FC236}">
                <a16:creationId xmlns:a16="http://schemas.microsoft.com/office/drawing/2014/main" id="{67E29BDE-F9D6-4D5A-AF1A-907AE59C5C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7297" y="5353911"/>
            <a:ext cx="2194560" cy="1965960"/>
          </a:xfrm>
          <a:solidFill>
            <a:schemeClr val="accent2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書籍是禮物您可以一次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又一次地閲讀。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加里森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凱勒</a:t>
            </a:r>
          </a:p>
        </p:txBody>
      </p:sp>
      <p:sp>
        <p:nvSpPr>
          <p:cNvPr id="52" name="文字版面配置區 51">
            <a:extLst>
              <a:ext uri="{FF2B5EF4-FFF2-40B4-BE49-F238E27FC236}">
                <a16:creationId xmlns:a16="http://schemas.microsoft.com/office/drawing/2014/main" id="{972862D9-A40B-468D-85B5-7EDE6D818F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6331" y="5353911"/>
            <a:ext cx="2194560" cy="1965960"/>
          </a:xfrm>
          <a:solidFill>
            <a:schemeClr val="tx2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對我而言，讀書就像是 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與老友相聚。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蓋瑞・伯森</a:t>
            </a:r>
          </a:p>
        </p:txBody>
      </p:sp>
      <p:sp>
        <p:nvSpPr>
          <p:cNvPr id="51" name="文字版面配置區 50">
            <a:extLst>
              <a:ext uri="{FF2B5EF4-FFF2-40B4-BE49-F238E27FC236}">
                <a16:creationId xmlns:a16="http://schemas.microsoft.com/office/drawing/2014/main" id="{81B2C756-7D66-4032-A38C-C10D9A24EE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2600" y="5353911"/>
            <a:ext cx="2194560" cy="1965960"/>
          </a:xfrm>
          <a:solidFill>
            <a:schemeClr val="accent6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一旦您學會閱讀，您將永遠自由。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弗雷德里克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道格拉斯</a:t>
            </a:r>
          </a:p>
        </p:txBody>
      </p:sp>
    </p:spTree>
    <p:extLst>
      <p:ext uri="{BB962C8B-B14F-4D97-AF65-F5344CB8AC3E}">
        <p14:creationId xmlns:p14="http://schemas.microsoft.com/office/powerpoint/2010/main" val="6666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A83BB-B516-45CA-9B03-BE06E67B6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0"/>
            <a:ext cx="7543800" cy="1676885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accent5">
                    <a:lumMod val="75000"/>
                  </a:schemeClr>
                </a:solidFill>
              </a:rPr>
              <a:t>週一課表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C3D421-0B29-40B0-A601-FC4B43C2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27" y="2209448"/>
            <a:ext cx="9435403" cy="449280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000" dirty="0"/>
              <a:t>自自數國</a:t>
            </a:r>
            <a:endParaRPr lang="en-US" altLang="zh-TW" sz="6000" dirty="0"/>
          </a:p>
          <a:p>
            <a:endParaRPr lang="en-US" altLang="zh-TW" sz="6000" dirty="0"/>
          </a:p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</a:rPr>
              <a:t>打菜</a:t>
            </a:r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</a:rPr>
              <a:t>量體溫、用餐</a:t>
            </a:r>
            <a:endParaRPr lang="en-US" altLang="zh-TW" sz="6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</a:rPr>
              <a:t>12:15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</a:rPr>
              <a:t>潔牙、午睡</a:t>
            </a:r>
            <a:endParaRPr lang="en-US" altLang="zh-TW" sz="6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TW" sz="6000" dirty="0"/>
          </a:p>
          <a:p>
            <a:r>
              <a:rPr lang="zh-TW" altLang="en-US" sz="6000" dirty="0"/>
              <a:t>社英綜</a:t>
            </a:r>
          </a:p>
        </p:txBody>
      </p:sp>
    </p:spTree>
    <p:extLst>
      <p:ext uri="{BB962C8B-B14F-4D97-AF65-F5344CB8AC3E}">
        <p14:creationId xmlns:p14="http://schemas.microsoft.com/office/powerpoint/2010/main" val="264037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CA68AF-836B-42FA-AF27-680BA8CB69C1}"/>
              </a:ext>
            </a:extLst>
          </p:cNvPr>
          <p:cNvSpPr/>
          <p:nvPr/>
        </p:nvSpPr>
        <p:spPr>
          <a:xfrm>
            <a:off x="2039815" y="2733152"/>
            <a:ext cx="5436159" cy="1457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C3D421-0B29-40B0-A601-FC4B43C2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8" y="110532"/>
            <a:ext cx="9435403" cy="766186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6000" dirty="0"/>
              <a:t>下課５分鐘～</a:t>
            </a:r>
            <a:endParaRPr lang="en-US" altLang="zh-TW" sz="6000" dirty="0"/>
          </a:p>
          <a:p>
            <a:r>
              <a:rPr lang="zh-TW" altLang="en-US" sz="6000" dirty="0">
                <a:highlight>
                  <a:srgbClr val="FFFF00"/>
                </a:highlight>
              </a:rPr>
              <a:t>小老師</a:t>
            </a:r>
            <a:r>
              <a:rPr lang="zh-TW" altLang="en-US" sz="6000" dirty="0"/>
              <a:t>請打開</a:t>
            </a:r>
            <a:r>
              <a:rPr lang="zh-TW" altLang="en-US" sz="6000" dirty="0">
                <a:highlight>
                  <a:srgbClr val="FFFF00"/>
                </a:highlight>
              </a:rPr>
              <a:t>自然電子書</a:t>
            </a:r>
            <a:endParaRPr lang="en-US" altLang="zh-TW" sz="6000" dirty="0">
              <a:highlight>
                <a:srgbClr val="FFFF00"/>
              </a:highlight>
            </a:endParaRPr>
          </a:p>
          <a:p>
            <a:r>
              <a:rPr lang="zh-TW" altLang="en-US" sz="6000" dirty="0"/>
              <a:t>請大家將</a:t>
            </a:r>
            <a:r>
              <a:rPr lang="zh-TW" altLang="en-US" sz="6000" dirty="0">
                <a:highlight>
                  <a:srgbClr val="00FFFF"/>
                </a:highlight>
              </a:rPr>
              <a:t>自然課本</a:t>
            </a:r>
            <a:r>
              <a:rPr lang="zh-TW" altLang="en-US" sz="6000" dirty="0"/>
              <a:t>、</a:t>
            </a:r>
            <a:r>
              <a:rPr lang="zh-TW" altLang="en-US" sz="6000" dirty="0">
                <a:highlight>
                  <a:srgbClr val="00FFFF"/>
                </a:highlight>
              </a:rPr>
              <a:t>習作</a:t>
            </a:r>
            <a:r>
              <a:rPr lang="zh-TW" altLang="en-US" sz="6000" dirty="0"/>
              <a:t>、</a:t>
            </a:r>
            <a:r>
              <a:rPr lang="zh-TW" altLang="en-US" sz="6000" dirty="0">
                <a:highlight>
                  <a:srgbClr val="00FFFF"/>
                </a:highlight>
              </a:rPr>
              <a:t>自隨</a:t>
            </a:r>
            <a:endParaRPr lang="en-US" altLang="zh-TW" sz="6000" dirty="0">
              <a:highlight>
                <a:srgbClr val="00FFFF"/>
              </a:highlight>
            </a:endParaRPr>
          </a:p>
          <a:p>
            <a:r>
              <a:rPr lang="zh-TW" altLang="en-US" sz="6000" dirty="0"/>
              <a:t>先整齊</a:t>
            </a:r>
            <a:r>
              <a:rPr lang="zh-TW" altLang="en-US" sz="6000" b="1" u="sng" dirty="0"/>
              <a:t>放在桌上</a:t>
            </a:r>
            <a:r>
              <a:rPr lang="zh-TW" altLang="en-US" sz="6000" dirty="0"/>
              <a:t>再離開教室</a:t>
            </a:r>
            <a:endParaRPr lang="en-US" altLang="zh-TW" sz="6000" dirty="0"/>
          </a:p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2" panose="02010609010101010101" pitchFamily="49" charset="-120"/>
                <a:ea typeface="華康仿宋體W2" panose="02010609010101010101" pitchFamily="49" charset="-120"/>
              </a:rPr>
              <a:t>記得喝水、上個廁所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2" panose="02010609010101010101" pitchFamily="49" charset="-120"/>
              <a:ea typeface="華康仿宋體W2" panose="02010609010101010101" pitchFamily="49" charset="-120"/>
            </a:endParaRPr>
          </a:p>
          <a:p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2" panose="02010609010101010101" pitchFamily="49" charset="-120"/>
                <a:ea typeface="華康仿宋體W2" panose="02010609010101010101" pitchFamily="49" charset="-120"/>
              </a:rPr>
              <a:t>望遠凝視、保護眼睛</a:t>
            </a:r>
            <a:endParaRPr lang="en-US" altLang="zh-TW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2" panose="02010609010101010101" pitchFamily="49" charset="-120"/>
              <a:ea typeface="華康仿宋體W2" panose="02010609010101010101" pitchFamily="49" charset="-120"/>
            </a:endParaRPr>
          </a:p>
          <a:p>
            <a:r>
              <a:rPr lang="en-US" altLang="zh-TW" sz="6000" dirty="0"/>
              <a:t>……………………………………………………..</a:t>
            </a:r>
          </a:p>
          <a:p>
            <a:r>
              <a:rPr lang="zh-TW" altLang="en-US" sz="6000" dirty="0"/>
              <a:t>聽到</a:t>
            </a:r>
            <a:r>
              <a:rPr lang="zh-TW" altLang="en-US" sz="6000" dirty="0">
                <a:highlight>
                  <a:srgbClr val="FF00FF"/>
                </a:highlight>
              </a:rPr>
              <a:t>上課的預備音樂響起</a:t>
            </a:r>
            <a:r>
              <a:rPr lang="zh-TW" altLang="en-US" sz="6000" dirty="0"/>
              <a:t>，</a:t>
            </a:r>
            <a:endParaRPr lang="en-US" altLang="zh-TW" sz="6000" dirty="0"/>
          </a:p>
          <a:p>
            <a:r>
              <a:rPr lang="zh-TW" altLang="en-US" sz="6000" dirty="0"/>
              <a:t>請儘快 進入教室，</a:t>
            </a:r>
            <a:endParaRPr lang="en-US" altLang="zh-TW" sz="6000" dirty="0"/>
          </a:p>
          <a:p>
            <a:r>
              <a:rPr lang="zh-TW" altLang="en-US" sz="6000" dirty="0">
                <a:highlight>
                  <a:srgbClr val="FF00FF"/>
                </a:highlight>
              </a:rPr>
              <a:t>安靜坐下</a:t>
            </a:r>
            <a:r>
              <a:rPr lang="zh-TW" altLang="en-US" sz="6000" dirty="0"/>
              <a:t>　　準備上課</a:t>
            </a:r>
            <a:endParaRPr lang="en-US" altLang="zh-TW" sz="6000" dirty="0"/>
          </a:p>
          <a:p>
            <a:r>
              <a:rPr lang="zh-TW" altLang="en-US" sz="6000" dirty="0"/>
              <a:t>等待老師時，請先</a:t>
            </a:r>
            <a:r>
              <a:rPr lang="zh-TW" altLang="en-US" sz="6000" dirty="0">
                <a:highlight>
                  <a:srgbClr val="FF00FF"/>
                </a:highlight>
              </a:rPr>
              <a:t>預習課本內容</a:t>
            </a:r>
            <a:endParaRPr lang="en-US" altLang="zh-TW" sz="6000" dirty="0">
              <a:highlight>
                <a:srgbClr val="FF00FF"/>
              </a:highlight>
            </a:endParaRPr>
          </a:p>
          <a:p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727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版面配置區 25">
            <a:extLst>
              <a:ext uri="{FF2B5EF4-FFF2-40B4-BE49-F238E27FC236}">
                <a16:creationId xmlns:a16="http://schemas.microsoft.com/office/drawing/2014/main" id="{EC46EA6A-2484-4E2C-99A3-10F0E0204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41"/>
          <a:stretch/>
        </p:blipFill>
        <p:spPr>
          <a:xfrm>
            <a:off x="482600" y="453006"/>
            <a:ext cx="2183926" cy="6858000"/>
          </a:xfrm>
        </p:spPr>
      </p:pic>
      <p:sp>
        <p:nvSpPr>
          <p:cNvPr id="95" name="標題 94" hidden="1">
            <a:extLst>
              <a:ext uri="{FF2B5EF4-FFF2-40B4-BE49-F238E27FC236}">
                <a16:creationId xmlns:a16="http://schemas.microsoft.com/office/drawing/2014/main" id="{E14BD98F-A307-4325-A997-3F101663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/>
              <a:t>書籤鳥</a:t>
            </a:r>
          </a:p>
        </p:txBody>
      </p:sp>
      <p:sp>
        <p:nvSpPr>
          <p:cNvPr id="50" name="文字版面配置區 49">
            <a:extLst>
              <a:ext uri="{FF2B5EF4-FFF2-40B4-BE49-F238E27FC236}">
                <a16:creationId xmlns:a16="http://schemas.microsoft.com/office/drawing/2014/main" id="{625BD30C-ACA3-4A2D-8F26-CAFB3A2A29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0194" y="1748411"/>
            <a:ext cx="2194560" cy="5571459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txBody>
          <a:bodyPr vert="eaVert" rtlCol="0" anchor="ctr">
            <a:normAutofit/>
          </a:bodyPr>
          <a:lstStyle/>
          <a:p>
            <a:pPr marL="0" indent="0">
              <a:buNone/>
            </a:pPr>
            <a:r>
              <a:rPr lang="zh-TW" altLang="en-US" sz="5400" b="1" dirty="0">
                <a:solidFill>
                  <a:schemeClr val="bg1"/>
                </a:solidFill>
              </a:rPr>
              <a:t>數習　數重</a:t>
            </a:r>
          </a:p>
        </p:txBody>
      </p:sp>
      <p:sp>
        <p:nvSpPr>
          <p:cNvPr id="49" name="文字版面配置區 48">
            <a:extLst>
              <a:ext uri="{FF2B5EF4-FFF2-40B4-BE49-F238E27FC236}">
                <a16:creationId xmlns:a16="http://schemas.microsoft.com/office/drawing/2014/main" id="{67E29BDE-F9D6-4D5A-AF1A-907AE59C5C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77297" y="1748412"/>
            <a:ext cx="2194560" cy="5571459"/>
          </a:xfrm>
          <a:solidFill>
            <a:schemeClr val="accent2"/>
          </a:solidFill>
        </p:spPr>
        <p:txBody>
          <a:bodyPr vert="eaVert"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5400" b="1" dirty="0">
                <a:solidFill>
                  <a:schemeClr val="bg1"/>
                </a:solidFill>
              </a:rPr>
              <a:t>預告    單小挑戰</a:t>
            </a:r>
            <a:endParaRPr lang="en-US" altLang="zh-TW" sz="5400" b="1" dirty="0">
              <a:solidFill>
                <a:schemeClr val="bg1"/>
              </a:solidFill>
            </a:endParaRPr>
          </a:p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5400" b="1" dirty="0">
                <a:solidFill>
                  <a:schemeClr val="bg1"/>
                </a:solidFill>
              </a:rPr>
              <a:t>考１２００單</a:t>
            </a:r>
            <a:endParaRPr lang="en-US" altLang="zh-TW" sz="5400" b="1" dirty="0">
              <a:solidFill>
                <a:schemeClr val="bg1"/>
              </a:solidFill>
            </a:endParaRPr>
          </a:p>
        </p:txBody>
      </p:sp>
      <p:sp>
        <p:nvSpPr>
          <p:cNvPr id="52" name="文字版面配置區 51">
            <a:extLst>
              <a:ext uri="{FF2B5EF4-FFF2-40B4-BE49-F238E27FC236}">
                <a16:creationId xmlns:a16="http://schemas.microsoft.com/office/drawing/2014/main" id="{972862D9-A40B-468D-85B5-7EDE6D818F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6331" y="1748411"/>
            <a:ext cx="2194560" cy="5571459"/>
          </a:xfrm>
          <a:solidFill>
            <a:schemeClr val="tx2"/>
          </a:solidFill>
        </p:spPr>
        <p:txBody>
          <a:bodyPr vert="eaVert" rtlCol="0" anchor="ctr">
            <a:normAutofit/>
          </a:bodyPr>
          <a:lstStyle/>
          <a:p>
            <a:pPr marL="0" indent="0" algn="r">
              <a:buNone/>
            </a:pPr>
            <a:r>
              <a:rPr lang="en-US" altLang="zh-TW" sz="2800" b="1" dirty="0">
                <a:highlight>
                  <a:srgbClr val="FFFF00"/>
                </a:highlight>
              </a:rPr>
              <a:t>(</a:t>
            </a:r>
            <a:r>
              <a:rPr lang="zh-TW" altLang="en-US" sz="2800" b="1" dirty="0">
                <a:highlight>
                  <a:srgbClr val="FFFF00"/>
                </a:highlight>
              </a:rPr>
              <a:t>小白板</a:t>
            </a:r>
            <a:r>
              <a:rPr lang="en-US" altLang="zh-TW" sz="2800" b="1" dirty="0">
                <a:highlight>
                  <a:srgbClr val="FFFF00"/>
                </a:highlight>
              </a:rPr>
              <a:t>+</a:t>
            </a:r>
            <a:r>
              <a:rPr lang="zh-TW" altLang="en-US" sz="2800" b="1" dirty="0">
                <a:highlight>
                  <a:srgbClr val="FFFF00"/>
                </a:highlight>
              </a:rPr>
              <a:t>拍照</a:t>
            </a:r>
            <a:r>
              <a:rPr lang="en-US" altLang="zh-TW" sz="2800" b="1" dirty="0">
                <a:highlight>
                  <a:srgbClr val="FFFF00"/>
                </a:highlight>
              </a:rPr>
              <a:t>+</a:t>
            </a:r>
            <a:r>
              <a:rPr lang="zh-TW" altLang="en-US" sz="2800" b="1" dirty="0">
                <a:highlight>
                  <a:srgbClr val="FFFF00"/>
                </a:highlight>
              </a:rPr>
              <a:t>抽籤上台報告</a:t>
            </a:r>
            <a:r>
              <a:rPr lang="en-US" altLang="zh-TW" sz="2800" b="1" dirty="0">
                <a:highlight>
                  <a:srgbClr val="FFFF00"/>
                </a:highlight>
              </a:rPr>
              <a:t>)</a:t>
            </a:r>
          </a:p>
          <a:p>
            <a:pPr marL="0" indent="0" algn="r">
              <a:buNone/>
            </a:pPr>
            <a:r>
              <a:rPr lang="zh-TW" altLang="en-US" sz="2800" b="1" dirty="0">
                <a:highlight>
                  <a:srgbClr val="FFFF00"/>
                </a:highlight>
              </a:rPr>
              <a:t>你出題　我來解 小老師給金幣</a:t>
            </a:r>
            <a:endParaRPr lang="en-US" altLang="zh-TW" sz="28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altLang="zh-TW" sz="2800" b="1" dirty="0">
              <a:highlight>
                <a:srgbClr val="FFFF00"/>
              </a:highlight>
            </a:endParaRPr>
          </a:p>
          <a:p>
            <a:pPr marL="0" indent="0" algn="r">
              <a:buNone/>
            </a:pPr>
            <a:r>
              <a:rPr lang="zh-TW" altLang="en-US" sz="2800" b="1" dirty="0">
                <a:solidFill>
                  <a:schemeClr val="bg1"/>
                </a:solidFill>
              </a:rPr>
              <a:t>是正方形數？還是三角形數？</a:t>
            </a:r>
          </a:p>
        </p:txBody>
      </p:sp>
      <p:sp>
        <p:nvSpPr>
          <p:cNvPr id="51" name="文字版面配置區 50">
            <a:extLst>
              <a:ext uri="{FF2B5EF4-FFF2-40B4-BE49-F238E27FC236}">
                <a16:creationId xmlns:a16="http://schemas.microsoft.com/office/drawing/2014/main" id="{81B2C756-7D66-4032-A38C-C10D9A24EE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2600" y="5353911"/>
            <a:ext cx="2194560" cy="1965960"/>
          </a:xfrm>
          <a:solidFill>
            <a:schemeClr val="accent6"/>
          </a:solidFill>
        </p:spPr>
        <p:txBody>
          <a:bodyPr rtlCol="0" anchor="ctr">
            <a:norm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zh-TW" altLang="en-US" sz="1400" b="1">
                <a:solidFill>
                  <a:schemeClr val="bg1"/>
                </a:solidFill>
              </a:rPr>
              <a:t>一旦您學會閱讀，您將永遠自由。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en-US" altLang="zh-TW" sz="1200" b="1">
                <a:solidFill>
                  <a:schemeClr val="bg1"/>
                </a:solidFill>
              </a:rPr>
              <a:t>– </a:t>
            </a:r>
            <a:r>
              <a:rPr lang="zh-TW" altLang="en-US" sz="1200" b="1">
                <a:solidFill>
                  <a:schemeClr val="bg1"/>
                </a:solidFill>
              </a:rPr>
              <a:t>弗雷德里克</a:t>
            </a:r>
            <a:r>
              <a:rPr lang="en-US" altLang="zh-TW" sz="1200" b="1">
                <a:solidFill>
                  <a:schemeClr val="bg1"/>
                </a:solidFill>
              </a:rPr>
              <a:t>·</a:t>
            </a:r>
            <a:r>
              <a:rPr lang="zh-TW" altLang="en-US" sz="1200" b="1">
                <a:solidFill>
                  <a:schemeClr val="bg1"/>
                </a:solidFill>
              </a:rPr>
              <a:t>道格拉斯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228C3AB-4E92-4716-9161-4FEBD63399DC}"/>
              </a:ext>
            </a:extLst>
          </p:cNvPr>
          <p:cNvSpPr txBox="1"/>
          <p:nvPr/>
        </p:nvSpPr>
        <p:spPr>
          <a:xfrm>
            <a:off x="1636775" y="351691"/>
            <a:ext cx="4475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/>
              <a:t>數學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24B0475-4E69-457D-8A25-E7AAEE78DC71}"/>
              </a:ext>
            </a:extLst>
          </p:cNvPr>
          <p:cNvSpPr txBox="1"/>
          <p:nvPr/>
        </p:nvSpPr>
        <p:spPr>
          <a:xfrm>
            <a:off x="5103434" y="3106946"/>
            <a:ext cx="214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</a:rPr>
              <a:t>P40-43</a:t>
            </a:r>
            <a:endParaRPr lang="zh-TW" alt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01371B9-AD45-46B1-8113-6F2DEDBDF71F}"/>
              </a:ext>
            </a:extLst>
          </p:cNvPr>
          <p:cNvSpPr txBox="1"/>
          <p:nvPr/>
        </p:nvSpPr>
        <p:spPr>
          <a:xfrm>
            <a:off x="5516137" y="5087378"/>
            <a:ext cx="151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</a:rPr>
              <a:t>P22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51B04E4-0E01-4070-88BB-633FD56C6285}"/>
              </a:ext>
            </a:extLst>
          </p:cNvPr>
          <p:cNvSpPr txBox="1"/>
          <p:nvPr/>
        </p:nvSpPr>
        <p:spPr>
          <a:xfrm>
            <a:off x="3899833" y="3466507"/>
            <a:ext cx="95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</a:rPr>
              <a:t>50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F732D67-F2ED-4D81-A36D-D42A8FBD2D50}"/>
              </a:ext>
            </a:extLst>
          </p:cNvPr>
          <p:cNvSpPr txBox="1"/>
          <p:nvPr/>
        </p:nvSpPr>
        <p:spPr>
          <a:xfrm>
            <a:off x="7383091" y="2019717"/>
            <a:ext cx="96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</a:rPr>
              <a:t>36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8F79F02-85D4-4E94-A1A5-2BF3DFC61671}"/>
              </a:ext>
            </a:extLst>
          </p:cNvPr>
          <p:cNvSpPr txBox="1"/>
          <p:nvPr/>
        </p:nvSpPr>
        <p:spPr>
          <a:xfrm>
            <a:off x="8595051" y="1869727"/>
            <a:ext cx="954537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highlight>
                  <a:srgbClr val="FFFF00"/>
                </a:highlight>
                <a:latin typeface="Arial Black" panose="020B0A04020102020204" pitchFamily="34" charset="0"/>
              </a:rPr>
              <a:t>LoiLoNote</a:t>
            </a:r>
            <a:endParaRPr lang="zh-TW" altLang="en-US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48CDAE-2613-4F9E-A72B-462A6FD3C6D6}"/>
              </a:ext>
            </a:extLst>
          </p:cNvPr>
          <p:cNvSpPr txBox="1"/>
          <p:nvPr/>
        </p:nvSpPr>
        <p:spPr>
          <a:xfrm>
            <a:off x="5103434" y="5920944"/>
            <a:ext cx="2310574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【組內共學】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400DB9-62B2-421E-975B-FAA4B92A7DB6}"/>
              </a:ext>
            </a:extLst>
          </p:cNvPr>
          <p:cNvSpPr txBox="1"/>
          <p:nvPr/>
        </p:nvSpPr>
        <p:spPr>
          <a:xfrm>
            <a:off x="5103434" y="6695096"/>
            <a:ext cx="204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zh-TW" sz="280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組間互學】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470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98B692E-CAA9-4C0A-AC75-2309E42FDFFB}"/>
              </a:ext>
            </a:extLst>
          </p:cNvPr>
          <p:cNvGraphicFramePr>
            <a:graphicFrameLocks noGrp="1"/>
          </p:cNvGraphicFramePr>
          <p:nvPr/>
        </p:nvGraphicFramePr>
        <p:xfrm>
          <a:off x="145701" y="1403698"/>
          <a:ext cx="9766997" cy="6192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629">
                  <a:extLst>
                    <a:ext uri="{9D8B030D-6E8A-4147-A177-3AD203B41FA5}">
                      <a16:colId xmlns:a16="http://schemas.microsoft.com/office/drawing/2014/main" val="294813525"/>
                    </a:ext>
                  </a:extLst>
                </a:gridCol>
                <a:gridCol w="1505779">
                  <a:extLst>
                    <a:ext uri="{9D8B030D-6E8A-4147-A177-3AD203B41FA5}">
                      <a16:colId xmlns:a16="http://schemas.microsoft.com/office/drawing/2014/main" val="1732115798"/>
                    </a:ext>
                  </a:extLst>
                </a:gridCol>
                <a:gridCol w="6628722">
                  <a:extLst>
                    <a:ext uri="{9D8B030D-6E8A-4147-A177-3AD203B41FA5}">
                      <a16:colId xmlns:a16="http://schemas.microsoft.com/office/drawing/2014/main" val="1645228316"/>
                    </a:ext>
                  </a:extLst>
                </a:gridCol>
                <a:gridCol w="803867">
                  <a:extLst>
                    <a:ext uri="{9D8B030D-6E8A-4147-A177-3AD203B41FA5}">
                      <a16:colId xmlns:a16="http://schemas.microsoft.com/office/drawing/2014/main" val="1026610038"/>
                    </a:ext>
                  </a:extLst>
                </a:gridCol>
              </a:tblGrid>
              <a:tr h="88956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編號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檢查確認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評分標準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得分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7320827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能判斷題目數量關係</a:t>
                      </a: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(</a:t>
                      </a: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和不變、差不變或積不變</a:t>
                      </a: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)</a:t>
                      </a: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。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16819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能運用</a:t>
                      </a: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數量關係完成表格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965869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3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能</a:t>
                      </a: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寫出數量關係的規律公式</a:t>
                      </a: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(</a:t>
                      </a: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國字不能寫錯</a:t>
                      </a: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1029784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4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能</a:t>
                      </a: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利用規律公式解決問題和預測結果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581038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5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alt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能自願或推選出輪流上台報告的順序</a:t>
                      </a: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 </a:t>
                      </a:r>
                      <a:r>
                        <a:rPr lang="zh-TW" alt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                        </a:t>
                      </a: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4491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9F85BC3-A5D8-41F3-909A-82FBE7A547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43673" y="572394"/>
            <a:ext cx="83359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組內</a:t>
            </a:r>
            <a:r>
              <a:rPr kumimoji="0" lang="zh-TW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討論重點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:(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請同學逐條確認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  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得分：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    )/10</a:t>
            </a:r>
            <a:endParaRPr kumimoji="0" lang="en-US" altLang="zh-TW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98B692E-CAA9-4C0A-AC75-2309E42FDFFB}"/>
              </a:ext>
            </a:extLst>
          </p:cNvPr>
          <p:cNvGraphicFramePr>
            <a:graphicFrameLocks noGrp="1"/>
          </p:cNvGraphicFramePr>
          <p:nvPr/>
        </p:nvGraphicFramePr>
        <p:xfrm>
          <a:off x="145701" y="1403698"/>
          <a:ext cx="9766997" cy="6192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629">
                  <a:extLst>
                    <a:ext uri="{9D8B030D-6E8A-4147-A177-3AD203B41FA5}">
                      <a16:colId xmlns:a16="http://schemas.microsoft.com/office/drawing/2014/main" val="294813525"/>
                    </a:ext>
                  </a:extLst>
                </a:gridCol>
                <a:gridCol w="1487516">
                  <a:extLst>
                    <a:ext uri="{9D8B030D-6E8A-4147-A177-3AD203B41FA5}">
                      <a16:colId xmlns:a16="http://schemas.microsoft.com/office/drawing/2014/main" val="1732115798"/>
                    </a:ext>
                  </a:extLst>
                </a:gridCol>
                <a:gridCol w="6646985">
                  <a:extLst>
                    <a:ext uri="{9D8B030D-6E8A-4147-A177-3AD203B41FA5}">
                      <a16:colId xmlns:a16="http://schemas.microsoft.com/office/drawing/2014/main" val="1645228316"/>
                    </a:ext>
                  </a:extLst>
                </a:gridCol>
                <a:gridCol w="803867">
                  <a:extLst>
                    <a:ext uri="{9D8B030D-6E8A-4147-A177-3AD203B41FA5}">
                      <a16:colId xmlns:a16="http://schemas.microsoft.com/office/drawing/2014/main" val="1026610038"/>
                    </a:ext>
                  </a:extLst>
                </a:gridCol>
              </a:tblGrid>
              <a:tr h="88956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編號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檢查確認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評分標準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得分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7320827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  <a:cs typeface="+mn-cs"/>
                        </a:rPr>
                        <a:t>能先介紹自己的組別和姓名。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316819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  <a:cs typeface="+mn-cs"/>
                        </a:rPr>
                        <a:t>能明確唸讀說出題目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965869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3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  <a:cs typeface="+mn-cs"/>
                        </a:rPr>
                        <a:t>能說出問題重點並正確解題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1029784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4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  <a:cs typeface="+mn-cs"/>
                        </a:rPr>
                        <a:t>面對同學、聲音大小適中、時間控制合宜。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581038"/>
                  </a:ext>
                </a:extLst>
              </a:tr>
              <a:tr h="106065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400" kern="10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5</a:t>
                      </a:r>
                      <a:endParaRPr lang="zh-TW" sz="2400" kern="10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</a:pPr>
                      <a:r>
                        <a:rPr lang="zh-TW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□是 □否</a:t>
                      </a:r>
                      <a:endParaRPr lang="zh-TW" alt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  <a:cs typeface="+mn-cs"/>
                        </a:rPr>
                        <a:t>能詢問其他小組意見並給予回應。                            </a:t>
                      </a:r>
                      <a:r>
                        <a:rPr lang="en-US" altLang="zh-TW" sz="2400" kern="100" dirty="0">
                          <a:effectLst/>
                          <a:latin typeface="華康中黑體(P)" panose="02010600010101010101" pitchFamily="2" charset="-120"/>
                          <a:ea typeface="華康中黑體(P)" panose="02010600010101010101" pitchFamily="2" charset="-120"/>
                        </a:rPr>
                        <a:t>2</a:t>
                      </a:r>
                      <a:endParaRPr lang="zh-TW" sz="2400" kern="100" dirty="0">
                        <a:effectLst/>
                        <a:latin typeface="華康中黑體(P)" panose="02010600010101010101" pitchFamily="2" charset="-120"/>
                        <a:ea typeface="華康中黑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84491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9F85BC3-A5D8-41F3-909A-82FBE7A547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7524" y="380987"/>
            <a:ext cx="8635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48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組間</a:t>
            </a:r>
            <a:r>
              <a:rPr lang="zh-TW" altLang="zh-TW" sz="24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被評分的組別：第</a:t>
            </a:r>
            <a:r>
              <a:rPr lang="en-US" altLang="zh-TW" sz="24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       </a:t>
            </a:r>
            <a:r>
              <a:rPr lang="zh-TW" altLang="zh-TW" sz="24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組</a:t>
            </a:r>
            <a:r>
              <a:rPr lang="en-US" altLang="zh-TW" sz="24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     </a:t>
            </a:r>
            <a:r>
              <a:rPr lang="zh-TW" altLang="zh-TW" sz="24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得分：</a:t>
            </a:r>
            <a:r>
              <a:rPr lang="en-US" altLang="zh-TW" sz="2400" kern="100" dirty="0">
                <a:solidFill>
                  <a:schemeClr val="dk1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(    )/10</a:t>
            </a:r>
            <a:endParaRPr lang="zh-TW" altLang="zh-TW" sz="2400" kern="100" dirty="0">
              <a:solidFill>
                <a:schemeClr val="dk1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9480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2">
      <a:dk1>
        <a:sysClr val="windowText" lastClr="000000"/>
      </a:dk1>
      <a:lt1>
        <a:sysClr val="window" lastClr="FFFFFF"/>
      </a:lt1>
      <a:dk2>
        <a:srgbClr val="C00000"/>
      </a:dk2>
      <a:lt2>
        <a:srgbClr val="E7E6E6"/>
      </a:lt2>
      <a:accent1>
        <a:srgbClr val="4472C4"/>
      </a:accent1>
      <a:accent2>
        <a:srgbClr val="F5A630"/>
      </a:accent2>
      <a:accent3>
        <a:srgbClr val="E10B6B"/>
      </a:accent3>
      <a:accent4>
        <a:srgbClr val="FFC000"/>
      </a:accent4>
      <a:accent5>
        <a:srgbClr val="5B9BD5"/>
      </a:accent5>
      <a:accent6>
        <a:srgbClr val="79B33B"/>
      </a:accent6>
      <a:hlink>
        <a:srgbClr val="0563C1"/>
      </a:hlink>
      <a:folHlink>
        <a:srgbClr val="C00000"/>
      </a:folHlink>
    </a:clrScheme>
    <a:fontScheme name="Custom 2">
      <a:majorFont>
        <a:latin typeface="Sagona Book"/>
        <a:ea typeface=""/>
        <a:cs typeface=""/>
      </a:majorFont>
      <a:minorFont>
        <a:latin typeface="Sagona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282_TF67266379_Win32" id="{6702A105-54AE-47BC-9C80-7CF97B9048D1}" vid="{91948A8A-7D22-43B8-97AB-AC6341A5A10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1261</Words>
  <Application>Microsoft Office PowerPoint</Application>
  <PresentationFormat>自訂</PresentationFormat>
  <Paragraphs>228</Paragraphs>
  <Slides>42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2" baseType="lpstr">
      <vt:lpstr>Microsoft JhengHei UI</vt:lpstr>
      <vt:lpstr>Microsoft JhengHei UI Light</vt:lpstr>
      <vt:lpstr>華康中黑體(P)</vt:lpstr>
      <vt:lpstr>華康仿宋體W2</vt:lpstr>
      <vt:lpstr>微軟正黑體</vt:lpstr>
      <vt:lpstr>Arial</vt:lpstr>
      <vt:lpstr>Arial Black</vt:lpstr>
      <vt:lpstr>Calibri</vt:lpstr>
      <vt:lpstr>Sagona ExtraLight</vt:lpstr>
      <vt:lpstr>Office 佈景主題</vt:lpstr>
      <vt:lpstr>書籤鳥</vt:lpstr>
      <vt:lpstr>早自修 7:50~8:05  MSSR晨讀 請安靜閱讀 共讀班書【激流三勇士】   </vt:lpstr>
      <vt:lpstr>作業未完成的同學</vt:lpstr>
      <vt:lpstr>PowerPoint 簡報</vt:lpstr>
      <vt:lpstr>週一課表</vt:lpstr>
      <vt:lpstr>PowerPoint 簡報</vt:lpstr>
      <vt:lpstr>書籤鳥</vt:lpstr>
      <vt:lpstr>PowerPoint 簡報</vt:lpstr>
      <vt:lpstr>PowerPoint 簡報</vt:lpstr>
      <vt:lpstr>本週三 數2 線上平時考 未達８０分 請準備紙本補考</vt:lpstr>
      <vt:lpstr>數學第一單元 平時考結果補救教學 再次挑戰名單 2、3、7、8、10、12、 13、15、17、20、21、22</vt:lpstr>
      <vt:lpstr>PowerPoint 簡報</vt:lpstr>
      <vt:lpstr>PowerPoint 簡報</vt:lpstr>
      <vt:lpstr>PowerPoint 簡報</vt:lpstr>
      <vt:lpstr>PowerPoint 簡報</vt:lpstr>
      <vt:lpstr>PowerPoint 簡報</vt:lpstr>
      <vt:lpstr>書籤鳥</vt:lpstr>
      <vt:lpstr>盛飯、用餐 中午量體溫  １２：１５潔牙 １２：２５午睡 </vt:lpstr>
      <vt:lpstr>PowerPoint 簡報</vt:lpstr>
      <vt:lpstr>PowerPoint 簡報</vt:lpstr>
      <vt:lpstr>書籤鳥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15：30放學  桌子對正線   椅子抬起來  聽廣播進行防疫分流放學</vt:lpstr>
      <vt:lpstr>書籤鳥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書籤鳥</dc:title>
  <dc:creator>瓊文 張</dc:creator>
  <cp:lastModifiedBy>瓊文 張</cp:lastModifiedBy>
  <cp:revision>23</cp:revision>
  <dcterms:created xsi:type="dcterms:W3CDTF">2021-08-31T13:24:41Z</dcterms:created>
  <dcterms:modified xsi:type="dcterms:W3CDTF">2021-10-03T21:22:30Z</dcterms:modified>
</cp:coreProperties>
</file>