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7" r:id="rId2"/>
    <p:sldId id="279" r:id="rId3"/>
    <p:sldId id="286" r:id="rId4"/>
    <p:sldId id="283" r:id="rId5"/>
    <p:sldId id="256" r:id="rId6"/>
    <p:sldId id="273" r:id="rId7"/>
    <p:sldId id="259" r:id="rId8"/>
    <p:sldId id="277" r:id="rId9"/>
    <p:sldId id="267" r:id="rId10"/>
    <p:sldId id="276" r:id="rId11"/>
    <p:sldId id="274" r:id="rId12"/>
    <p:sldId id="261" r:id="rId13"/>
    <p:sldId id="284" r:id="rId14"/>
    <p:sldId id="275" r:id="rId15"/>
    <p:sldId id="285" r:id="rId16"/>
    <p:sldId id="278" r:id="rId17"/>
    <p:sldId id="264" r:id="rId18"/>
  </p:sldIdLst>
  <p:sldSz cx="10058400" cy="7772400"/>
  <p:notesSz cx="6858000" cy="9144000"/>
  <p:defaultTextStyle>
    <a:defPPr rtl="0">
      <a:defRPr lang="zh-cn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79B33B"/>
    <a:srgbClr val="E10B6B"/>
    <a:srgbClr val="FE6547"/>
    <a:srgbClr val="A7CEAF"/>
    <a:srgbClr val="196E93"/>
    <a:srgbClr val="B31E24"/>
    <a:srgbClr val="8E171B"/>
    <a:srgbClr val="E00C6B"/>
    <a:srgbClr val="F5A6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5013" autoAdjust="0"/>
  </p:normalViewPr>
  <p:slideViewPr>
    <p:cSldViewPr snapToGrid="0">
      <p:cViewPr varScale="1">
        <p:scale>
          <a:sx n="76" d="100"/>
          <a:sy n="76" d="100"/>
        </p:scale>
        <p:origin x="145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>
            <a:extLst>
              <a:ext uri="{FF2B5EF4-FFF2-40B4-BE49-F238E27FC236}">
                <a16:creationId xmlns:a16="http://schemas.microsoft.com/office/drawing/2014/main" id="{E4C63E35-FD7C-427B-97DA-1133B03712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B9664A7-AD9F-48E7-86FC-1E936147C9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7DFF588-8810-4702-A7E9-883B039BEB52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2021/10/5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A39DA8E-4542-43E2-9701-4506C2C784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470C264E-B34F-4064-991D-993BC4903C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BCFD142-9AF3-4DFE-8E95-BC80A5A1A160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20639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BE6DB1B-C476-4153-9D41-97B7E40374EF}" type="datetime1">
              <a:rPr lang="zh-TW" altLang="en-US" noProof="0" smtClean="0"/>
              <a:t>2021/10/5</a:t>
            </a:fld>
            <a:endParaRPr lang="zh-TW" altLang="en-US" noProof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C1642173-6783-472C-8D96-A8A78BBDF2E6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523139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321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7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973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10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52084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12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8510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17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214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圖片版面配置區 26">
            <a:extLst>
              <a:ext uri="{FF2B5EF4-FFF2-40B4-BE49-F238E27FC236}">
                <a16:creationId xmlns:a16="http://schemas.microsoft.com/office/drawing/2014/main" id="{05BF05FD-FF7C-42B2-9311-59BEDF494E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20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8" name="Title 7" hidden="1">
            <a:extLst>
              <a:ext uri="{FF2B5EF4-FFF2-40B4-BE49-F238E27FC236}">
                <a16:creationId xmlns:a16="http://schemas.microsoft.com/office/drawing/2014/main" id="{C0A6D734-7788-4C17-B703-28E84C483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425610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2" name="文字版面配置區 16">
            <a:extLst>
              <a:ext uri="{FF2B5EF4-FFF2-40B4-BE49-F238E27FC236}">
                <a16:creationId xmlns:a16="http://schemas.microsoft.com/office/drawing/2014/main" id="{470B7189-7CD8-41A8-A6AF-3AB96FEB4F87}"/>
              </a:ext>
            </a:extLst>
          </p:cNvPr>
          <p:cNvSpPr txBox="1">
            <a:spLocks/>
          </p:cNvSpPr>
          <p:nvPr userDrawn="1"/>
        </p:nvSpPr>
        <p:spPr>
          <a:xfrm>
            <a:off x="277368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3" name="文字版面配置區 16">
            <a:extLst>
              <a:ext uri="{FF2B5EF4-FFF2-40B4-BE49-F238E27FC236}">
                <a16:creationId xmlns:a16="http://schemas.microsoft.com/office/drawing/2014/main" id="{18B6A2E3-464B-4EE9-8D5C-313A500BAB49}"/>
              </a:ext>
            </a:extLst>
          </p:cNvPr>
          <p:cNvSpPr txBox="1">
            <a:spLocks/>
          </p:cNvSpPr>
          <p:nvPr userDrawn="1"/>
        </p:nvSpPr>
        <p:spPr>
          <a:xfrm>
            <a:off x="45720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4" name="文字版面配置區 16">
            <a:extLst>
              <a:ext uri="{FF2B5EF4-FFF2-40B4-BE49-F238E27FC236}">
                <a16:creationId xmlns:a16="http://schemas.microsoft.com/office/drawing/2014/main" id="{F61BAC10-176F-478F-920F-55652FA48A8E}"/>
              </a:ext>
            </a:extLst>
          </p:cNvPr>
          <p:cNvSpPr txBox="1">
            <a:spLocks/>
          </p:cNvSpPr>
          <p:nvPr userDrawn="1"/>
        </p:nvSpPr>
        <p:spPr>
          <a:xfrm>
            <a:off x="740664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5" name="文字版面配置區 16">
            <a:extLst>
              <a:ext uri="{FF2B5EF4-FFF2-40B4-BE49-F238E27FC236}">
                <a16:creationId xmlns:a16="http://schemas.microsoft.com/office/drawing/2014/main" id="{8C4CEB58-0A38-4C56-AA6C-06535EA4672B}"/>
              </a:ext>
            </a:extLst>
          </p:cNvPr>
          <p:cNvSpPr txBox="1">
            <a:spLocks/>
          </p:cNvSpPr>
          <p:nvPr userDrawn="1"/>
        </p:nvSpPr>
        <p:spPr>
          <a:xfrm>
            <a:off x="509016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24" name="圖片版面配置區 26">
            <a:extLst>
              <a:ext uri="{FF2B5EF4-FFF2-40B4-BE49-F238E27FC236}">
                <a16:creationId xmlns:a16="http://schemas.microsoft.com/office/drawing/2014/main" id="{66019573-E9E7-47B4-A866-78D3C627B60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7368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5" name="圖片版面配置區 26">
            <a:extLst>
              <a:ext uri="{FF2B5EF4-FFF2-40B4-BE49-F238E27FC236}">
                <a16:creationId xmlns:a16="http://schemas.microsoft.com/office/drawing/2014/main" id="{C48D4D3D-124C-40A2-B723-F63D202515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9016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6" name="圖片版面配置區 26">
            <a:extLst>
              <a:ext uri="{FF2B5EF4-FFF2-40B4-BE49-F238E27FC236}">
                <a16:creationId xmlns:a16="http://schemas.microsoft.com/office/drawing/2014/main" id="{636442A5-BBE0-4C5D-8843-4C338AC7C2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40664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</p:spTree>
    <p:extLst>
      <p:ext uri="{BB962C8B-B14F-4D97-AF65-F5344CB8AC3E}">
        <p14:creationId xmlns:p14="http://schemas.microsoft.com/office/powerpoint/2010/main" val="381684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680">
          <p15:clr>
            <a:srgbClr val="FBAE40"/>
          </p15:clr>
        </p15:guide>
        <p15:guide id="3" pos="1752">
          <p15:clr>
            <a:srgbClr val="FBAE40"/>
          </p15:clr>
        </p15:guide>
        <p15:guide id="4" pos="3120">
          <p15:clr>
            <a:srgbClr val="FBAE40"/>
          </p15:clr>
        </p15:guide>
        <p15:guide id="5" pos="3192">
          <p15:clr>
            <a:srgbClr val="FBAE40"/>
          </p15:clr>
        </p15:guide>
        <p15:guide id="6" pos="4584">
          <p15:clr>
            <a:srgbClr val="FBAE40"/>
          </p15:clr>
        </p15:guide>
        <p15:guide id="7" pos="4656">
          <p15:clr>
            <a:srgbClr val="FBAE40"/>
          </p15:clr>
        </p15:guide>
        <p15:guide id="8" pos="6048">
          <p15:clr>
            <a:srgbClr val="FBAE40"/>
          </p15:clr>
        </p15:guide>
        <p15:guide id="9" orient="horz" pos="288">
          <p15:clr>
            <a:srgbClr val="FBAE40"/>
          </p15:clr>
        </p15:guide>
        <p15:guide id="10" orient="horz" pos="463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C99638-F431-4A38-97F8-EDAECFA80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293876E-40E0-418D-A12B-EB06EE6FD2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39E6C4E-80E7-4CFE-BE0A-DA9790D95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2504-D40A-401A-8F32-F78D482546CB}" type="datetimeFigureOut">
              <a:rPr lang="zh-TW" altLang="en-US" smtClean="0"/>
              <a:t>2021/10/5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7649757-1BD2-49BC-965B-C0503F1A9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AA5AC8-C4A0-4A23-BCE3-BAA8EA93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AD67-573F-4B3D-B62B-55BABA36BD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670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9F8D298-F060-4026-B081-F53CDB946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預留位置 2">
            <a:extLst>
              <a:ext uri="{FF2B5EF4-FFF2-40B4-BE49-F238E27FC236}">
                <a16:creationId xmlns:a16="http://schemas.microsoft.com/office/drawing/2014/main" id="{7A4F4BC9-83C6-4E23-A6B9-3F2EDD67E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895A3D-EA61-4738-A9D3-96045A7F08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7C570BA2-EF71-47D5-B3E9-DE81141096D7}" type="datetime1">
              <a:rPr lang="zh-TW" altLang="en-US" noProof="0" smtClean="0"/>
              <a:t>2021/10/5</a:t>
            </a:fld>
            <a:endParaRPr lang="zh-TW" altLang="en-US" noProof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68A73E-A937-4036-AB6C-6B4A92BC4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D25F97E1-8DBB-4767-A93D-538963E44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A66EA51E-D7AE-4490-9911-1D65DA21D1AE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85421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赫爾布魯克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加里森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3754241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赫爾布魯克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傑克遜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1650" y="1543092"/>
            <a:ext cx="2194560" cy="5776779"/>
          </a:xfrm>
          <a:solidFill>
            <a:schemeClr val="accent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6000" b="1" dirty="0">
                <a:solidFill>
                  <a:schemeClr val="bg1"/>
                </a:solidFill>
              </a:rPr>
              <a:t>數課</a:t>
            </a:r>
            <a:endParaRPr lang="en-US" altLang="zh-TW" sz="60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543092"/>
            <a:ext cx="2194560" cy="577678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數重 </a:t>
            </a:r>
            <a:r>
              <a:rPr lang="zh-TW" altLang="en-US" sz="4800" b="1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endParaRPr lang="zh-TW" altLang="en-US" sz="12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1543092"/>
            <a:ext cx="2194560" cy="5776779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  <a:defRPr/>
            </a:pPr>
            <a:r>
              <a:rPr lang="zh-TW" altLang="en-US" sz="4800" b="1" dirty="0">
                <a:solidFill>
                  <a:schemeClr val="bg1"/>
                </a:solidFill>
              </a:rPr>
              <a:t>考１２００單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1B2431EA-F54C-48CA-AE19-9591332796D7}"/>
              </a:ext>
            </a:extLst>
          </p:cNvPr>
          <p:cNvSpPr txBox="1"/>
          <p:nvPr/>
        </p:nvSpPr>
        <p:spPr>
          <a:xfrm>
            <a:off x="2895374" y="5506033"/>
            <a:ext cx="1947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b="1" dirty="0">
                <a:solidFill>
                  <a:schemeClr val="bg1"/>
                </a:solidFill>
              </a:rPr>
              <a:t>P54-57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3106688F-1EE0-44AA-9E37-AA8FE7BAA4AC}"/>
              </a:ext>
            </a:extLst>
          </p:cNvPr>
          <p:cNvSpPr txBox="1"/>
          <p:nvPr/>
        </p:nvSpPr>
        <p:spPr>
          <a:xfrm>
            <a:off x="3003709" y="342763"/>
            <a:ext cx="20708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/>
              <a:t>數學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D288DAE8-1F81-4CBD-B03A-8EAA0797A891}"/>
              </a:ext>
            </a:extLst>
          </p:cNvPr>
          <p:cNvSpPr txBox="1"/>
          <p:nvPr/>
        </p:nvSpPr>
        <p:spPr>
          <a:xfrm>
            <a:off x="7981490" y="4969190"/>
            <a:ext cx="12389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b="1" dirty="0">
                <a:solidFill>
                  <a:schemeClr val="bg1"/>
                </a:solidFill>
              </a:rPr>
              <a:t>P23</a:t>
            </a:r>
            <a:endParaRPr lang="zh-TW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238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77520"/>
            <a:ext cx="9435403" cy="6929120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200" dirty="0"/>
              <a:t>下課</a:t>
            </a:r>
            <a:r>
              <a:rPr lang="en-US" altLang="zh-TW" sz="6200" dirty="0"/>
              <a:t>10</a:t>
            </a:r>
            <a:r>
              <a:rPr lang="zh-TW" altLang="en-US" sz="6200" dirty="0"/>
              <a:t>分鐘～</a:t>
            </a:r>
            <a:r>
              <a:rPr lang="zh-TW" altLang="en-US" sz="6600" dirty="0"/>
              <a:t>缺交者 請靜思反省</a:t>
            </a:r>
            <a:endParaRPr lang="en-US" altLang="zh-TW" sz="6200" dirty="0"/>
          </a:p>
          <a:p>
            <a:r>
              <a:rPr lang="zh-TW" altLang="en-US" sz="4600" dirty="0">
                <a:highlight>
                  <a:srgbClr val="FFFF00"/>
                </a:highlight>
              </a:rPr>
              <a:t>小老師</a:t>
            </a:r>
            <a:r>
              <a:rPr lang="zh-TW" altLang="en-US" sz="4600" dirty="0"/>
              <a:t>請打開</a:t>
            </a:r>
            <a:r>
              <a:rPr lang="zh-TW" altLang="en-US" sz="4600" b="1" dirty="0">
                <a:highlight>
                  <a:srgbClr val="FFFF00"/>
                </a:highlight>
              </a:rPr>
              <a:t>國語</a:t>
            </a:r>
            <a:r>
              <a:rPr lang="zh-TW" altLang="en-US" sz="4600" dirty="0">
                <a:highlight>
                  <a:srgbClr val="FFFF00"/>
                </a:highlight>
              </a:rPr>
              <a:t>電子書</a:t>
            </a:r>
            <a:endParaRPr lang="en-US" altLang="zh-TW" sz="4600" dirty="0">
              <a:highlight>
                <a:srgbClr val="FFFF00"/>
              </a:highlight>
            </a:endParaRPr>
          </a:p>
          <a:p>
            <a:r>
              <a:rPr lang="zh-TW" altLang="en-US" sz="4600" dirty="0"/>
              <a:t>請大家將</a:t>
            </a:r>
            <a:r>
              <a:rPr lang="zh-TW" altLang="en-US" sz="4600" dirty="0">
                <a:highlight>
                  <a:srgbClr val="00FFFF"/>
                </a:highlight>
              </a:rPr>
              <a:t>課本</a:t>
            </a:r>
            <a:r>
              <a:rPr lang="zh-TW" altLang="en-US" sz="4600" dirty="0"/>
              <a:t>、</a:t>
            </a:r>
            <a:r>
              <a:rPr lang="zh-TW" altLang="en-US" sz="4600" dirty="0">
                <a:highlight>
                  <a:srgbClr val="00FFFF"/>
                </a:highlight>
              </a:rPr>
              <a:t>國練</a:t>
            </a:r>
            <a:endParaRPr lang="en-US" altLang="zh-TW" sz="4600" dirty="0">
              <a:highlight>
                <a:srgbClr val="00FFFF"/>
              </a:highlight>
            </a:endParaRPr>
          </a:p>
          <a:p>
            <a:r>
              <a:rPr lang="zh-TW" altLang="en-US" sz="4600" dirty="0"/>
              <a:t>先整齊</a:t>
            </a:r>
            <a:r>
              <a:rPr lang="zh-TW" altLang="en-US" sz="4600" b="1" u="sng" dirty="0"/>
              <a:t>放在桌上</a:t>
            </a:r>
            <a:r>
              <a:rPr lang="zh-TW" altLang="en-US" sz="4600" dirty="0"/>
              <a:t>再離開教室</a:t>
            </a:r>
            <a:endParaRPr lang="en-US" altLang="zh-TW" sz="46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上課的預備音樂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</a:t>
            </a:r>
            <a:r>
              <a:rPr lang="zh-TW" altLang="en-US" sz="4600" dirty="0"/>
              <a:t>　　準備上課</a:t>
            </a:r>
            <a:endParaRPr lang="en-US" altLang="zh-TW" sz="4600" dirty="0"/>
          </a:p>
          <a:p>
            <a:r>
              <a:rPr lang="zh-TW" altLang="en-US" sz="4600" dirty="0"/>
              <a:t>等待老師時，請先</a:t>
            </a:r>
            <a:r>
              <a:rPr lang="zh-TW" altLang="en-US" sz="4600" dirty="0">
                <a:highlight>
                  <a:srgbClr val="FF00FF"/>
                </a:highlight>
              </a:rPr>
              <a:t>預習課本內容</a:t>
            </a:r>
            <a:endParaRPr lang="en-US" altLang="zh-TW" sz="4600" dirty="0">
              <a:highlight>
                <a:srgbClr val="FF00FF"/>
              </a:highlight>
            </a:endParaRPr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968837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39545"/>
            <a:ext cx="2194560" cy="5580326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國</a:t>
            </a:r>
            <a:r>
              <a:rPr lang="zh-TW" altLang="en-US" sz="4800" b="1">
                <a:solidFill>
                  <a:schemeClr val="bg1"/>
                </a:solidFill>
              </a:rPr>
              <a:t>練５學習吧畫</a:t>
            </a:r>
            <a:r>
              <a:rPr lang="zh-TW" altLang="en-US" sz="4800" b="1" dirty="0">
                <a:solidFill>
                  <a:schemeClr val="bg1"/>
                </a:solidFill>
              </a:rPr>
              <a:t>重點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383091" y="1760822"/>
            <a:ext cx="2194560" cy="5580326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 請</a:t>
            </a:r>
            <a:r>
              <a:rPr lang="zh-TW" altLang="en-US" sz="4800" b="1" u="sng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韵喬</a:t>
            </a:r>
            <a:r>
              <a:rPr lang="zh-TW" altLang="en-US" sz="4800" b="1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協助卓老師</a:t>
            </a:r>
            <a:endParaRPr lang="en-US" altLang="zh-TW" sz="4800" b="1" kern="100" dirty="0">
              <a:effectLst/>
              <a:latin typeface="華康仿宋體W2" panose="02010609010101010101" pitchFamily="49" charset="-120"/>
              <a:ea typeface="華康仿宋體W2" panose="02010609010101010101" pitchFamily="49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zh-TW" altLang="en-US" sz="3600" b="1" dirty="0">
                <a:solidFill>
                  <a:schemeClr val="bg1"/>
                </a:solidFill>
              </a:rPr>
              <a:t>下午科任課請整理書包抽屜</a:t>
            </a:r>
            <a:endParaRPr lang="en-US" altLang="zh-TW" sz="36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1739545"/>
            <a:ext cx="2194560" cy="5580326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請唸兩遍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明國４小考內容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74F270C-4D7B-4159-A61F-C222DE1B5997}"/>
              </a:ext>
            </a:extLst>
          </p:cNvPr>
          <p:cNvSpPr txBox="1"/>
          <p:nvPr/>
        </p:nvSpPr>
        <p:spPr>
          <a:xfrm>
            <a:off x="5164852" y="452529"/>
            <a:ext cx="40293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/>
              <a:t>國語</a:t>
            </a:r>
          </a:p>
        </p:txBody>
      </p:sp>
    </p:spTree>
    <p:extLst>
      <p:ext uri="{BB962C8B-B14F-4D97-AF65-F5344CB8AC3E}">
        <p14:creationId xmlns:p14="http://schemas.microsoft.com/office/powerpoint/2010/main" val="3363887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E84082-C751-44E5-BAFC-873C8CE84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5230" y="1155561"/>
            <a:ext cx="4691324" cy="3455444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盛飯、用餐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中午量體溫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１２：１５潔牙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１２：２５午睡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E2243CC-BEEA-4801-A35D-E4197E84E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682533"/>
            <a:ext cx="10028255" cy="2491990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>
                <a:sym typeface="Wingdings" panose="05000000000000000000" pitchFamily="2" charset="2"/>
              </a:rPr>
              <a:t></a:t>
            </a:r>
            <a:r>
              <a:rPr lang="zh-TW" altLang="en-US" sz="3200" dirty="0"/>
              <a:t>午休整潔活動：</a:t>
            </a:r>
            <a:endParaRPr lang="en-US" altLang="zh-TW" sz="3200" dirty="0"/>
          </a:p>
          <a:p>
            <a:pPr algn="l"/>
            <a:r>
              <a:rPr lang="en-US" altLang="zh-TW" sz="3200" dirty="0"/>
              <a:t>	</a:t>
            </a:r>
            <a:r>
              <a:rPr lang="zh-TW" altLang="en-US" sz="3200" dirty="0"/>
              <a:t>請衛生股長</a:t>
            </a:r>
            <a:r>
              <a:rPr lang="zh-TW" altLang="en-US" sz="3200" u="sng" dirty="0"/>
              <a:t>誠瑋</a:t>
            </a:r>
            <a:r>
              <a:rPr lang="zh-TW" altLang="en-US" sz="3200" dirty="0"/>
              <a:t>協助檢查並機動加強清潔</a:t>
            </a:r>
            <a:r>
              <a:rPr lang="en-US" altLang="zh-TW" sz="3200" dirty="0"/>
              <a:t>	</a:t>
            </a:r>
          </a:p>
          <a:p>
            <a:pPr algn="l"/>
            <a:r>
              <a:rPr lang="en-US" altLang="zh-TW" sz="3200" dirty="0">
                <a:sym typeface="Wingdings" panose="05000000000000000000" pitchFamily="2" charset="2"/>
              </a:rPr>
              <a:t>	</a:t>
            </a:r>
            <a:r>
              <a:rPr lang="zh-TW" altLang="en-US" sz="3200" dirty="0">
                <a:sym typeface="Wingdings" panose="05000000000000000000" pitchFamily="2" charset="2"/>
              </a:rPr>
              <a:t>外掃區</a:t>
            </a:r>
            <a:r>
              <a:rPr lang="en-US" altLang="zh-TW" sz="3200" dirty="0">
                <a:sym typeface="Wingdings" panose="05000000000000000000" pitchFamily="2" charset="2"/>
              </a:rPr>
              <a:t>	【</a:t>
            </a:r>
            <a:r>
              <a:rPr lang="zh-TW" altLang="en-US" sz="3200" dirty="0">
                <a:sym typeface="Wingdings" panose="05000000000000000000" pitchFamily="2" charset="2"/>
              </a:rPr>
              <a:t>請小組長協助－</a:t>
            </a:r>
            <a:r>
              <a:rPr lang="zh-TW" altLang="en-US" sz="3200" u="sng" dirty="0">
                <a:highlight>
                  <a:srgbClr val="00FFFF"/>
                </a:highlight>
                <a:sym typeface="Wingdings" panose="05000000000000000000" pitchFamily="2" charset="2"/>
              </a:rPr>
              <a:t>文寧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振宏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highlight>
                  <a:srgbClr val="00FFFF"/>
                </a:highlight>
                <a:sym typeface="Wingdings" panose="05000000000000000000" pitchFamily="2" charset="2"/>
              </a:rPr>
              <a:t>庭恩</a:t>
            </a:r>
            <a:r>
              <a:rPr lang="en-US" altLang="zh-TW" sz="3200" dirty="0">
                <a:sym typeface="Wingdings" panose="05000000000000000000" pitchFamily="2" charset="2"/>
              </a:rPr>
              <a:t>】</a:t>
            </a:r>
          </a:p>
          <a:p>
            <a:pPr algn="l"/>
            <a:r>
              <a:rPr lang="en-US" altLang="zh-TW" sz="3200" dirty="0">
                <a:sym typeface="Wingdings" panose="05000000000000000000" pitchFamily="2" charset="2"/>
              </a:rPr>
              <a:t>	</a:t>
            </a:r>
            <a:r>
              <a:rPr lang="zh-TW" altLang="en-US" sz="3200" dirty="0">
                <a:sym typeface="Wingdings" panose="05000000000000000000" pitchFamily="2" charset="2"/>
              </a:rPr>
              <a:t>教室內外</a:t>
            </a:r>
            <a:r>
              <a:rPr lang="en-US" altLang="zh-TW" sz="3200" dirty="0">
                <a:sym typeface="Wingdings" panose="05000000000000000000" pitchFamily="2" charset="2"/>
              </a:rPr>
              <a:t>	【</a:t>
            </a:r>
            <a:r>
              <a:rPr lang="zh-TW" altLang="en-US" sz="3200" dirty="0">
                <a:sym typeface="Wingdings" panose="05000000000000000000" pitchFamily="2" charset="2"/>
              </a:rPr>
              <a:t>請</a:t>
            </a:r>
            <a:r>
              <a:rPr lang="zh-TW" altLang="en-US" sz="3200" u="sng" dirty="0">
                <a:sym typeface="Wingdings" panose="05000000000000000000" pitchFamily="2" charset="2"/>
              </a:rPr>
              <a:t>采瑜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玉琪</a:t>
            </a:r>
            <a:r>
              <a:rPr lang="zh-TW" altLang="en-US" sz="3200" dirty="0">
                <a:sym typeface="Wingdings" panose="05000000000000000000" pitchFamily="2" charset="2"/>
              </a:rPr>
              <a:t>協助整理</a:t>
            </a:r>
            <a:r>
              <a:rPr lang="en-US" altLang="zh-TW" sz="3200" dirty="0">
                <a:sym typeface="Wingdings" panose="05000000000000000000" pitchFamily="2" charset="2"/>
              </a:rPr>
              <a:t>】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789205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0532"/>
            <a:ext cx="9435403" cy="7661868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午休結束了～</a:t>
            </a:r>
            <a:endParaRPr lang="en-US" altLang="zh-TW" sz="6000" dirty="0"/>
          </a:p>
          <a:p>
            <a:r>
              <a:rPr lang="zh-TW" altLang="en-US" sz="6000" dirty="0">
                <a:highlight>
                  <a:srgbClr val="FFFF00"/>
                </a:highlight>
              </a:rPr>
              <a:t>小老師</a:t>
            </a:r>
            <a:r>
              <a:rPr lang="zh-TW" altLang="en-US" sz="6000" dirty="0"/>
              <a:t>請打開</a:t>
            </a:r>
            <a:r>
              <a:rPr lang="zh-TW" altLang="en-US" sz="6000" b="1" dirty="0">
                <a:highlight>
                  <a:srgbClr val="FFFF00"/>
                </a:highlight>
              </a:rPr>
              <a:t>英文</a:t>
            </a:r>
            <a:r>
              <a:rPr lang="zh-TW" altLang="en-US" sz="6000" dirty="0">
                <a:highlight>
                  <a:srgbClr val="FFFF00"/>
                </a:highlight>
              </a:rPr>
              <a:t>電子書</a:t>
            </a:r>
            <a:endParaRPr lang="en-US" altLang="zh-TW" sz="6000" dirty="0">
              <a:highlight>
                <a:srgbClr val="FFFF00"/>
              </a:highlight>
            </a:endParaRPr>
          </a:p>
          <a:p>
            <a:r>
              <a:rPr lang="zh-TW" altLang="en-US" sz="6000" dirty="0"/>
              <a:t>請大家將</a:t>
            </a:r>
            <a:r>
              <a:rPr lang="zh-TW" altLang="en-US" sz="6000" b="1" dirty="0">
                <a:highlight>
                  <a:srgbClr val="FFFF00"/>
                </a:highlight>
              </a:rPr>
              <a:t>英文</a:t>
            </a:r>
            <a:r>
              <a:rPr lang="zh-TW" altLang="en-US" sz="6000" dirty="0">
                <a:highlight>
                  <a:srgbClr val="00FFFF"/>
                </a:highlight>
              </a:rPr>
              <a:t>課本</a:t>
            </a:r>
            <a:r>
              <a:rPr lang="zh-TW" altLang="en-US" sz="6000" dirty="0"/>
              <a:t>、</a:t>
            </a:r>
            <a:r>
              <a:rPr lang="zh-TW" altLang="en-US" sz="6000" dirty="0">
                <a:highlight>
                  <a:srgbClr val="00FFFF"/>
                </a:highlight>
              </a:rPr>
              <a:t>習作、</a:t>
            </a:r>
            <a:r>
              <a:rPr lang="en-US" altLang="zh-TW" sz="6000" dirty="0">
                <a:highlight>
                  <a:srgbClr val="00FFFF"/>
                </a:highlight>
              </a:rPr>
              <a:t>1200</a:t>
            </a:r>
            <a:r>
              <a:rPr lang="zh-TW" altLang="en-US" sz="6000" dirty="0">
                <a:highlight>
                  <a:srgbClr val="00FFFF"/>
                </a:highlight>
              </a:rPr>
              <a:t>單</a:t>
            </a:r>
            <a:endParaRPr lang="en-US" altLang="zh-TW" sz="6000" dirty="0">
              <a:highlight>
                <a:srgbClr val="00FFFF"/>
              </a:highlight>
            </a:endParaRPr>
          </a:p>
          <a:p>
            <a:r>
              <a:rPr lang="zh-TW" altLang="en-US" sz="6000" dirty="0"/>
              <a:t>先整齊</a:t>
            </a:r>
            <a:r>
              <a:rPr lang="zh-TW" altLang="en-US" sz="6000" b="1" u="sng" dirty="0"/>
              <a:t>放在桌上</a:t>
            </a:r>
            <a:r>
              <a:rPr lang="zh-TW" altLang="en-US" sz="6000" dirty="0"/>
              <a:t>再離開教室</a:t>
            </a:r>
            <a:endParaRPr lang="en-US" altLang="zh-TW" sz="60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</a:t>
            </a:r>
            <a:r>
              <a:rPr lang="zh-TW" altLang="en-US" sz="4600" dirty="0"/>
              <a:t>　　準備上課</a:t>
            </a:r>
            <a:endParaRPr lang="en-US" altLang="zh-TW" sz="4600" dirty="0"/>
          </a:p>
          <a:p>
            <a:r>
              <a:rPr lang="zh-TW" altLang="en-US" sz="4600" dirty="0"/>
              <a:t>等待老師時，請先</a:t>
            </a:r>
            <a:r>
              <a:rPr lang="zh-TW" altLang="en-US" sz="4600" dirty="0">
                <a:highlight>
                  <a:srgbClr val="FF00FF"/>
                </a:highlight>
              </a:rPr>
              <a:t>預習課本內容</a:t>
            </a:r>
            <a:endParaRPr lang="en-US" altLang="zh-TW" sz="4600" dirty="0">
              <a:highlight>
                <a:srgbClr val="FF00FF"/>
              </a:highlight>
            </a:endParaRPr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8271188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9A6133A-9043-4E25-918C-DD514DA6D3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6672" y="2377329"/>
            <a:ext cx="7543800" cy="2705947"/>
          </a:xfrm>
        </p:spPr>
        <p:txBody>
          <a:bodyPr/>
          <a:lstStyle/>
          <a:p>
            <a:r>
              <a:rPr lang="zh-TW" altLang="en-US" dirty="0"/>
              <a:t>收完平板</a:t>
            </a:r>
            <a:br>
              <a:rPr lang="en-US" altLang="zh-TW" dirty="0"/>
            </a:br>
            <a:r>
              <a:rPr lang="zh-TW" altLang="en-US" dirty="0"/>
              <a:t>整理書包</a:t>
            </a:r>
            <a:br>
              <a:rPr lang="en-US" altLang="zh-TW" dirty="0"/>
            </a:br>
            <a:r>
              <a:rPr lang="zh-TW" altLang="en-US" dirty="0"/>
              <a:t>才下課</a:t>
            </a:r>
          </a:p>
        </p:txBody>
      </p:sp>
    </p:spTree>
    <p:extLst>
      <p:ext uri="{BB962C8B-B14F-4D97-AF65-F5344CB8AC3E}">
        <p14:creationId xmlns:p14="http://schemas.microsoft.com/office/powerpoint/2010/main" val="35156291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F0A2AB-64F4-4B27-B307-94379CFA37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266171"/>
            <a:ext cx="7543800" cy="3954137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下一節課是</a:t>
            </a:r>
            <a:r>
              <a:rPr lang="en-US" altLang="zh-TW" sz="6000" dirty="0"/>
              <a:t>【</a:t>
            </a:r>
            <a:r>
              <a:rPr lang="zh-TW" altLang="en-US" sz="6000" dirty="0"/>
              <a:t>資訊</a:t>
            </a:r>
            <a:r>
              <a:rPr lang="en-US" altLang="zh-TW" sz="6000" dirty="0"/>
              <a:t>】</a:t>
            </a:r>
            <a:br>
              <a:rPr lang="en-US" altLang="zh-TW" sz="6000" dirty="0"/>
            </a:br>
            <a:r>
              <a:rPr lang="zh-TW" altLang="en-US" sz="6000" dirty="0"/>
              <a:t>排正桌子 抬好椅子</a:t>
            </a:r>
            <a:br>
              <a:rPr lang="en-US" altLang="zh-TW" sz="6000" dirty="0"/>
            </a:br>
            <a:r>
              <a:rPr lang="zh-TW" altLang="en-US" sz="6000" dirty="0"/>
              <a:t>帶鉛筆盒和聯絡簿</a:t>
            </a:r>
            <a:br>
              <a:rPr lang="en-US" altLang="zh-TW" sz="6000" dirty="0"/>
            </a:br>
            <a:r>
              <a:rPr lang="zh-TW" altLang="en-US" sz="6000" dirty="0"/>
              <a:t>請到外面排隊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0B449BA-D4BD-4A68-B290-AF560D5FFB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7687" y="4076950"/>
            <a:ext cx="7543800" cy="332845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TW" sz="6000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……………………………….</a:t>
            </a:r>
            <a:r>
              <a:rPr lang="zh-TW" altLang="en-US" sz="6000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電腦課下課後</a:t>
            </a:r>
            <a:endParaRPr lang="en-US" altLang="zh-TW" sz="6000" dirty="0">
              <a:latin typeface="Microsoft JhengHei UI" panose="020B0604030504040204" pitchFamily="34" charset="-120"/>
              <a:ea typeface="Microsoft JhengHei UI" panose="020B0604030504040204" pitchFamily="34" charset="-120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zh-TW" altLang="en-US" sz="6000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回教室背書包</a:t>
            </a:r>
            <a:endParaRPr lang="en-US" altLang="zh-TW" sz="6000" dirty="0">
              <a:latin typeface="Microsoft JhengHei UI" panose="020B0604030504040204" pitchFamily="34" charset="-120"/>
              <a:ea typeface="Microsoft JhengHei UI" panose="020B0604030504040204" pitchFamily="34" charset="-120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zh-TW" altLang="en-US" sz="6000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排隊上體育課</a:t>
            </a:r>
          </a:p>
        </p:txBody>
      </p:sp>
    </p:spTree>
    <p:extLst>
      <p:ext uri="{BB962C8B-B14F-4D97-AF65-F5344CB8AC3E}">
        <p14:creationId xmlns:p14="http://schemas.microsoft.com/office/powerpoint/2010/main" val="28261192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66662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017EFB55-5E90-4C82-9949-52B7983049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229" y="3413927"/>
            <a:ext cx="6732395" cy="3869167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46477"/>
            <a:ext cx="9937820" cy="2924071"/>
          </a:xfrm>
        </p:spPr>
        <p:txBody>
          <a:bodyPr anchor="ctr">
            <a:normAutofit fontScale="90000"/>
          </a:bodyPr>
          <a:lstStyle/>
          <a:p>
            <a:r>
              <a:rPr lang="zh-TW" altLang="en-US" sz="6000" dirty="0"/>
              <a:t>早自修</a:t>
            </a:r>
            <a:br>
              <a:rPr lang="en-US" altLang="zh-TW" sz="6000" dirty="0"/>
            </a:br>
            <a:r>
              <a:rPr lang="en-US" altLang="zh-TW" sz="6000" dirty="0"/>
              <a:t>7:50~8:05</a:t>
            </a:r>
            <a:r>
              <a:rPr lang="zh-TW" altLang="en-US" sz="6000" dirty="0"/>
              <a:t>  </a:t>
            </a:r>
            <a:r>
              <a:rPr lang="en-US" altLang="zh-TW" sz="6000" dirty="0"/>
              <a:t>MSSR</a:t>
            </a:r>
            <a:r>
              <a:rPr lang="zh-TW" altLang="en-US" sz="6000" dirty="0"/>
              <a:t>晨讀</a:t>
            </a:r>
            <a:br>
              <a:rPr lang="en-US" altLang="zh-TW" sz="6000" dirty="0"/>
            </a:br>
            <a:r>
              <a:rPr lang="zh-TW" altLang="en-US" sz="6000" dirty="0"/>
              <a:t>請安靜閱讀</a:t>
            </a:r>
            <a:br>
              <a:rPr lang="en-US" altLang="zh-TW" sz="6000" dirty="0"/>
            </a:br>
            <a:r>
              <a:rPr lang="zh-TW" altLang="en-US" sz="6000" dirty="0"/>
              <a:t>共讀班書</a:t>
            </a:r>
            <a:r>
              <a:rPr lang="en-US" altLang="zh-TW" sz="6000" dirty="0"/>
              <a:t>【</a:t>
            </a:r>
            <a:r>
              <a:rPr lang="zh-TW" altLang="en-US" sz="6000" dirty="0"/>
              <a:t>激流三勇士</a:t>
            </a:r>
            <a:r>
              <a:rPr lang="en-US" altLang="zh-TW" sz="6000" dirty="0"/>
              <a:t>】</a:t>
            </a:r>
            <a:br>
              <a:rPr lang="en-US" altLang="zh-TW" sz="6000" dirty="0"/>
            </a:br>
            <a:br>
              <a:rPr lang="en-US" altLang="zh-TW" sz="6000" dirty="0"/>
            </a:br>
            <a:br>
              <a:rPr lang="en-US" altLang="zh-TW" sz="6000" dirty="0"/>
            </a:b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588310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AC926B-0209-4450-8579-FFB2D93E33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兒童朝會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4A08F5D-86C1-457D-A2A5-5CB5369E60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TW" altLang="en-US" sz="5400" b="1" dirty="0">
                <a:solidFill>
                  <a:schemeClr val="accent6">
                    <a:lumMod val="50000"/>
                  </a:schemeClr>
                </a:solidFill>
                <a:latin typeface="華康中黑體(P)" panose="02010600010101010101" pitchFamily="2" charset="-120"/>
                <a:ea typeface="華康中黑體(P)" panose="02010600010101010101" pitchFamily="2" charset="-120"/>
              </a:rPr>
              <a:t>走廊練習</a:t>
            </a:r>
            <a:r>
              <a:rPr lang="en-US" altLang="zh-TW" sz="5400" b="1" dirty="0">
                <a:solidFill>
                  <a:schemeClr val="accent6">
                    <a:lumMod val="50000"/>
                  </a:schemeClr>
                </a:solidFill>
                <a:latin typeface="華康中黑體(P)" panose="02010600010101010101" pitchFamily="2" charset="-120"/>
                <a:ea typeface="華康中黑體(P)" panose="02010600010101010101" pitchFamily="2" charset="-120"/>
              </a:rPr>
              <a:t>【</a:t>
            </a:r>
            <a:r>
              <a:rPr lang="zh-TW" altLang="en-US" sz="5400" b="1" dirty="0">
                <a:solidFill>
                  <a:schemeClr val="accent6">
                    <a:lumMod val="50000"/>
                  </a:schemeClr>
                </a:solidFill>
                <a:latin typeface="華康中黑體(P)" panose="02010600010101010101" pitchFamily="2" charset="-120"/>
                <a:ea typeface="華康中黑體(P)" panose="02010600010101010101" pitchFamily="2" charset="-120"/>
              </a:rPr>
              <a:t>元氣護眼操</a:t>
            </a:r>
            <a:r>
              <a:rPr lang="en-US" altLang="zh-TW" sz="5400" b="1" dirty="0">
                <a:solidFill>
                  <a:schemeClr val="accent6">
                    <a:lumMod val="50000"/>
                  </a:schemeClr>
                </a:solidFill>
                <a:latin typeface="華康中黑體(P)" panose="02010600010101010101" pitchFamily="2" charset="-120"/>
                <a:ea typeface="華康中黑體(P)" panose="02010600010101010101" pitchFamily="2" charset="-120"/>
              </a:rPr>
              <a:t>】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5400" b="1" dirty="0">
                <a:solidFill>
                  <a:schemeClr val="accent6">
                    <a:lumMod val="50000"/>
                  </a:schemeClr>
                </a:solidFill>
                <a:latin typeface="華康中黑體(P)" panose="02010600010101010101" pitchFamily="2" charset="-120"/>
                <a:ea typeface="華康中黑體(P)" panose="02010600010101010101" pitchFamily="2" charset="-120"/>
              </a:rPr>
              <a:t>周一三四五第３節下課</a:t>
            </a:r>
            <a:endParaRPr lang="en-US" altLang="zh-TW" sz="5400" b="1" dirty="0">
              <a:solidFill>
                <a:schemeClr val="accent6">
                  <a:lumMod val="50000"/>
                </a:schemeClr>
              </a:solidFill>
              <a:latin typeface="華康中黑體(P)" panose="02010600010101010101" pitchFamily="2" charset="-120"/>
              <a:ea typeface="華康中黑體(P)" panose="02010600010101010101" pitchFamily="2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15431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A2740F-6CE9-40BB-BB2F-1FCE0B4557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1240077"/>
          </a:xfrm>
        </p:spPr>
        <p:txBody>
          <a:bodyPr/>
          <a:lstStyle/>
          <a:p>
            <a:r>
              <a:rPr lang="zh-TW" altLang="en-US" dirty="0"/>
              <a:t>作業未完成的同學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64FB198-4DCA-4EDE-9F72-FA7073C65E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2612571"/>
            <a:ext cx="8298682" cy="4702629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/>
              <a:t>１．請留在座位，思過反省，加強學習。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２．同學們請勿干擾。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３．有要事須離開，請務必告知導師。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４．下課時教室內請保持安靜。</a:t>
            </a:r>
            <a:endParaRPr lang="en-US" altLang="zh-TW" sz="3200" dirty="0"/>
          </a:p>
          <a:p>
            <a:pPr algn="l"/>
            <a:r>
              <a:rPr lang="zh-TW" altLang="en-US" sz="3200" dirty="0"/>
              <a:t>５．歡迎其他同學們離開教室，望遠凝視。</a:t>
            </a:r>
            <a:endParaRPr lang="en-US" altLang="zh-TW" sz="3200" dirty="0"/>
          </a:p>
          <a:p>
            <a:pPr algn="l"/>
            <a:r>
              <a:rPr lang="zh-TW" altLang="en-US" sz="3200" dirty="0">
                <a:highlight>
                  <a:srgbClr val="00FFFF"/>
                </a:highlight>
              </a:rPr>
              <a:t>自主學習未完成者，數學寫數</a:t>
            </a:r>
            <a:r>
              <a:rPr lang="en-US" altLang="zh-TW" sz="3200" dirty="0">
                <a:highlight>
                  <a:srgbClr val="00FFFF"/>
                </a:highlight>
              </a:rPr>
              <a:t>8</a:t>
            </a:r>
            <a:r>
              <a:rPr lang="zh-TW" altLang="en-US" sz="3200" dirty="0">
                <a:highlight>
                  <a:srgbClr val="00FFFF"/>
                </a:highlight>
              </a:rPr>
              <a:t>格</a:t>
            </a:r>
            <a:r>
              <a:rPr lang="en-US" altLang="zh-TW" sz="3200" dirty="0">
                <a:highlight>
                  <a:srgbClr val="00FFFF"/>
                </a:highlight>
              </a:rPr>
              <a:t>(</a:t>
            </a:r>
            <a:r>
              <a:rPr lang="zh-TW" altLang="en-US" sz="3200" dirty="0">
                <a:highlight>
                  <a:srgbClr val="00FFFF"/>
                </a:highlight>
              </a:rPr>
              <a:t>聯絡簿</a:t>
            </a:r>
            <a:r>
              <a:rPr lang="en-US" altLang="zh-TW" sz="3200" dirty="0">
                <a:highlight>
                  <a:srgbClr val="00FFFF"/>
                </a:highlight>
              </a:rPr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02755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0"/>
            <a:ext cx="7543800" cy="1676885"/>
          </a:xfrm>
        </p:spPr>
        <p:txBody>
          <a:bodyPr>
            <a:normAutofit/>
          </a:bodyPr>
          <a:lstStyle/>
          <a:p>
            <a:r>
              <a:rPr lang="zh-TW" altLang="en-US" sz="8000" dirty="0">
                <a:solidFill>
                  <a:schemeClr val="accent5">
                    <a:lumMod val="75000"/>
                  </a:schemeClr>
                </a:solidFill>
              </a:rPr>
              <a:t>週二課表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159" y="2019720"/>
            <a:ext cx="9435403" cy="6858000"/>
          </a:xfrm>
        </p:spPr>
        <p:txBody>
          <a:bodyPr>
            <a:normAutofit/>
          </a:bodyPr>
          <a:lstStyle/>
          <a:p>
            <a:r>
              <a:rPr lang="zh-TW" altLang="en-US" sz="7800" b="1" dirty="0"/>
              <a:t>閱社</a:t>
            </a:r>
            <a:r>
              <a:rPr lang="en-US" altLang="zh-TW" sz="7800" b="1" dirty="0">
                <a:highlight>
                  <a:srgbClr val="00FFFF"/>
                </a:highlight>
              </a:rPr>
              <a:t>(</a:t>
            </a:r>
            <a:r>
              <a:rPr lang="zh-TW" altLang="en-US" sz="7800" b="1" dirty="0">
                <a:highlight>
                  <a:srgbClr val="00FFFF"/>
                </a:highlight>
              </a:rPr>
              <a:t>健康操</a:t>
            </a:r>
            <a:r>
              <a:rPr lang="en-US" altLang="zh-TW" sz="7800" b="1" dirty="0">
                <a:highlight>
                  <a:srgbClr val="00FFFF"/>
                </a:highlight>
              </a:rPr>
              <a:t>)</a:t>
            </a:r>
            <a:r>
              <a:rPr lang="zh-TW" altLang="en-US" sz="7800" b="1" dirty="0"/>
              <a:t>數國</a:t>
            </a:r>
            <a:endParaRPr lang="en-US" altLang="zh-TW" sz="7800" b="1" dirty="0"/>
          </a:p>
          <a:p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打菜</a:t>
            </a:r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量體溫、用餐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12:15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潔牙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12:25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午睡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sz="7800" b="1" dirty="0"/>
              <a:t>英資體</a:t>
            </a:r>
            <a:endParaRPr lang="en-US" altLang="zh-TW" sz="7800" b="1" dirty="0"/>
          </a:p>
        </p:txBody>
      </p:sp>
    </p:spTree>
    <p:extLst>
      <p:ext uri="{BB962C8B-B14F-4D97-AF65-F5344CB8AC3E}">
        <p14:creationId xmlns:p14="http://schemas.microsoft.com/office/powerpoint/2010/main" val="2640376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518160"/>
            <a:ext cx="9435403" cy="7254240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</a:t>
            </a:r>
            <a:r>
              <a:rPr lang="en-US" altLang="zh-TW" sz="6000" dirty="0"/>
              <a:t>5</a:t>
            </a:r>
            <a:r>
              <a:rPr lang="zh-TW" altLang="en-US" sz="6000" dirty="0"/>
              <a:t>分鐘了～缺交者 請靜思反省</a:t>
            </a:r>
            <a:endParaRPr lang="en-US" altLang="zh-TW" sz="6000" dirty="0"/>
          </a:p>
          <a:p>
            <a:r>
              <a:rPr lang="zh-TW" altLang="en-US" sz="4600" dirty="0"/>
              <a:t>請大家將班級共讀書</a:t>
            </a:r>
            <a:endParaRPr lang="en-US" altLang="zh-TW" sz="4600" dirty="0"/>
          </a:p>
          <a:p>
            <a:r>
              <a:rPr lang="en-US" altLang="zh-TW" sz="4600" dirty="0"/>
              <a:t>【</a:t>
            </a:r>
            <a:r>
              <a:rPr lang="zh-TW" altLang="en-US" sz="4600" dirty="0"/>
              <a:t>激流三勇士</a:t>
            </a:r>
            <a:r>
              <a:rPr lang="en-US" altLang="zh-TW" sz="4600" dirty="0"/>
              <a:t>】</a:t>
            </a:r>
          </a:p>
          <a:p>
            <a:r>
              <a:rPr lang="zh-TW" altLang="en-US" sz="4600" dirty="0"/>
              <a:t>先整齊</a:t>
            </a:r>
            <a:r>
              <a:rPr lang="zh-TW" altLang="en-US" sz="4600" b="1" u="sng" dirty="0"/>
              <a:t>放在桌上</a:t>
            </a:r>
            <a:r>
              <a:rPr lang="zh-TW" altLang="en-US" sz="4600" dirty="0"/>
              <a:t>再離開教室</a:t>
            </a:r>
            <a:endParaRPr lang="en-US" altLang="zh-TW" sz="4600" dirty="0"/>
          </a:p>
          <a:p>
            <a:r>
              <a:rPr lang="zh-TW" alt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5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5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</a:t>
            </a:r>
            <a:r>
              <a:rPr lang="zh-TW" altLang="en-US" sz="4600" dirty="0"/>
              <a:t>　　準備上課</a:t>
            </a:r>
            <a:endParaRPr lang="en-US" altLang="zh-TW" sz="4600" dirty="0"/>
          </a:p>
          <a:p>
            <a:r>
              <a:rPr lang="zh-TW" altLang="en-US" sz="4600" dirty="0"/>
              <a:t>等待老師時，請先自行閱讀共讀書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672791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48411"/>
            <a:ext cx="2194560" cy="5571459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>
              <a:buNone/>
            </a:pPr>
            <a:r>
              <a:rPr lang="zh-TW" altLang="en-US" sz="4400" b="1" dirty="0">
                <a:solidFill>
                  <a:schemeClr val="bg1"/>
                </a:solidFill>
              </a:rPr>
              <a:t>寫 </a:t>
            </a:r>
            <a:r>
              <a:rPr lang="zh-TW" altLang="en-US" sz="4400" b="1" dirty="0">
                <a:solidFill>
                  <a:schemeClr val="accent6">
                    <a:lumMod val="50000"/>
                  </a:schemeClr>
                </a:solidFill>
                <a:highlight>
                  <a:srgbClr val="FFFF00"/>
                </a:highlight>
              </a:rPr>
              <a:t>一答</a:t>
            </a:r>
            <a:r>
              <a:rPr lang="zh-TW" altLang="en-US" sz="4400" b="1" dirty="0">
                <a:solidFill>
                  <a:schemeClr val="bg1"/>
                </a:solidFill>
              </a:rPr>
              <a:t>  請貼 </a:t>
            </a:r>
            <a:r>
              <a:rPr lang="zh-TW" altLang="en-US" sz="4400" b="1" dirty="0">
                <a:solidFill>
                  <a:schemeClr val="accent6">
                    <a:lumMod val="50000"/>
                  </a:schemeClr>
                </a:solidFill>
                <a:highlight>
                  <a:srgbClr val="FFFF00"/>
                </a:highlight>
              </a:rPr>
              <a:t>一問</a:t>
            </a:r>
            <a:r>
              <a:rPr lang="zh-TW" altLang="en-US" sz="4400" b="1" dirty="0">
                <a:solidFill>
                  <a:schemeClr val="bg1"/>
                </a:solidFill>
              </a:rPr>
              <a:t> 下  </a:t>
            </a:r>
            <a:endParaRPr lang="en-US" altLang="zh-TW" sz="4400" b="1" dirty="0">
              <a:solidFill>
                <a:schemeClr val="bg1"/>
              </a:solidFill>
            </a:endParaRP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2"/>
            <a:ext cx="2194560" cy="5571459"/>
          </a:xfrm>
          <a:solidFill>
            <a:schemeClr val="accent2"/>
          </a:solidFill>
        </p:spPr>
        <p:txBody>
          <a:bodyPr vert="eaVert" rtlCol="0" anchor="ctr">
            <a:normAutofit fontScale="55000" lnSpcReduction="20000"/>
          </a:bodyPr>
          <a:lstStyle/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可以進行</a:t>
            </a:r>
            <a:r>
              <a:rPr lang="en-US" altLang="zh-TW" sz="5400" b="1" dirty="0">
                <a:solidFill>
                  <a:schemeClr val="bg1"/>
                </a:solidFill>
              </a:rPr>
              <a:t>50</a:t>
            </a:r>
            <a:r>
              <a:rPr lang="zh-TW" altLang="en-US" sz="5400" b="1" dirty="0">
                <a:solidFill>
                  <a:schemeClr val="bg1"/>
                </a:solidFill>
              </a:rPr>
              <a:t>單小挑戰</a:t>
            </a:r>
            <a:r>
              <a:rPr lang="en-US" altLang="zh-TW" sz="5400" b="1" dirty="0">
                <a:solidFill>
                  <a:schemeClr val="bg1"/>
                </a:solidFill>
              </a:rPr>
              <a:t>-</a:t>
            </a:r>
            <a:r>
              <a:rPr lang="zh-TW" altLang="en-US" sz="5400" b="1" dirty="0">
                <a:solidFill>
                  <a:schemeClr val="bg1"/>
                </a:solidFill>
              </a:rPr>
              <a:t>雕蟲小技</a:t>
            </a:r>
            <a:endParaRPr lang="en-US" altLang="zh-TW" sz="5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完成一答一心得的同學</a:t>
            </a:r>
            <a:endParaRPr lang="en-US" altLang="zh-TW" sz="5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英文課下課　收回平板</a:t>
            </a:r>
            <a:endParaRPr lang="en-US" altLang="zh-TW" sz="54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發平板　先放椅下</a:t>
            </a:r>
            <a:endParaRPr lang="en-US" altLang="zh-TW" sz="54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寫一心得  便利貼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228C3AB-4E92-4716-9161-4FEBD63399DC}"/>
              </a:ext>
            </a:extLst>
          </p:cNvPr>
          <p:cNvSpPr txBox="1"/>
          <p:nvPr/>
        </p:nvSpPr>
        <p:spPr>
          <a:xfrm>
            <a:off x="2777297" y="452529"/>
            <a:ext cx="47489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7200" dirty="0"/>
              <a:t>閱讀寫作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A790BE26-8726-4487-ABFA-ADAAC05F05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6215" y="6444264"/>
            <a:ext cx="2231329" cy="86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180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497840"/>
            <a:ext cx="9435403" cy="7274560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</a:t>
            </a:r>
            <a:r>
              <a:rPr lang="en-US" altLang="zh-TW" sz="6000" dirty="0"/>
              <a:t>10</a:t>
            </a:r>
            <a:r>
              <a:rPr lang="zh-TW" altLang="en-US" sz="6000" dirty="0"/>
              <a:t>分鐘～</a:t>
            </a:r>
            <a:endParaRPr lang="en-US" altLang="zh-TW" sz="6000" dirty="0"/>
          </a:p>
          <a:p>
            <a:r>
              <a:rPr lang="zh-TW" altLang="en-US" sz="4600" dirty="0">
                <a:highlight>
                  <a:srgbClr val="FFFF00"/>
                </a:highlight>
              </a:rPr>
              <a:t>小老師</a:t>
            </a:r>
            <a:r>
              <a:rPr lang="zh-TW" altLang="en-US" sz="4600" dirty="0"/>
              <a:t>請打開</a:t>
            </a:r>
            <a:r>
              <a:rPr lang="zh-TW" altLang="en-US" sz="4600" b="1" dirty="0">
                <a:highlight>
                  <a:srgbClr val="FFFF00"/>
                </a:highlight>
              </a:rPr>
              <a:t>社會</a:t>
            </a:r>
            <a:r>
              <a:rPr lang="zh-TW" altLang="en-US" sz="4600" dirty="0">
                <a:highlight>
                  <a:srgbClr val="FFFF00"/>
                </a:highlight>
              </a:rPr>
              <a:t>電子書</a:t>
            </a:r>
            <a:endParaRPr lang="en-US" altLang="zh-TW" sz="4600" dirty="0">
              <a:highlight>
                <a:srgbClr val="FFFF00"/>
              </a:highlight>
            </a:endParaRPr>
          </a:p>
          <a:p>
            <a:r>
              <a:rPr lang="zh-TW" altLang="en-US" sz="4600" dirty="0"/>
              <a:t>請大家將</a:t>
            </a:r>
            <a:r>
              <a:rPr lang="zh-TW" altLang="en-US" sz="4600" b="1" dirty="0">
                <a:highlight>
                  <a:srgbClr val="FFFF00"/>
                </a:highlight>
              </a:rPr>
              <a:t>社會</a:t>
            </a:r>
            <a:r>
              <a:rPr lang="zh-TW" altLang="en-US" sz="4600" dirty="0">
                <a:highlight>
                  <a:srgbClr val="00FFFF"/>
                </a:highlight>
              </a:rPr>
              <a:t>課本</a:t>
            </a:r>
            <a:r>
              <a:rPr lang="zh-TW" altLang="en-US" sz="4600" dirty="0"/>
              <a:t>、</a:t>
            </a:r>
            <a:r>
              <a:rPr lang="zh-TW" altLang="en-US" sz="4600" dirty="0">
                <a:highlight>
                  <a:srgbClr val="00FFFF"/>
                </a:highlight>
              </a:rPr>
              <a:t>習作</a:t>
            </a:r>
            <a:endParaRPr lang="en-US" altLang="zh-TW" sz="4600" dirty="0">
              <a:highlight>
                <a:srgbClr val="00FFFF"/>
              </a:highlight>
            </a:endParaRPr>
          </a:p>
          <a:p>
            <a:r>
              <a:rPr lang="zh-TW" altLang="en-US" sz="4600" dirty="0"/>
              <a:t>先整齊</a:t>
            </a:r>
            <a:r>
              <a:rPr lang="zh-TW" altLang="en-US" sz="4600" b="1" u="sng" dirty="0"/>
              <a:t>放在桌上</a:t>
            </a:r>
            <a:r>
              <a:rPr lang="zh-TW" altLang="en-US" sz="4600" dirty="0"/>
              <a:t>再離開教室</a:t>
            </a:r>
            <a:endParaRPr lang="en-US" altLang="zh-TW" sz="46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上課的預備音樂響起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</a:t>
            </a:r>
            <a:r>
              <a:rPr lang="zh-TW" altLang="en-US" sz="4600" dirty="0"/>
              <a:t>　　準備上課</a:t>
            </a:r>
            <a:endParaRPr lang="en-US" altLang="zh-TW" sz="4600" dirty="0"/>
          </a:p>
          <a:p>
            <a:r>
              <a:rPr lang="zh-TW" altLang="en-US" sz="4600" dirty="0"/>
              <a:t>等待老師時，請先預習課本內容</a:t>
            </a:r>
            <a:endParaRPr lang="en-US" altLang="zh-TW" sz="46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109262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732341"/>
            <a:ext cx="9435403" cy="6773778"/>
          </a:xfrm>
        </p:spPr>
        <p:txBody>
          <a:bodyPr>
            <a:normAutofit lnSpcReduction="10000"/>
          </a:bodyPr>
          <a:lstStyle/>
          <a:p>
            <a:r>
              <a:rPr lang="zh-TW" altLang="en-US" sz="6000" dirty="0"/>
              <a:t>下課鐘響</a:t>
            </a:r>
            <a:endParaRPr lang="en-US" altLang="zh-TW" sz="6000" dirty="0"/>
          </a:p>
          <a:p>
            <a:r>
              <a:rPr lang="zh-TW" altLang="en-US" sz="6000" dirty="0"/>
              <a:t>走廊排隊</a:t>
            </a:r>
            <a:endParaRPr lang="en-US" altLang="zh-TW" sz="6000" dirty="0"/>
          </a:p>
          <a:p>
            <a:r>
              <a:rPr lang="zh-TW" altLang="en-US" sz="6000" dirty="0">
                <a:solidFill>
                  <a:srgbClr val="FFFF00"/>
                </a:solidFill>
                <a:highlight>
                  <a:srgbClr val="0000FF"/>
                </a:highlight>
              </a:rPr>
              <a:t>跳健康操</a:t>
            </a:r>
            <a:endParaRPr lang="en-US" altLang="zh-TW" sz="6000" dirty="0">
              <a:solidFill>
                <a:srgbClr val="FFFF00"/>
              </a:solidFill>
              <a:highlight>
                <a:srgbClr val="0000FF"/>
              </a:highlight>
            </a:endParaRPr>
          </a:p>
          <a:p>
            <a:r>
              <a:rPr lang="zh-TW" altLang="en-US" sz="6000" dirty="0"/>
              <a:t>運動結束再下課</a:t>
            </a:r>
            <a:r>
              <a:rPr lang="en-US" altLang="zh-TW" sz="6000" dirty="0"/>
              <a:t>~</a:t>
            </a:r>
          </a:p>
          <a:p>
            <a:r>
              <a:rPr lang="zh-TW" altLang="en-US" sz="6000" dirty="0"/>
              <a:t>桌上放好</a:t>
            </a:r>
            <a:r>
              <a:rPr lang="zh-TW" altLang="en-US" sz="6000" dirty="0">
                <a:highlight>
                  <a:srgbClr val="FF00FF"/>
                </a:highlight>
              </a:rPr>
              <a:t>數學課本</a:t>
            </a:r>
            <a:endParaRPr lang="en-US" altLang="zh-TW" sz="6000" dirty="0">
              <a:highlight>
                <a:srgbClr val="FF00FF"/>
              </a:highlight>
            </a:endParaRPr>
          </a:p>
          <a:p>
            <a:r>
              <a:rPr lang="zh-TW" altLang="en-US" sz="6000" dirty="0"/>
              <a:t>缺交者 請進入教室</a:t>
            </a:r>
            <a:endParaRPr lang="en-US" altLang="zh-TW" sz="6000" dirty="0"/>
          </a:p>
          <a:p>
            <a:r>
              <a:rPr lang="zh-TW" altLang="en-US" sz="6000" dirty="0"/>
              <a:t>靜思反省</a:t>
            </a:r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693664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Custom 2">
      <a:dk1>
        <a:sysClr val="windowText" lastClr="000000"/>
      </a:dk1>
      <a:lt1>
        <a:sysClr val="window" lastClr="FFFFFF"/>
      </a:lt1>
      <a:dk2>
        <a:srgbClr val="C00000"/>
      </a:dk2>
      <a:lt2>
        <a:srgbClr val="E7E6E6"/>
      </a:lt2>
      <a:accent1>
        <a:srgbClr val="4472C4"/>
      </a:accent1>
      <a:accent2>
        <a:srgbClr val="F5A630"/>
      </a:accent2>
      <a:accent3>
        <a:srgbClr val="E10B6B"/>
      </a:accent3>
      <a:accent4>
        <a:srgbClr val="FFC000"/>
      </a:accent4>
      <a:accent5>
        <a:srgbClr val="5B9BD5"/>
      </a:accent5>
      <a:accent6>
        <a:srgbClr val="79B33B"/>
      </a:accent6>
      <a:hlink>
        <a:srgbClr val="0563C1"/>
      </a:hlink>
      <a:folHlink>
        <a:srgbClr val="C00000"/>
      </a:folHlink>
    </a:clrScheme>
    <a:fontScheme name="Custom 2">
      <a:majorFont>
        <a:latin typeface="Sagona Book"/>
        <a:ea typeface=""/>
        <a:cs typeface=""/>
      </a:majorFont>
      <a:minorFont>
        <a:latin typeface="Sagona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1756282_TF67266379_Win32" id="{6702A105-54AE-47BC-9C80-7CF97B9048D1}" vid="{91948A8A-7D22-43B8-97AB-AC6341A5A10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1460</TotalTime>
  <Words>840</Words>
  <Application>Microsoft Office PowerPoint</Application>
  <PresentationFormat>自訂</PresentationFormat>
  <Paragraphs>135</Paragraphs>
  <Slides>17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4" baseType="lpstr">
      <vt:lpstr>Microsoft JhengHei UI</vt:lpstr>
      <vt:lpstr>Microsoft JhengHei UI Light</vt:lpstr>
      <vt:lpstr>華康中黑體(P)</vt:lpstr>
      <vt:lpstr>華康仿宋體W2</vt:lpstr>
      <vt:lpstr>Arial</vt:lpstr>
      <vt:lpstr>Sagona ExtraLight</vt:lpstr>
      <vt:lpstr>Office 佈景主題</vt:lpstr>
      <vt:lpstr>書籤鳥</vt:lpstr>
      <vt:lpstr>早自修 7:50~8:05  MSSR晨讀 請安靜閱讀 共讀班書【激流三勇士】   </vt:lpstr>
      <vt:lpstr>兒童朝會</vt:lpstr>
      <vt:lpstr>作業未完成的同學</vt:lpstr>
      <vt:lpstr>週二課表</vt:lpstr>
      <vt:lpstr>PowerPoint 簡報</vt:lpstr>
      <vt:lpstr>書籤鳥</vt:lpstr>
      <vt:lpstr>PowerPoint 簡報</vt:lpstr>
      <vt:lpstr>PowerPoint 簡報</vt:lpstr>
      <vt:lpstr>書籤鳥</vt:lpstr>
      <vt:lpstr>PowerPoint 簡報</vt:lpstr>
      <vt:lpstr>書籤鳥</vt:lpstr>
      <vt:lpstr>盛飯、用餐 中午量體溫  １２：１５潔牙 １２：２５午睡 </vt:lpstr>
      <vt:lpstr>PowerPoint 簡報</vt:lpstr>
      <vt:lpstr>收完平板 整理書包 才下課</vt:lpstr>
      <vt:lpstr>下一節課是【資訊】 排正桌子 抬好椅子 帶鉛筆盒和聯絡簿 請到外面排隊</vt:lpstr>
      <vt:lpstr>書籤鳥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書籤鳥</dc:title>
  <dc:creator>瓊文 張</dc:creator>
  <cp:lastModifiedBy>瓊文 張</cp:lastModifiedBy>
  <cp:revision>25</cp:revision>
  <dcterms:created xsi:type="dcterms:W3CDTF">2021-08-31T13:24:41Z</dcterms:created>
  <dcterms:modified xsi:type="dcterms:W3CDTF">2021-10-04T20:48:28Z</dcterms:modified>
</cp:coreProperties>
</file>