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7" r:id="rId2"/>
    <p:sldId id="286" r:id="rId3"/>
    <p:sldId id="283" r:id="rId4"/>
    <p:sldId id="281" r:id="rId5"/>
    <p:sldId id="256" r:id="rId6"/>
    <p:sldId id="270" r:id="rId7"/>
    <p:sldId id="261" r:id="rId8"/>
    <p:sldId id="259" r:id="rId9"/>
    <p:sldId id="274" r:id="rId10"/>
    <p:sldId id="287" r:id="rId11"/>
    <p:sldId id="272" r:id="rId12"/>
    <p:sldId id="269" r:id="rId13"/>
    <p:sldId id="264" r:id="rId14"/>
  </p:sldIdLst>
  <p:sldSz cx="10058400" cy="7772400"/>
  <p:notesSz cx="6858000" cy="9144000"/>
  <p:defaultTextStyle>
    <a:defPPr rtl="0">
      <a:defRPr lang="zh-cn"/>
    </a:defPPr>
    <a:lvl1pPr marL="0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79B33B"/>
    <a:srgbClr val="E10B6B"/>
    <a:srgbClr val="FE6547"/>
    <a:srgbClr val="A7CEAF"/>
    <a:srgbClr val="196E93"/>
    <a:srgbClr val="B31E24"/>
    <a:srgbClr val="8E171B"/>
    <a:srgbClr val="E00C6B"/>
    <a:srgbClr val="F5A6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5013" autoAdjust="0"/>
  </p:normalViewPr>
  <p:slideViewPr>
    <p:cSldViewPr snapToGrid="0">
      <p:cViewPr varScale="1">
        <p:scale>
          <a:sx n="76" d="100"/>
          <a:sy n="76" d="100"/>
        </p:scale>
        <p:origin x="1454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391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>
            <a:extLst>
              <a:ext uri="{FF2B5EF4-FFF2-40B4-BE49-F238E27FC236}">
                <a16:creationId xmlns:a16="http://schemas.microsoft.com/office/drawing/2014/main" id="{E4C63E35-FD7C-427B-97DA-1133B03712F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BB9664A7-AD9F-48E7-86FC-1E936147C90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7DFF588-8810-4702-A7E9-883B039BEB52}" type="datetime1">
              <a:rPr lang="zh-TW" altLang="en-US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2021/10/8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CA39DA8E-4542-43E2-9701-4506C2C7842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5" name="投影片編號預留位置 4">
            <a:extLst>
              <a:ext uri="{FF2B5EF4-FFF2-40B4-BE49-F238E27FC236}">
                <a16:creationId xmlns:a16="http://schemas.microsoft.com/office/drawing/2014/main" id="{470C264E-B34F-4064-991D-993BC4903CC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BCFD142-9AF3-4DFE-8E95-BC80A5A1A160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‹#›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320639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6BE6DB1B-C476-4153-9D41-97B7E40374EF}" type="datetime1">
              <a:rPr lang="zh-TW" altLang="en-US" noProof="0" smtClean="0"/>
              <a:t>2021/10/8</a:t>
            </a:fld>
            <a:endParaRPr lang="zh-TW" altLang="en-US" noProof="0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zh-TW" altLang="en-US" noProof="0"/>
          </a:p>
        </p:txBody>
      </p:sp>
      <p:sp>
        <p:nvSpPr>
          <p:cNvPr id="5" name="備忘稿預留位置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C1642173-6783-472C-8D96-A8A78BBDF2E6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5231390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1pPr>
    <a:lvl2pPr marL="509412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2pPr>
    <a:lvl3pPr marL="1018824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3pPr>
    <a:lvl4pPr marL="1528237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4pPr>
    <a:lvl5pPr marL="2037649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5pPr>
    <a:lvl6pPr marL="2547061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83210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7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485105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8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89736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13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02147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圖片版面配置區 26">
            <a:extLst>
              <a:ext uri="{FF2B5EF4-FFF2-40B4-BE49-F238E27FC236}">
                <a16:creationId xmlns:a16="http://schemas.microsoft.com/office/drawing/2014/main" id="{05BF05FD-FF7C-42B2-9311-59BEDF494E9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57200" y="469900"/>
            <a:ext cx="2194560" cy="68580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  <p:sp>
        <p:nvSpPr>
          <p:cNvPr id="8" name="Title 7" hidden="1">
            <a:extLst>
              <a:ext uri="{FF2B5EF4-FFF2-40B4-BE49-F238E27FC236}">
                <a16:creationId xmlns:a16="http://schemas.microsoft.com/office/drawing/2014/main" id="{C0A6D734-7788-4C17-B703-28E84C483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425610"/>
          </a:xfrm>
        </p:spPr>
        <p:txBody>
          <a:bodyPr rtlCol="0"/>
          <a:lstStyle/>
          <a:p>
            <a:pPr rtl="0"/>
            <a:r>
              <a:rPr lang="zh-TW" altLang="en-US"/>
              <a:t>按一下以編輯母片標題樣式</a:t>
            </a:r>
            <a:endParaRPr lang="zh-tw"/>
          </a:p>
        </p:txBody>
      </p:sp>
      <p:sp>
        <p:nvSpPr>
          <p:cNvPr id="2" name="文字版面配置區 16">
            <a:extLst>
              <a:ext uri="{FF2B5EF4-FFF2-40B4-BE49-F238E27FC236}">
                <a16:creationId xmlns:a16="http://schemas.microsoft.com/office/drawing/2014/main" id="{470B7189-7CD8-41A8-A6AF-3AB96FEB4F87}"/>
              </a:ext>
            </a:extLst>
          </p:cNvPr>
          <p:cNvSpPr txBox="1">
            <a:spLocks/>
          </p:cNvSpPr>
          <p:nvPr userDrawn="1"/>
        </p:nvSpPr>
        <p:spPr>
          <a:xfrm>
            <a:off x="277368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zh-TW" altLang="en-US" sz="1400" noProof="0">
                <a:solidFill>
                  <a:sysClr val="windowText" lastClr="0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在此處插入引述</a:t>
            </a:r>
          </a:p>
        </p:txBody>
      </p:sp>
      <p:sp>
        <p:nvSpPr>
          <p:cNvPr id="3" name="文字版面配置區 16">
            <a:extLst>
              <a:ext uri="{FF2B5EF4-FFF2-40B4-BE49-F238E27FC236}">
                <a16:creationId xmlns:a16="http://schemas.microsoft.com/office/drawing/2014/main" id="{18B6A2E3-464B-4EE9-8D5C-313A500BAB49}"/>
              </a:ext>
            </a:extLst>
          </p:cNvPr>
          <p:cNvSpPr txBox="1">
            <a:spLocks/>
          </p:cNvSpPr>
          <p:nvPr userDrawn="1"/>
        </p:nvSpPr>
        <p:spPr>
          <a:xfrm>
            <a:off x="45720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zh-TW" altLang="en-US" sz="1400" noProof="0">
                <a:solidFill>
                  <a:sysClr val="windowText" lastClr="0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在此處插入引述</a:t>
            </a:r>
          </a:p>
        </p:txBody>
      </p:sp>
      <p:sp>
        <p:nvSpPr>
          <p:cNvPr id="4" name="文字版面配置區 16">
            <a:extLst>
              <a:ext uri="{FF2B5EF4-FFF2-40B4-BE49-F238E27FC236}">
                <a16:creationId xmlns:a16="http://schemas.microsoft.com/office/drawing/2014/main" id="{F61BAC10-176F-478F-920F-55652FA48A8E}"/>
              </a:ext>
            </a:extLst>
          </p:cNvPr>
          <p:cNvSpPr txBox="1">
            <a:spLocks/>
          </p:cNvSpPr>
          <p:nvPr userDrawn="1"/>
        </p:nvSpPr>
        <p:spPr>
          <a:xfrm>
            <a:off x="740664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zh-TW" altLang="en-US" sz="1400" noProof="0">
                <a:solidFill>
                  <a:sysClr val="windowText" lastClr="0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在此處插入引述</a:t>
            </a:r>
          </a:p>
        </p:txBody>
      </p:sp>
      <p:sp>
        <p:nvSpPr>
          <p:cNvPr id="5" name="文字版面配置區 16">
            <a:extLst>
              <a:ext uri="{FF2B5EF4-FFF2-40B4-BE49-F238E27FC236}">
                <a16:creationId xmlns:a16="http://schemas.microsoft.com/office/drawing/2014/main" id="{8C4CEB58-0A38-4C56-AA6C-06535EA4672B}"/>
              </a:ext>
            </a:extLst>
          </p:cNvPr>
          <p:cNvSpPr txBox="1">
            <a:spLocks/>
          </p:cNvSpPr>
          <p:nvPr userDrawn="1"/>
        </p:nvSpPr>
        <p:spPr>
          <a:xfrm>
            <a:off x="509016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zh-TW" altLang="en-US" sz="1400" noProof="0">
                <a:solidFill>
                  <a:sysClr val="windowText" lastClr="0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在此處插入引述</a:t>
            </a:r>
          </a:p>
        </p:txBody>
      </p:sp>
      <p:sp>
        <p:nvSpPr>
          <p:cNvPr id="24" name="圖片版面配置區 26">
            <a:extLst>
              <a:ext uri="{FF2B5EF4-FFF2-40B4-BE49-F238E27FC236}">
                <a16:creationId xmlns:a16="http://schemas.microsoft.com/office/drawing/2014/main" id="{66019573-E9E7-47B4-A866-78D3C627B60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773680" y="469900"/>
            <a:ext cx="2194560" cy="68580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  <p:sp>
        <p:nvSpPr>
          <p:cNvPr id="25" name="圖片版面配置區 26">
            <a:extLst>
              <a:ext uri="{FF2B5EF4-FFF2-40B4-BE49-F238E27FC236}">
                <a16:creationId xmlns:a16="http://schemas.microsoft.com/office/drawing/2014/main" id="{C48D4D3D-124C-40A2-B723-F63D202515F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90160" y="469900"/>
            <a:ext cx="2194560" cy="68580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  <p:sp>
        <p:nvSpPr>
          <p:cNvPr id="26" name="圖片版面配置區 26">
            <a:extLst>
              <a:ext uri="{FF2B5EF4-FFF2-40B4-BE49-F238E27FC236}">
                <a16:creationId xmlns:a16="http://schemas.microsoft.com/office/drawing/2014/main" id="{636442A5-BBE0-4C5D-8843-4C338AC7C296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406640" y="469900"/>
            <a:ext cx="2194560" cy="68580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</p:spTree>
    <p:extLst>
      <p:ext uri="{BB962C8B-B14F-4D97-AF65-F5344CB8AC3E}">
        <p14:creationId xmlns:p14="http://schemas.microsoft.com/office/powerpoint/2010/main" val="38168461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">
          <p15:clr>
            <a:srgbClr val="FBAE40"/>
          </p15:clr>
        </p15:guide>
        <p15:guide id="2" pos="1680">
          <p15:clr>
            <a:srgbClr val="FBAE40"/>
          </p15:clr>
        </p15:guide>
        <p15:guide id="3" pos="1752">
          <p15:clr>
            <a:srgbClr val="FBAE40"/>
          </p15:clr>
        </p15:guide>
        <p15:guide id="4" pos="3120">
          <p15:clr>
            <a:srgbClr val="FBAE40"/>
          </p15:clr>
        </p15:guide>
        <p15:guide id="5" pos="3192">
          <p15:clr>
            <a:srgbClr val="FBAE40"/>
          </p15:clr>
        </p15:guide>
        <p15:guide id="6" pos="4584">
          <p15:clr>
            <a:srgbClr val="FBAE40"/>
          </p15:clr>
        </p15:guide>
        <p15:guide id="7" pos="4656">
          <p15:clr>
            <a:srgbClr val="FBAE40"/>
          </p15:clr>
        </p15:guide>
        <p15:guide id="8" pos="6048">
          <p15:clr>
            <a:srgbClr val="FBAE40"/>
          </p15:clr>
        </p15:guide>
        <p15:guide id="9" orient="horz" pos="288">
          <p15:clr>
            <a:srgbClr val="FBAE40"/>
          </p15:clr>
        </p15:guide>
        <p15:guide id="10" orient="horz" pos="4632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5C99638-F431-4A38-97F8-EDAECFA800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300" y="1272011"/>
            <a:ext cx="7543800" cy="2705947"/>
          </a:xfrm>
        </p:spPr>
        <p:txBody>
          <a:bodyPr anchor="b"/>
          <a:lstStyle>
            <a:lvl1pPr algn="ctr">
              <a:defRPr sz="495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2293876E-40E0-418D-A12B-EB06EE6FD2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1980"/>
            </a:lvl1pPr>
            <a:lvl2pPr marL="377190" indent="0" algn="ctr">
              <a:buNone/>
              <a:defRPr sz="1650"/>
            </a:lvl2pPr>
            <a:lvl3pPr marL="754380" indent="0" algn="ctr">
              <a:buNone/>
              <a:defRPr sz="1485"/>
            </a:lvl3pPr>
            <a:lvl4pPr marL="1131570" indent="0" algn="ctr">
              <a:buNone/>
              <a:defRPr sz="1320"/>
            </a:lvl4pPr>
            <a:lvl5pPr marL="1508760" indent="0" algn="ctr">
              <a:buNone/>
              <a:defRPr sz="1320"/>
            </a:lvl5pPr>
            <a:lvl6pPr marL="1885950" indent="0" algn="ctr">
              <a:buNone/>
              <a:defRPr sz="1320"/>
            </a:lvl6pPr>
            <a:lvl7pPr marL="2263140" indent="0" algn="ctr">
              <a:buNone/>
              <a:defRPr sz="1320"/>
            </a:lvl7pPr>
            <a:lvl8pPr marL="2640330" indent="0" algn="ctr">
              <a:buNone/>
              <a:defRPr sz="1320"/>
            </a:lvl8pPr>
            <a:lvl9pPr marL="3017520" indent="0" algn="ctr">
              <a:buNone/>
              <a:defRPr sz="132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39E6C4E-80E7-4CFE-BE0A-DA9790D95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F2504-D40A-401A-8F32-F78D482546CB}" type="datetimeFigureOut">
              <a:rPr lang="zh-TW" altLang="en-US" smtClean="0"/>
              <a:t>2021/10/8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7649757-1BD2-49BC-965B-C0503F1A9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7AA5AC8-C4A0-4A23-BCE3-BAA8EA93B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DAD67-573F-4B3D-B62B-55BABA36BD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6707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29F8D298-F060-4026-B081-F53CDB946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zh-TW" altLang="en-US" noProof="0"/>
              <a:t>按一下以編輯母片標題樣式</a:t>
            </a:r>
          </a:p>
        </p:txBody>
      </p:sp>
      <p:sp>
        <p:nvSpPr>
          <p:cNvPr id="3" name="文字預留位置 2">
            <a:extLst>
              <a:ext uri="{FF2B5EF4-FFF2-40B4-BE49-F238E27FC236}">
                <a16:creationId xmlns:a16="http://schemas.microsoft.com/office/drawing/2014/main" id="{7A4F4BC9-83C6-4E23-A6B9-3F2EDD67E3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3895A3D-EA61-4738-A9D3-96045A7F08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fld id="{7C570BA2-EF71-47D5-B3E9-DE81141096D7}" type="datetime1">
              <a:rPr lang="zh-TW" altLang="en-US" noProof="0" smtClean="0"/>
              <a:t>2021/10/8</a:t>
            </a:fld>
            <a:endParaRPr lang="zh-TW" altLang="en-US" noProof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168A73E-A937-4036-AB6C-6B4A92BC4D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6" name="投影片編號預留位置 5">
            <a:extLst>
              <a:ext uri="{FF2B5EF4-FFF2-40B4-BE49-F238E27FC236}">
                <a16:creationId xmlns:a16="http://schemas.microsoft.com/office/drawing/2014/main" id="{D25F97E1-8DBB-4767-A93D-538963E443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fld id="{A66EA51E-D7AE-4490-9911-1D65DA21D1AE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1854216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0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1pPr>
      <a:lvl2pPr marL="5143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2pPr>
      <a:lvl3pPr marL="8572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3pPr>
      <a:lvl4pPr marL="12001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4pPr>
      <a:lvl5pPr marL="15430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圖片版面配置區 103">
            <a:extLst>
              <a:ext uri="{FF2B5EF4-FFF2-40B4-BE49-F238E27FC236}">
                <a16:creationId xmlns:a16="http://schemas.microsoft.com/office/drawing/2014/main" id="{2507E3AC-0AAE-4E73-9276-4D8B43D56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74546" y="453006"/>
            <a:ext cx="2200207" cy="6858000"/>
          </a:xfrm>
        </p:spPr>
      </p:pic>
      <p:pic>
        <p:nvPicPr>
          <p:cNvPr id="38" name="圖片版面配置區 37">
            <a:extLst>
              <a:ext uri="{FF2B5EF4-FFF2-40B4-BE49-F238E27FC236}">
                <a16:creationId xmlns:a16="http://schemas.microsoft.com/office/drawing/2014/main" id="{240D4259-822C-48E2-92FE-8EE7DF357C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7639"/>
          <a:stretch/>
        </p:blipFill>
        <p:spPr>
          <a:xfrm>
            <a:off x="7406331" y="452528"/>
            <a:ext cx="2199546" cy="6858000"/>
          </a:xfrm>
        </p:spPr>
      </p:pic>
      <p:pic>
        <p:nvPicPr>
          <p:cNvPr id="26" name="圖片版面配置區 25">
            <a:extLst>
              <a:ext uri="{FF2B5EF4-FFF2-40B4-BE49-F238E27FC236}">
                <a16:creationId xmlns:a16="http://schemas.microsoft.com/office/drawing/2014/main" id="{EC46EA6A-2484-4E2C-99A3-10F0E0204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841"/>
          <a:stretch/>
        </p:blipFill>
        <p:spPr>
          <a:xfrm>
            <a:off x="482600" y="453006"/>
            <a:ext cx="2183926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5353911"/>
            <a:ext cx="2194560" cy="1965960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 dirty="0">
                <a:solidFill>
                  <a:schemeClr val="bg1"/>
                </a:solidFill>
              </a:rPr>
              <a:t>今天能讀的書就不要拖到明天再讀。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 dirty="0">
                <a:solidFill>
                  <a:schemeClr val="bg1"/>
                </a:solidFill>
              </a:rPr>
              <a:t>– </a:t>
            </a:r>
            <a:r>
              <a:rPr lang="zh-TW" altLang="en-US" sz="1200" b="1" dirty="0">
                <a:solidFill>
                  <a:schemeClr val="bg1"/>
                </a:solidFill>
              </a:rPr>
              <a:t>赫爾布魯克</a:t>
            </a:r>
            <a:r>
              <a:rPr lang="en-US" altLang="zh-TW" sz="1200" b="1" dirty="0">
                <a:solidFill>
                  <a:schemeClr val="bg1"/>
                </a:solidFill>
              </a:rPr>
              <a:t>·</a:t>
            </a:r>
            <a:r>
              <a:rPr lang="zh-TW" altLang="en-US" sz="1200" b="1" dirty="0">
                <a:solidFill>
                  <a:schemeClr val="bg1"/>
                </a:solidFill>
              </a:rPr>
              <a:t>傑克遜</a:t>
            </a:r>
          </a:p>
        </p:txBody>
      </p:sp>
      <p:pic>
        <p:nvPicPr>
          <p:cNvPr id="100" name="圖片版面配置區 99">
            <a:extLst>
              <a:ext uri="{FF2B5EF4-FFF2-40B4-BE49-F238E27FC236}">
                <a16:creationId xmlns:a16="http://schemas.microsoft.com/office/drawing/2014/main" id="{E36EC21C-EAC2-4B0F-AD13-D1300B724F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1846"/>
          <a:stretch/>
        </p:blipFill>
        <p:spPr>
          <a:xfrm>
            <a:off x="2782945" y="453005"/>
            <a:ext cx="2188912" cy="6858000"/>
          </a:xfrm>
          <a:solidFill>
            <a:srgbClr val="D65826"/>
          </a:solidFill>
        </p:spPr>
      </p:pic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5353911"/>
            <a:ext cx="2194560" cy="1965960"/>
          </a:xfrm>
          <a:solidFill>
            <a:schemeClr val="accent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 dirty="0">
                <a:solidFill>
                  <a:schemeClr val="bg1"/>
                </a:solidFill>
              </a:rPr>
              <a:t>書籍是禮物您可以一次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 dirty="0">
                <a:solidFill>
                  <a:schemeClr val="bg1"/>
                </a:solidFill>
              </a:rPr>
              <a:t>又一次地閲讀。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 dirty="0">
                <a:solidFill>
                  <a:schemeClr val="bg1"/>
                </a:solidFill>
              </a:rPr>
              <a:t>– </a:t>
            </a:r>
            <a:r>
              <a:rPr lang="zh-TW" altLang="en-US" sz="1200" b="1" dirty="0">
                <a:solidFill>
                  <a:schemeClr val="bg1"/>
                </a:solidFill>
              </a:rPr>
              <a:t>加里森</a:t>
            </a:r>
            <a:r>
              <a:rPr lang="en-US" altLang="zh-TW" sz="1200" b="1" dirty="0">
                <a:solidFill>
                  <a:schemeClr val="bg1"/>
                </a:solidFill>
              </a:rPr>
              <a:t>·</a:t>
            </a:r>
            <a:r>
              <a:rPr lang="zh-TW" altLang="en-US" sz="1200" b="1" dirty="0">
                <a:solidFill>
                  <a:schemeClr val="bg1"/>
                </a:solidFill>
              </a:rPr>
              <a:t>凱勒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5353911"/>
            <a:ext cx="2194560" cy="1965960"/>
          </a:xfrm>
          <a:solidFill>
            <a:schemeClr val="tx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對我而言，讀書就像是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與老友相聚。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蓋瑞・伯森</a:t>
            </a: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5353911"/>
            <a:ext cx="2194560" cy="1965960"/>
          </a:xfrm>
          <a:solidFill>
            <a:schemeClr val="accent6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一旦您學會閱讀，您將永遠自由。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弗雷德里克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道格拉斯</a:t>
            </a:r>
          </a:p>
        </p:txBody>
      </p:sp>
    </p:spTree>
    <p:extLst>
      <p:ext uri="{BB962C8B-B14F-4D97-AF65-F5344CB8AC3E}">
        <p14:creationId xmlns:p14="http://schemas.microsoft.com/office/powerpoint/2010/main" val="37542419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44B8EF8-E51B-4B42-86A0-4114CF85586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自然課下課收平板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92E0FEBA-EBC4-48EC-9FCC-73433086A7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7300" y="4079631"/>
            <a:ext cx="7543800" cy="1879209"/>
          </a:xfrm>
        </p:spPr>
        <p:txBody>
          <a:bodyPr>
            <a:normAutofit/>
          </a:bodyPr>
          <a:lstStyle/>
          <a:p>
            <a:r>
              <a:rPr lang="zh-TW" altLang="en-US" sz="4800" dirty="0"/>
              <a:t>送回６年１班</a:t>
            </a:r>
          </a:p>
        </p:txBody>
      </p:sp>
    </p:spTree>
    <p:extLst>
      <p:ext uri="{BB962C8B-B14F-4D97-AF65-F5344CB8AC3E}">
        <p14:creationId xmlns:p14="http://schemas.microsoft.com/office/powerpoint/2010/main" val="29198616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FE84082-C751-44E5-BAFC-873C8CE841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35230" y="1155561"/>
            <a:ext cx="4691324" cy="3455444"/>
          </a:xfrm>
        </p:spPr>
        <p:txBody>
          <a:bodyPr>
            <a:normAutofit fontScale="90000"/>
          </a:bodyPr>
          <a:lstStyle/>
          <a:p>
            <a:pPr algn="l"/>
            <a:r>
              <a:rPr lang="zh-TW" altLang="en-US" sz="5400" dirty="0">
                <a:solidFill>
                  <a:schemeClr val="accent6">
                    <a:lumMod val="75000"/>
                  </a:schemeClr>
                </a:solidFill>
              </a:rPr>
              <a:t>盛飯、用餐</a:t>
            </a:r>
            <a:br>
              <a:rPr lang="en-US" altLang="zh-TW" sz="54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zh-TW" altLang="en-US" sz="5400" dirty="0">
                <a:solidFill>
                  <a:schemeClr val="accent6">
                    <a:lumMod val="75000"/>
                  </a:schemeClr>
                </a:solidFill>
              </a:rPr>
              <a:t>中午量體溫</a:t>
            </a:r>
            <a:br>
              <a:rPr lang="en-US" altLang="zh-TW" sz="5400" dirty="0">
                <a:solidFill>
                  <a:schemeClr val="accent6">
                    <a:lumMod val="75000"/>
                  </a:schemeClr>
                </a:solidFill>
              </a:rPr>
            </a:br>
            <a:br>
              <a:rPr lang="en-US" altLang="zh-TW" sz="54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zh-TW" altLang="en-US" sz="5400" dirty="0">
                <a:solidFill>
                  <a:schemeClr val="accent6">
                    <a:lumMod val="75000"/>
                  </a:schemeClr>
                </a:solidFill>
              </a:rPr>
              <a:t>１２：１５潔牙</a:t>
            </a:r>
            <a:br>
              <a:rPr lang="en-US" altLang="zh-TW" sz="54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zh-TW" altLang="en-US" sz="5400" dirty="0">
                <a:solidFill>
                  <a:schemeClr val="accent6">
                    <a:lumMod val="75000"/>
                  </a:schemeClr>
                </a:solidFill>
              </a:rPr>
              <a:t>１２：２５午睡</a:t>
            </a:r>
            <a:br>
              <a:rPr lang="en-US" altLang="zh-TW" sz="5400" dirty="0">
                <a:solidFill>
                  <a:schemeClr val="accent6">
                    <a:lumMod val="75000"/>
                  </a:schemeClr>
                </a:solidFill>
              </a:rPr>
            </a:br>
            <a:endParaRPr lang="zh-TW" alt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BE2243CC-BEEA-4801-A35D-E4197E84E7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4682533"/>
            <a:ext cx="10028255" cy="2491990"/>
          </a:xfrm>
        </p:spPr>
        <p:txBody>
          <a:bodyPr>
            <a:normAutofit/>
          </a:bodyPr>
          <a:lstStyle/>
          <a:p>
            <a:pPr algn="l"/>
            <a:r>
              <a:rPr lang="zh-TW" altLang="en-US" sz="3200" dirty="0">
                <a:sym typeface="Wingdings" panose="05000000000000000000" pitchFamily="2" charset="2"/>
              </a:rPr>
              <a:t></a:t>
            </a:r>
            <a:r>
              <a:rPr lang="zh-TW" altLang="en-US" sz="3200" dirty="0"/>
              <a:t>午休整潔活動：１２：２５～１２：４０</a:t>
            </a:r>
            <a:endParaRPr lang="en-US" altLang="zh-TW" sz="3200" dirty="0"/>
          </a:p>
          <a:p>
            <a:pPr algn="l"/>
            <a:r>
              <a:rPr lang="en-US" altLang="zh-TW" sz="3200" dirty="0"/>
              <a:t>	</a:t>
            </a:r>
            <a:r>
              <a:rPr lang="zh-TW" altLang="en-US" sz="3200" dirty="0"/>
              <a:t>請衛生股長</a:t>
            </a:r>
            <a:r>
              <a:rPr lang="zh-TW" altLang="en-US" sz="3200" u="sng" dirty="0">
                <a:highlight>
                  <a:srgbClr val="FFFF00"/>
                </a:highlight>
              </a:rPr>
              <a:t>誠瑋</a:t>
            </a:r>
            <a:r>
              <a:rPr lang="zh-TW" altLang="en-US" sz="3200" dirty="0"/>
              <a:t>協助檢查並機動加強清潔</a:t>
            </a:r>
            <a:r>
              <a:rPr lang="en-US" altLang="zh-TW" sz="3200" dirty="0"/>
              <a:t>	</a:t>
            </a:r>
          </a:p>
          <a:p>
            <a:pPr algn="l"/>
            <a:r>
              <a:rPr lang="en-US" altLang="zh-TW" sz="3200" dirty="0">
                <a:sym typeface="Wingdings" panose="05000000000000000000" pitchFamily="2" charset="2"/>
              </a:rPr>
              <a:t>	</a:t>
            </a:r>
            <a:r>
              <a:rPr lang="zh-TW" altLang="en-US" sz="3200" dirty="0">
                <a:sym typeface="Wingdings" panose="05000000000000000000" pitchFamily="2" charset="2"/>
              </a:rPr>
              <a:t>外掃區</a:t>
            </a:r>
            <a:r>
              <a:rPr lang="en-US" altLang="zh-TW" sz="3200" dirty="0">
                <a:sym typeface="Wingdings" panose="05000000000000000000" pitchFamily="2" charset="2"/>
              </a:rPr>
              <a:t>	【</a:t>
            </a:r>
            <a:r>
              <a:rPr lang="zh-TW" altLang="en-US" sz="3200" dirty="0">
                <a:sym typeface="Wingdings" panose="05000000000000000000" pitchFamily="2" charset="2"/>
              </a:rPr>
              <a:t>請小組長協助－</a:t>
            </a:r>
            <a:r>
              <a:rPr lang="zh-TW" altLang="en-US" sz="3200" u="sng" dirty="0">
                <a:highlight>
                  <a:srgbClr val="FFFF00"/>
                </a:highlight>
                <a:sym typeface="Wingdings" panose="05000000000000000000" pitchFamily="2" charset="2"/>
              </a:rPr>
              <a:t>文寧</a:t>
            </a:r>
            <a:r>
              <a:rPr lang="zh-TW" altLang="en-US" sz="3200" dirty="0">
                <a:highlight>
                  <a:srgbClr val="FFFF00"/>
                </a:highlight>
                <a:sym typeface="Wingdings" panose="05000000000000000000" pitchFamily="2" charset="2"/>
              </a:rPr>
              <a:t>、</a:t>
            </a:r>
            <a:r>
              <a:rPr lang="zh-TW" altLang="en-US" sz="3200" u="sng" dirty="0">
                <a:highlight>
                  <a:srgbClr val="FFFF00"/>
                </a:highlight>
                <a:sym typeface="Wingdings" panose="05000000000000000000" pitchFamily="2" charset="2"/>
              </a:rPr>
              <a:t>振宏</a:t>
            </a:r>
            <a:r>
              <a:rPr lang="zh-TW" altLang="en-US" sz="3200" dirty="0">
                <a:highlight>
                  <a:srgbClr val="FFFF00"/>
                </a:highlight>
                <a:sym typeface="Wingdings" panose="05000000000000000000" pitchFamily="2" charset="2"/>
              </a:rPr>
              <a:t>、</a:t>
            </a:r>
            <a:r>
              <a:rPr lang="zh-TW" altLang="en-US" sz="3200" u="sng" dirty="0">
                <a:highlight>
                  <a:srgbClr val="FFFF00"/>
                </a:highlight>
                <a:sym typeface="Wingdings" panose="05000000000000000000" pitchFamily="2" charset="2"/>
              </a:rPr>
              <a:t>庭恩</a:t>
            </a:r>
            <a:r>
              <a:rPr lang="en-US" altLang="zh-TW" sz="3200" dirty="0">
                <a:sym typeface="Wingdings" panose="05000000000000000000" pitchFamily="2" charset="2"/>
              </a:rPr>
              <a:t>】</a:t>
            </a:r>
          </a:p>
          <a:p>
            <a:pPr algn="l"/>
            <a:r>
              <a:rPr lang="en-US" altLang="zh-TW" sz="3200" dirty="0">
                <a:sym typeface="Wingdings" panose="05000000000000000000" pitchFamily="2" charset="2"/>
              </a:rPr>
              <a:t>	</a:t>
            </a:r>
            <a:r>
              <a:rPr lang="zh-TW" altLang="en-US" sz="3200" dirty="0">
                <a:sym typeface="Wingdings" panose="05000000000000000000" pitchFamily="2" charset="2"/>
              </a:rPr>
              <a:t>教室內外</a:t>
            </a:r>
            <a:r>
              <a:rPr lang="en-US" altLang="zh-TW" sz="3200" dirty="0">
                <a:sym typeface="Wingdings" panose="05000000000000000000" pitchFamily="2" charset="2"/>
              </a:rPr>
              <a:t>	【</a:t>
            </a:r>
            <a:r>
              <a:rPr lang="zh-TW" altLang="en-US" sz="3200" dirty="0">
                <a:sym typeface="Wingdings" panose="05000000000000000000" pitchFamily="2" charset="2"/>
              </a:rPr>
              <a:t>請</a:t>
            </a:r>
            <a:r>
              <a:rPr lang="zh-TW" altLang="en-US" sz="3200" u="sng" dirty="0">
                <a:highlight>
                  <a:srgbClr val="FFFF00"/>
                </a:highlight>
                <a:sym typeface="Wingdings" panose="05000000000000000000" pitchFamily="2" charset="2"/>
              </a:rPr>
              <a:t>采瑜</a:t>
            </a:r>
            <a:r>
              <a:rPr lang="zh-TW" altLang="en-US" sz="3200" dirty="0">
                <a:highlight>
                  <a:srgbClr val="FFFF00"/>
                </a:highlight>
                <a:sym typeface="Wingdings" panose="05000000000000000000" pitchFamily="2" charset="2"/>
              </a:rPr>
              <a:t>、</a:t>
            </a:r>
            <a:r>
              <a:rPr lang="zh-TW" altLang="en-US" sz="3200" u="sng" dirty="0">
                <a:highlight>
                  <a:srgbClr val="FFFF00"/>
                </a:highlight>
                <a:sym typeface="Wingdings" panose="05000000000000000000" pitchFamily="2" charset="2"/>
              </a:rPr>
              <a:t>玉琪</a:t>
            </a:r>
            <a:r>
              <a:rPr lang="zh-TW" altLang="en-US" sz="3200" dirty="0">
                <a:sym typeface="Wingdings" panose="05000000000000000000" pitchFamily="2" charset="2"/>
              </a:rPr>
              <a:t>協助整理</a:t>
            </a:r>
            <a:r>
              <a:rPr lang="en-US" altLang="zh-TW" sz="3200" dirty="0">
                <a:sym typeface="Wingdings" panose="05000000000000000000" pitchFamily="2" charset="2"/>
              </a:rPr>
              <a:t>】</a:t>
            </a:r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836976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338" y="170822"/>
            <a:ext cx="9435403" cy="7335297"/>
          </a:xfrm>
        </p:spPr>
        <p:txBody>
          <a:bodyPr>
            <a:normAutofit fontScale="77500" lnSpcReduction="20000"/>
          </a:bodyPr>
          <a:lstStyle/>
          <a:p>
            <a:r>
              <a:rPr lang="zh-TW" altLang="en-US" sz="6000" dirty="0"/>
              <a:t>下一節美勞課</a:t>
            </a:r>
            <a:endParaRPr lang="en-US" altLang="zh-TW" sz="6000" dirty="0"/>
          </a:p>
          <a:p>
            <a:r>
              <a:rPr lang="zh-TW" altLang="en-US" sz="6000" dirty="0"/>
              <a:t>請準備好美勞用具</a:t>
            </a:r>
            <a:endParaRPr lang="en-US" altLang="zh-TW" sz="6000" dirty="0"/>
          </a:p>
          <a:p>
            <a:r>
              <a:rPr lang="zh-TW" altLang="en-US" sz="6000" dirty="0"/>
              <a:t>再下課</a:t>
            </a:r>
            <a:endParaRPr lang="en-US" altLang="zh-TW" sz="6000" dirty="0"/>
          </a:p>
          <a:p>
            <a:endParaRPr lang="en-US" altLang="zh-TW" sz="6000" dirty="0"/>
          </a:p>
          <a:p>
            <a:r>
              <a:rPr lang="zh-TW" altLang="en-US" sz="6000" dirty="0"/>
              <a:t>最後一節音樂課</a:t>
            </a:r>
            <a:endParaRPr lang="en-US" altLang="zh-TW" sz="6000" dirty="0"/>
          </a:p>
          <a:p>
            <a:br>
              <a:rPr kumimoji="0" lang="en-US" altLang="zh-TW" sz="60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</a:br>
            <a:r>
              <a:rPr kumimoji="0" lang="zh-TW" alt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桌子對正線 椅子抬起來</a:t>
            </a:r>
            <a:br>
              <a:rPr kumimoji="0" lang="en-US" altLang="zh-TW" sz="60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</a:br>
            <a:br>
              <a:rPr kumimoji="0" lang="en-US" altLang="zh-TW" sz="60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</a:br>
            <a:r>
              <a:rPr lang="zh-TW" altLang="en-US" sz="6000" dirty="0"/>
              <a:t>帶藝文課本、鉛筆盒和直笛</a:t>
            </a:r>
            <a:endParaRPr lang="en-US" altLang="zh-TW" sz="6000" dirty="0"/>
          </a:p>
          <a:p>
            <a:r>
              <a:rPr lang="zh-TW" altLang="en-US" sz="6000" dirty="0"/>
              <a:t>下課後回教室，排路隊放學</a:t>
            </a:r>
            <a:endParaRPr lang="en-US" altLang="zh-TW" sz="6000" dirty="0"/>
          </a:p>
          <a:p>
            <a:r>
              <a:rPr lang="zh-TW" altLang="en-US" sz="6000" dirty="0">
                <a:solidFill>
                  <a:srgbClr val="79B33B">
                    <a:lumMod val="75000"/>
                  </a:srgb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請聽廣播進行防疫分流放學</a:t>
            </a:r>
            <a:endParaRPr lang="en-US" altLang="zh-TW" sz="6000" dirty="0"/>
          </a:p>
          <a:p>
            <a:endParaRPr lang="en-US" altLang="zh-TW" sz="6000" dirty="0"/>
          </a:p>
          <a:p>
            <a:endParaRPr lang="en-US" altLang="zh-TW" sz="6000" dirty="0"/>
          </a:p>
          <a:p>
            <a:endParaRPr lang="en-US" altLang="zh-TW" sz="6000" dirty="0"/>
          </a:p>
          <a:p>
            <a:endParaRPr lang="en-US" altLang="zh-TW" sz="6000" dirty="0"/>
          </a:p>
          <a:p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5384671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圖片版面配置區 103">
            <a:extLst>
              <a:ext uri="{FF2B5EF4-FFF2-40B4-BE49-F238E27FC236}">
                <a16:creationId xmlns:a16="http://schemas.microsoft.com/office/drawing/2014/main" id="{2507E3AC-0AAE-4E73-9276-4D8B43D56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74546" y="453006"/>
            <a:ext cx="2200207" cy="6858000"/>
          </a:xfrm>
        </p:spPr>
      </p:pic>
      <p:pic>
        <p:nvPicPr>
          <p:cNvPr id="38" name="圖片版面配置區 37">
            <a:extLst>
              <a:ext uri="{FF2B5EF4-FFF2-40B4-BE49-F238E27FC236}">
                <a16:creationId xmlns:a16="http://schemas.microsoft.com/office/drawing/2014/main" id="{240D4259-822C-48E2-92FE-8EE7DF357C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7639"/>
          <a:stretch/>
        </p:blipFill>
        <p:spPr>
          <a:xfrm>
            <a:off x="7406331" y="452528"/>
            <a:ext cx="2199546" cy="6858000"/>
          </a:xfrm>
        </p:spPr>
      </p:pic>
      <p:pic>
        <p:nvPicPr>
          <p:cNvPr id="26" name="圖片版面配置區 25">
            <a:extLst>
              <a:ext uri="{FF2B5EF4-FFF2-40B4-BE49-F238E27FC236}">
                <a16:creationId xmlns:a16="http://schemas.microsoft.com/office/drawing/2014/main" id="{EC46EA6A-2484-4E2C-99A3-10F0E0204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841"/>
          <a:stretch/>
        </p:blipFill>
        <p:spPr>
          <a:xfrm>
            <a:off x="482600" y="453006"/>
            <a:ext cx="2183926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5353911"/>
            <a:ext cx="2194560" cy="1965960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今天能讀的書就不要拖到明天再讀。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赫爾布魯克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傑克遜</a:t>
            </a:r>
          </a:p>
        </p:txBody>
      </p:sp>
      <p:pic>
        <p:nvPicPr>
          <p:cNvPr id="100" name="圖片版面配置區 99">
            <a:extLst>
              <a:ext uri="{FF2B5EF4-FFF2-40B4-BE49-F238E27FC236}">
                <a16:creationId xmlns:a16="http://schemas.microsoft.com/office/drawing/2014/main" id="{E36EC21C-EAC2-4B0F-AD13-D1300B724F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1846"/>
          <a:stretch/>
        </p:blipFill>
        <p:spPr>
          <a:xfrm>
            <a:off x="2782945" y="453005"/>
            <a:ext cx="2188912" cy="6858000"/>
          </a:xfrm>
          <a:solidFill>
            <a:srgbClr val="D65826"/>
          </a:solidFill>
        </p:spPr>
      </p:pic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5353911"/>
            <a:ext cx="2194560" cy="1965960"/>
          </a:xfrm>
          <a:solidFill>
            <a:schemeClr val="accent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書籍是禮物您可以一次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又一次地閲讀。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加里森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凱勒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5353911"/>
            <a:ext cx="2194560" cy="1965960"/>
          </a:xfrm>
          <a:solidFill>
            <a:schemeClr val="tx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對我而言，讀書就像是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與老友相聚。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蓋瑞・伯森</a:t>
            </a: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5353911"/>
            <a:ext cx="2194560" cy="1965960"/>
          </a:xfrm>
          <a:solidFill>
            <a:schemeClr val="accent6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一旦您學會閱讀，您將永遠自由。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弗雷德里克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道格拉斯</a:t>
            </a:r>
          </a:p>
        </p:txBody>
      </p:sp>
    </p:spTree>
    <p:extLst>
      <p:ext uri="{BB962C8B-B14F-4D97-AF65-F5344CB8AC3E}">
        <p14:creationId xmlns:p14="http://schemas.microsoft.com/office/powerpoint/2010/main" val="666624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4417888-3854-4BDE-BA3D-7A2618792E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4349" y="335382"/>
            <a:ext cx="9616273" cy="4447633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TW" dirty="0"/>
              <a:t>8:0</a:t>
            </a:r>
            <a:r>
              <a:rPr lang="zh-TW" altLang="en-US" dirty="0"/>
              <a:t>０　發平板</a:t>
            </a:r>
            <a:br>
              <a:rPr lang="en-US" altLang="zh-TW" dirty="0"/>
            </a:br>
            <a:r>
              <a:rPr lang="zh-TW" altLang="en-US" dirty="0"/>
              <a:t>學習吧　</a:t>
            </a:r>
            <a:r>
              <a:rPr lang="en-US" altLang="zh-TW" dirty="0"/>
              <a:t>50</a:t>
            </a:r>
            <a:r>
              <a:rPr lang="zh-TW" altLang="en-US" dirty="0"/>
              <a:t>單小挑戰</a:t>
            </a:r>
            <a:br>
              <a:rPr lang="en-US" altLang="zh-TW" dirty="0"/>
            </a:br>
            <a:br>
              <a:rPr lang="en-US" altLang="zh-TW" dirty="0"/>
            </a:br>
            <a:r>
              <a:rPr lang="zh-TW" altLang="en-US" dirty="0"/>
              <a:t>下周一　恢復　考１２００單</a:t>
            </a:r>
            <a:br>
              <a:rPr lang="en-US" altLang="zh-TW" dirty="0"/>
            </a:br>
            <a:br>
              <a:rPr lang="en-US" altLang="zh-TW" dirty="0"/>
            </a:br>
            <a:br>
              <a:rPr lang="en-US" altLang="zh-TW" dirty="0"/>
            </a:br>
            <a:endParaRPr lang="zh-TW" altLang="en-US" dirty="0"/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702034A6-F5F3-4945-B9BE-D08FD4DCCD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3514799"/>
              </p:ext>
            </p:extLst>
          </p:nvPr>
        </p:nvGraphicFramePr>
        <p:xfrm>
          <a:off x="291402" y="2929921"/>
          <a:ext cx="9616273" cy="4656582"/>
        </p:xfrm>
        <a:graphic>
          <a:graphicData uri="http://schemas.openxmlformats.org/drawingml/2006/table">
            <a:tbl>
              <a:tblPr firstRow="1" firstCol="1" bandRow="1"/>
              <a:tblGrid>
                <a:gridCol w="849643">
                  <a:extLst>
                    <a:ext uri="{9D8B030D-6E8A-4147-A177-3AD203B41FA5}">
                      <a16:colId xmlns:a16="http://schemas.microsoft.com/office/drawing/2014/main" val="1382814442"/>
                    </a:ext>
                  </a:extLst>
                </a:gridCol>
                <a:gridCol w="2606990">
                  <a:extLst>
                    <a:ext uri="{9D8B030D-6E8A-4147-A177-3AD203B41FA5}">
                      <a16:colId xmlns:a16="http://schemas.microsoft.com/office/drawing/2014/main" val="3803433021"/>
                    </a:ext>
                  </a:extLst>
                </a:gridCol>
                <a:gridCol w="6159640">
                  <a:extLst>
                    <a:ext uri="{9D8B030D-6E8A-4147-A177-3AD203B41FA5}">
                      <a16:colId xmlns:a16="http://schemas.microsoft.com/office/drawing/2014/main" val="3008321221"/>
                    </a:ext>
                  </a:extLst>
                </a:gridCol>
              </a:tblGrid>
              <a:tr h="776097">
                <a:tc>
                  <a:txBody>
                    <a:bodyPr/>
                    <a:lstStyle/>
                    <a:p>
                      <a:pPr marR="17145" algn="just">
                        <a:lnSpc>
                          <a:spcPts val="2200"/>
                        </a:lnSpc>
                      </a:pPr>
                      <a:r>
                        <a:rPr lang="en-US" sz="4400" kern="1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55</a:t>
                      </a:r>
                      <a:endParaRPr lang="zh-TW" sz="4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R="227965" algn="just">
                        <a:lnSpc>
                          <a:spcPts val="2200"/>
                        </a:lnSpc>
                      </a:pPr>
                      <a:r>
                        <a:rPr lang="en-US" sz="4400" kern="10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find </a:t>
                      </a:r>
                      <a:endParaRPr lang="zh-TW" sz="4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27965" algn="just">
                        <a:lnSpc>
                          <a:spcPts val="2200"/>
                        </a:lnSpc>
                      </a:pPr>
                      <a:r>
                        <a:rPr lang="zh-TW" sz="44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發現</a:t>
                      </a:r>
                      <a:r>
                        <a:rPr lang="en-US" sz="4400" kern="10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/</a:t>
                      </a:r>
                      <a:r>
                        <a:rPr lang="zh-TW" sz="44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找到 </a:t>
                      </a:r>
                      <a:endParaRPr lang="zh-TW" sz="4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8184331"/>
                  </a:ext>
                </a:extLst>
              </a:tr>
              <a:tr h="776097">
                <a:tc>
                  <a:txBody>
                    <a:bodyPr/>
                    <a:lstStyle/>
                    <a:p>
                      <a:pPr marR="17145" algn="just">
                        <a:lnSpc>
                          <a:spcPts val="2200"/>
                        </a:lnSpc>
                      </a:pPr>
                      <a:r>
                        <a:rPr lang="en-US" sz="4400" kern="10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56</a:t>
                      </a:r>
                      <a:endParaRPr lang="zh-TW" sz="4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R="227965" algn="just">
                        <a:lnSpc>
                          <a:spcPts val="2200"/>
                        </a:lnSpc>
                      </a:pPr>
                      <a:r>
                        <a:rPr lang="en-US" sz="4400" kern="1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flute </a:t>
                      </a:r>
                      <a:endParaRPr lang="zh-TW" sz="4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27965" algn="just">
                        <a:lnSpc>
                          <a:spcPts val="2200"/>
                        </a:lnSpc>
                      </a:pPr>
                      <a:r>
                        <a:rPr lang="zh-TW" sz="44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橫笛；笛</a:t>
                      </a:r>
                      <a:r>
                        <a:rPr lang="en-US" sz="44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(</a:t>
                      </a:r>
                      <a:r>
                        <a:rPr lang="zh-TW" sz="44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子</a:t>
                      </a:r>
                      <a:r>
                        <a:rPr lang="en-US" sz="44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) </a:t>
                      </a:r>
                      <a:endParaRPr lang="zh-TW" sz="4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0717918"/>
                  </a:ext>
                </a:extLst>
              </a:tr>
              <a:tr h="776097">
                <a:tc>
                  <a:txBody>
                    <a:bodyPr/>
                    <a:lstStyle/>
                    <a:p>
                      <a:pPr marR="17145" algn="just">
                        <a:lnSpc>
                          <a:spcPts val="2200"/>
                        </a:lnSpc>
                      </a:pPr>
                      <a:r>
                        <a:rPr lang="en-US" sz="4400" kern="10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57</a:t>
                      </a:r>
                      <a:endParaRPr lang="zh-TW" sz="4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R="227965" algn="just">
                        <a:lnSpc>
                          <a:spcPts val="2200"/>
                        </a:lnSpc>
                      </a:pPr>
                      <a:r>
                        <a:rPr lang="en-US" sz="4400" kern="10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foot </a:t>
                      </a:r>
                      <a:endParaRPr lang="zh-TW" sz="4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27965" algn="just">
                        <a:lnSpc>
                          <a:spcPts val="2200"/>
                        </a:lnSpc>
                      </a:pPr>
                      <a:r>
                        <a:rPr lang="zh-TW" sz="44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腳</a:t>
                      </a:r>
                      <a:r>
                        <a:rPr lang="en-US" sz="4400" kern="10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/</a:t>
                      </a:r>
                      <a:r>
                        <a:rPr lang="zh-TW" sz="44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呎</a:t>
                      </a:r>
                      <a:r>
                        <a:rPr lang="en-US" sz="4400" kern="10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(French) </a:t>
                      </a:r>
                      <a:endParaRPr lang="zh-TW" sz="4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5849783"/>
                  </a:ext>
                </a:extLst>
              </a:tr>
              <a:tr h="776097">
                <a:tc>
                  <a:txBody>
                    <a:bodyPr/>
                    <a:lstStyle/>
                    <a:p>
                      <a:pPr marR="17145" algn="just">
                        <a:lnSpc>
                          <a:spcPts val="2200"/>
                        </a:lnSpc>
                      </a:pPr>
                      <a:r>
                        <a:rPr lang="en-US" sz="4400" kern="10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58</a:t>
                      </a:r>
                      <a:endParaRPr lang="zh-TW" sz="4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R="227965" algn="just">
                        <a:lnSpc>
                          <a:spcPts val="2200"/>
                        </a:lnSpc>
                      </a:pPr>
                      <a:r>
                        <a:rPr lang="en-US" sz="4400" kern="10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fries</a:t>
                      </a:r>
                      <a:endParaRPr lang="zh-TW" sz="4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27965" algn="just">
                        <a:lnSpc>
                          <a:spcPts val="2200"/>
                        </a:lnSpc>
                      </a:pPr>
                      <a:r>
                        <a:rPr lang="zh-TW" sz="44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薯條 </a:t>
                      </a:r>
                      <a:endParaRPr lang="zh-TW" sz="4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2721680"/>
                  </a:ext>
                </a:extLst>
              </a:tr>
              <a:tr h="776097">
                <a:tc>
                  <a:txBody>
                    <a:bodyPr/>
                    <a:lstStyle/>
                    <a:p>
                      <a:pPr marR="17145" algn="just">
                        <a:lnSpc>
                          <a:spcPts val="2200"/>
                        </a:lnSpc>
                      </a:pPr>
                      <a:r>
                        <a:rPr lang="en-US" sz="4400" kern="10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59</a:t>
                      </a:r>
                      <a:endParaRPr lang="zh-TW" sz="4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R="227965" algn="just">
                        <a:lnSpc>
                          <a:spcPts val="2200"/>
                        </a:lnSpc>
                      </a:pPr>
                      <a:r>
                        <a:rPr lang="en-US" sz="4400" kern="10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full </a:t>
                      </a:r>
                      <a:endParaRPr lang="zh-TW" sz="4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27965" algn="just">
                        <a:lnSpc>
                          <a:spcPts val="2200"/>
                        </a:lnSpc>
                      </a:pPr>
                      <a:r>
                        <a:rPr lang="en-US" sz="4400" kern="1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zh-TW" sz="44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充</a:t>
                      </a:r>
                      <a:r>
                        <a:rPr lang="en-US" sz="4400" kern="1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)</a:t>
                      </a:r>
                      <a:r>
                        <a:rPr lang="zh-TW" sz="44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滿的</a:t>
                      </a:r>
                      <a:r>
                        <a:rPr lang="en-US" sz="4400" kern="1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/</a:t>
                      </a:r>
                      <a:r>
                        <a:rPr lang="zh-TW" sz="44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飽的 </a:t>
                      </a:r>
                      <a:endParaRPr lang="zh-TW" sz="4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8042546"/>
                  </a:ext>
                </a:extLst>
              </a:tr>
              <a:tr h="776097">
                <a:tc>
                  <a:txBody>
                    <a:bodyPr/>
                    <a:lstStyle/>
                    <a:p>
                      <a:pPr marR="17145" algn="just">
                        <a:lnSpc>
                          <a:spcPts val="2200"/>
                        </a:lnSpc>
                      </a:pPr>
                      <a:r>
                        <a:rPr lang="en-US" sz="4400" kern="1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60</a:t>
                      </a:r>
                      <a:endParaRPr lang="zh-TW" sz="4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R="227965" algn="just">
                        <a:lnSpc>
                          <a:spcPts val="2200"/>
                        </a:lnSpc>
                      </a:pPr>
                      <a:r>
                        <a:rPr lang="en-US" sz="4400" kern="1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future</a:t>
                      </a:r>
                      <a:endParaRPr lang="zh-TW" sz="4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27965" algn="just">
                        <a:lnSpc>
                          <a:spcPts val="2200"/>
                        </a:lnSpc>
                      </a:pPr>
                      <a:r>
                        <a:rPr lang="zh-TW" sz="44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未來</a:t>
                      </a:r>
                      <a:endParaRPr lang="zh-TW" sz="4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88965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3864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EA2740F-6CE9-40BB-BB2F-1FCE0B4557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300" y="1272011"/>
            <a:ext cx="7543800" cy="1240077"/>
          </a:xfrm>
        </p:spPr>
        <p:txBody>
          <a:bodyPr/>
          <a:lstStyle/>
          <a:p>
            <a:r>
              <a:rPr lang="zh-TW" altLang="en-US" dirty="0"/>
              <a:t>作業未完成的同學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464FB198-4DCA-4EDE-9F72-FA7073C65E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7300" y="2612571"/>
            <a:ext cx="7543800" cy="4702629"/>
          </a:xfrm>
        </p:spPr>
        <p:txBody>
          <a:bodyPr>
            <a:normAutofit/>
          </a:bodyPr>
          <a:lstStyle/>
          <a:p>
            <a:pPr algn="l"/>
            <a:r>
              <a:rPr lang="zh-TW" altLang="en-US" sz="3200" dirty="0"/>
              <a:t>１．請留在座位，思過反省，加強學習。</a:t>
            </a:r>
            <a:endParaRPr lang="en-US" altLang="zh-TW" sz="3200" dirty="0"/>
          </a:p>
          <a:p>
            <a:pPr algn="l"/>
            <a:r>
              <a:rPr lang="zh-TW" altLang="en-US" sz="3200" dirty="0"/>
              <a:t>２．同學們請勿干擾。</a:t>
            </a:r>
            <a:endParaRPr lang="en-US" altLang="zh-TW" sz="3200" dirty="0"/>
          </a:p>
          <a:p>
            <a:pPr algn="l"/>
            <a:r>
              <a:rPr lang="zh-TW" altLang="en-US" sz="3200" dirty="0"/>
              <a:t>３．有要事須離開，請務必告知導師。</a:t>
            </a:r>
            <a:endParaRPr lang="en-US" altLang="zh-TW" sz="3200" dirty="0"/>
          </a:p>
          <a:p>
            <a:pPr algn="l"/>
            <a:r>
              <a:rPr lang="zh-TW" altLang="en-US" sz="3200" dirty="0"/>
              <a:t>４．下課時教室內請保持安靜。</a:t>
            </a:r>
            <a:endParaRPr lang="en-US" altLang="zh-TW" sz="3200" dirty="0"/>
          </a:p>
          <a:p>
            <a:pPr algn="l"/>
            <a:r>
              <a:rPr lang="zh-TW" altLang="en-US" sz="3200" dirty="0"/>
              <a:t>５．歡迎其他同學們離開教室，望遠凝視。</a:t>
            </a:r>
            <a:endParaRPr lang="en-US" altLang="zh-TW" sz="3200" dirty="0"/>
          </a:p>
          <a:p>
            <a:endParaRPr lang="zh-TW" altLang="en-US" dirty="0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18DF53F0-F056-42A9-ADEC-D8770DB98363}"/>
              </a:ext>
            </a:extLst>
          </p:cNvPr>
          <p:cNvSpPr txBox="1"/>
          <p:nvPr/>
        </p:nvSpPr>
        <p:spPr>
          <a:xfrm>
            <a:off x="1072568" y="6075125"/>
            <a:ext cx="8232205" cy="401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今天誰是因材網自主學習加強小組</a:t>
            </a:r>
            <a:r>
              <a:rPr lang="en-US" altLang="zh-TW" dirty="0"/>
              <a:t>?</a:t>
            </a:r>
            <a:r>
              <a:rPr lang="zh-TW" altLang="en-US" dirty="0"/>
              <a:t>來</a:t>
            </a:r>
            <a:r>
              <a:rPr lang="en-US" altLang="zh-TW" dirty="0"/>
              <a:t>~</a:t>
            </a:r>
            <a:r>
              <a:rPr lang="zh-TW" altLang="en-US" dirty="0"/>
              <a:t>拿出數</a:t>
            </a:r>
            <a:r>
              <a:rPr lang="en-US" altLang="zh-TW" dirty="0"/>
              <a:t>8</a:t>
            </a:r>
            <a:r>
              <a:rPr lang="zh-TW" altLang="en-US" dirty="0"/>
              <a:t>格，我們一起來學數學</a:t>
            </a:r>
          </a:p>
        </p:txBody>
      </p:sp>
    </p:spTree>
    <p:extLst>
      <p:ext uri="{BB962C8B-B14F-4D97-AF65-F5344CB8AC3E}">
        <p14:creationId xmlns:p14="http://schemas.microsoft.com/office/powerpoint/2010/main" val="3402755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13A6A32-E3FA-4569-9BCE-693AD97399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2810B3EA-61F0-44CA-AA42-E3C53ACB514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4" name="表格 4">
            <a:extLst>
              <a:ext uri="{FF2B5EF4-FFF2-40B4-BE49-F238E27FC236}">
                <a16:creationId xmlns:a16="http://schemas.microsoft.com/office/drawing/2014/main" id="{9A82E7EF-680E-488E-84A2-C65C455FF7AC}"/>
              </a:ext>
            </a:extLst>
          </p:cNvPr>
          <p:cNvGraphicFramePr>
            <a:graphicFrameLocks noGrp="1"/>
          </p:cNvGraphicFramePr>
          <p:nvPr/>
        </p:nvGraphicFramePr>
        <p:xfrm>
          <a:off x="0" y="91440"/>
          <a:ext cx="10058400" cy="768096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5075024">
                  <a:extLst>
                    <a:ext uri="{9D8B030D-6E8A-4147-A177-3AD203B41FA5}">
                      <a16:colId xmlns:a16="http://schemas.microsoft.com/office/drawing/2014/main" val="1485229126"/>
                    </a:ext>
                  </a:extLst>
                </a:gridCol>
                <a:gridCol w="4983376">
                  <a:extLst>
                    <a:ext uri="{9D8B030D-6E8A-4147-A177-3AD203B41FA5}">
                      <a16:colId xmlns:a16="http://schemas.microsoft.com/office/drawing/2014/main" val="224152778"/>
                    </a:ext>
                  </a:extLst>
                </a:gridCol>
              </a:tblGrid>
              <a:tr h="1735853">
                <a:tc>
                  <a:txBody>
                    <a:bodyPr/>
                    <a:lstStyle/>
                    <a:p>
                      <a:r>
                        <a:rPr lang="zh-TW" altLang="en-US" sz="3200" b="1" dirty="0"/>
                        <a:t>１．編號和指標名稱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５．練習題</a:t>
                      </a:r>
                      <a:endParaRPr lang="en-US" altLang="zh-TW" sz="32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（不用抄題目，</a:t>
                      </a:r>
                      <a:endParaRPr kumimoji="0" lang="en-US" altLang="zh-TW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只要寫</a:t>
                      </a:r>
                      <a:r>
                        <a:rPr kumimoji="0" lang="zh-TW" altLang="en-US" sz="24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計算過程</a:t>
                      </a:r>
                      <a:r>
                        <a:rPr kumimoji="0" lang="zh-TW" alt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和</a:t>
                      </a:r>
                      <a:r>
                        <a:rPr kumimoji="0" lang="zh-TW" altLang="en-US" sz="24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答：　　　</a:t>
                      </a:r>
                      <a:r>
                        <a:rPr kumimoji="0" lang="zh-TW" alt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）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32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7811428"/>
                  </a:ext>
                </a:extLst>
              </a:tr>
              <a:tr h="1735853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1" dirty="0"/>
                        <a:t>２．影片重點１</a:t>
                      </a:r>
                    </a:p>
                    <a:p>
                      <a:endParaRPr lang="zh-TW" alt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６．練習題</a:t>
                      </a:r>
                      <a:endParaRPr lang="en-US" altLang="zh-TW" sz="32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zh-TW" altLang="en-US" sz="24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（不用抄題目，</a:t>
                      </a:r>
                      <a:endParaRPr lang="en-US" altLang="zh-TW" sz="24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zh-TW" altLang="en-US" sz="24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只要寫</a:t>
                      </a:r>
                      <a:r>
                        <a:rPr lang="zh-TW" altLang="en-US" sz="2400" b="1" u="sng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計算過程</a:t>
                      </a:r>
                      <a:r>
                        <a:rPr lang="zh-TW" altLang="en-US" sz="24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和</a:t>
                      </a:r>
                      <a:r>
                        <a:rPr lang="zh-TW" altLang="en-US" sz="2400" b="1" u="sng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答：　　　</a:t>
                      </a:r>
                      <a:r>
                        <a:rPr lang="zh-TW" altLang="en-US" sz="24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）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2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32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3780858"/>
                  </a:ext>
                </a:extLst>
              </a:tr>
              <a:tr h="1735853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1" dirty="0"/>
                        <a:t>３．影片重點２</a:t>
                      </a:r>
                    </a:p>
                    <a:p>
                      <a:endParaRPr lang="zh-TW" alt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3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７．動態評量</a:t>
                      </a:r>
                      <a:endParaRPr lang="en-US" altLang="zh-TW" sz="32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zh-TW" altLang="en-US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（不用抄題目，</a:t>
                      </a:r>
                      <a:endParaRPr lang="en-US" altLang="zh-TW" sz="2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zh-TW" altLang="en-US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只要寫</a:t>
                      </a:r>
                      <a:r>
                        <a:rPr lang="zh-TW" altLang="en-US" sz="2400" b="1" u="sng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計算過程</a:t>
                      </a:r>
                      <a:r>
                        <a:rPr lang="zh-TW" altLang="en-US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和</a:t>
                      </a:r>
                      <a:r>
                        <a:rPr lang="zh-TW" altLang="en-US" sz="2400" b="1" u="sng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答：　　　</a:t>
                      </a:r>
                      <a:r>
                        <a:rPr lang="zh-TW" altLang="en-US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）</a:t>
                      </a:r>
                    </a:p>
                    <a:p>
                      <a:endParaRPr lang="zh-TW" altLang="en-US" sz="32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4320177"/>
                  </a:ext>
                </a:extLst>
              </a:tr>
              <a:tr h="1735853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1" dirty="0"/>
                        <a:t>４．</a:t>
                      </a:r>
                      <a:r>
                        <a:rPr lang="zh-TW" altLang="en-US" sz="3200" b="1" dirty="0">
                          <a:solidFill>
                            <a:srgbClr val="FF0000"/>
                          </a:solidFill>
                        </a:rPr>
                        <a:t>換你出題（附解答）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3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８．動態評量</a:t>
                      </a:r>
                      <a:endParaRPr lang="en-US" altLang="zh-TW" sz="32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zh-TW" altLang="en-US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（不用抄題目，</a:t>
                      </a:r>
                      <a:endParaRPr lang="en-US" altLang="zh-TW" sz="2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zh-TW" altLang="en-US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只要寫</a:t>
                      </a:r>
                      <a:r>
                        <a:rPr lang="zh-TW" altLang="en-US" sz="2400" b="1" u="sng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計算過程</a:t>
                      </a:r>
                      <a:r>
                        <a:rPr lang="zh-TW" altLang="en-US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和</a:t>
                      </a:r>
                      <a:r>
                        <a:rPr lang="zh-TW" altLang="en-US" sz="2400" b="1" u="sng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答：　　　</a:t>
                      </a:r>
                      <a:r>
                        <a:rPr lang="zh-TW" altLang="en-US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）</a:t>
                      </a:r>
                    </a:p>
                    <a:p>
                      <a:endParaRPr lang="zh-TW" altLang="en-US" sz="32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73967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15191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DCA83BB-B516-45CA-9B03-BE06E67B63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300" y="0"/>
            <a:ext cx="7543800" cy="1676885"/>
          </a:xfrm>
        </p:spPr>
        <p:txBody>
          <a:bodyPr>
            <a:normAutofit/>
          </a:bodyPr>
          <a:lstStyle/>
          <a:p>
            <a:r>
              <a:rPr lang="zh-TW" altLang="en-US" sz="8000" dirty="0">
                <a:solidFill>
                  <a:schemeClr val="accent5">
                    <a:lumMod val="75000"/>
                  </a:schemeClr>
                </a:solidFill>
              </a:rPr>
              <a:t>週五課表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2271" y="2731962"/>
            <a:ext cx="9435403" cy="4492803"/>
          </a:xfrm>
        </p:spPr>
        <p:txBody>
          <a:bodyPr>
            <a:normAutofit fontScale="85000" lnSpcReduction="20000"/>
          </a:bodyPr>
          <a:lstStyle/>
          <a:p>
            <a:r>
              <a:rPr lang="zh-TW" altLang="en-US" sz="6000" dirty="0"/>
              <a:t>社數國</a:t>
            </a:r>
            <a:r>
              <a:rPr lang="zh-TW" altLang="en-US" sz="6000" b="1" dirty="0">
                <a:solidFill>
                  <a:srgbClr val="FF0000"/>
                </a:solidFill>
                <a:highlight>
                  <a:srgbClr val="FFFF00"/>
                </a:highlight>
              </a:rPr>
              <a:t>護眼</a:t>
            </a:r>
            <a:r>
              <a:rPr lang="zh-TW" altLang="en-US" sz="6000" dirty="0"/>
              <a:t>自</a:t>
            </a:r>
            <a:endParaRPr lang="en-US" altLang="zh-TW" sz="6000" dirty="0"/>
          </a:p>
          <a:p>
            <a:endParaRPr lang="en-US" altLang="zh-TW" sz="6000" dirty="0"/>
          </a:p>
          <a:p>
            <a:r>
              <a:rPr lang="zh-TW" altLang="en-US" sz="6000" dirty="0">
                <a:solidFill>
                  <a:schemeClr val="accent6">
                    <a:lumMod val="75000"/>
                  </a:schemeClr>
                </a:solidFill>
              </a:rPr>
              <a:t>打菜</a:t>
            </a:r>
            <a:r>
              <a:rPr lang="en-US" altLang="zh-TW" sz="6000" dirty="0">
                <a:solidFill>
                  <a:schemeClr val="accent6">
                    <a:lumMod val="75000"/>
                  </a:schemeClr>
                </a:solidFill>
              </a:rPr>
              <a:t>/</a:t>
            </a:r>
            <a:r>
              <a:rPr lang="zh-TW" altLang="en-US" sz="6000" dirty="0">
                <a:solidFill>
                  <a:schemeClr val="accent6">
                    <a:lumMod val="75000"/>
                  </a:schemeClr>
                </a:solidFill>
              </a:rPr>
              <a:t>量體溫、用餐</a:t>
            </a:r>
            <a:endParaRPr lang="en-US" altLang="zh-TW" sz="60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altLang="zh-TW" sz="6000" dirty="0">
                <a:solidFill>
                  <a:schemeClr val="accent6">
                    <a:lumMod val="75000"/>
                  </a:schemeClr>
                </a:solidFill>
              </a:rPr>
              <a:t>12:15</a:t>
            </a:r>
            <a:r>
              <a:rPr lang="zh-TW" altLang="en-US" sz="6000" dirty="0">
                <a:solidFill>
                  <a:schemeClr val="accent6">
                    <a:lumMod val="75000"/>
                  </a:schemeClr>
                </a:solidFill>
              </a:rPr>
              <a:t>潔牙、午睡</a:t>
            </a:r>
            <a:endParaRPr lang="en-US" altLang="zh-TW" sz="6000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altLang="zh-TW" sz="6000" dirty="0"/>
          </a:p>
          <a:p>
            <a:r>
              <a:rPr lang="zh-TW" altLang="en-US" sz="6000" dirty="0"/>
              <a:t>美美音</a:t>
            </a:r>
            <a:endParaRPr lang="en-US" altLang="zh-TW" sz="6000" dirty="0"/>
          </a:p>
          <a:p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2640376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338" y="356716"/>
            <a:ext cx="9435403" cy="7415684"/>
          </a:xfrm>
        </p:spPr>
        <p:txBody>
          <a:bodyPr>
            <a:normAutofit fontScale="85000" lnSpcReduction="10000"/>
          </a:bodyPr>
          <a:lstStyle/>
          <a:p>
            <a:r>
              <a:rPr lang="zh-TW" altLang="en-US" sz="6000" dirty="0"/>
              <a:t>下課</a:t>
            </a:r>
            <a:r>
              <a:rPr lang="en-US" altLang="zh-TW" sz="6000" dirty="0"/>
              <a:t>5</a:t>
            </a:r>
            <a:r>
              <a:rPr lang="zh-TW" altLang="en-US" sz="6000" dirty="0"/>
              <a:t>分鐘～缺交者 請靜思反省</a:t>
            </a:r>
            <a:endParaRPr lang="en-US" altLang="zh-TW" sz="6000" dirty="0"/>
          </a:p>
          <a:p>
            <a:r>
              <a:rPr lang="zh-TW" altLang="en-US" sz="6000" dirty="0"/>
              <a:t>下一節社會課</a:t>
            </a:r>
            <a:endParaRPr lang="en-US" altLang="zh-TW" sz="6000" dirty="0"/>
          </a:p>
          <a:p>
            <a:r>
              <a:rPr lang="zh-TW" altLang="en-US" sz="6000" dirty="0"/>
              <a:t>請準備</a:t>
            </a:r>
            <a:r>
              <a:rPr lang="zh-TW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社課</a:t>
            </a:r>
            <a:r>
              <a:rPr lang="zh-TW" altLang="en-US" sz="6000" dirty="0"/>
              <a:t>、社習和社作</a:t>
            </a:r>
            <a:endParaRPr lang="en-US" altLang="zh-TW" sz="6000" dirty="0"/>
          </a:p>
          <a:p>
            <a:r>
              <a:rPr lang="zh-TW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社會小老師</a:t>
            </a:r>
            <a:r>
              <a:rPr lang="zh-TW" altLang="en-US" sz="6000" dirty="0"/>
              <a:t>請打開電子書</a:t>
            </a:r>
            <a:endParaRPr lang="en-US" altLang="zh-TW" sz="6000" dirty="0"/>
          </a:p>
          <a:p>
            <a:r>
              <a:rPr lang="en-US" altLang="zh-TW" sz="6000" dirty="0"/>
              <a:t>………………………………………………..</a:t>
            </a:r>
          </a:p>
          <a:p>
            <a:r>
              <a:rPr lang="zh-TW" altLang="en-US" sz="6000" dirty="0"/>
              <a:t>聽到上課的音樂鐘聲響起，</a:t>
            </a:r>
            <a:endParaRPr lang="en-US" altLang="zh-TW" sz="6000" dirty="0"/>
          </a:p>
          <a:p>
            <a:r>
              <a:rPr lang="zh-TW" altLang="en-US" sz="6000" dirty="0"/>
              <a:t>請儘快 進入教室，</a:t>
            </a:r>
            <a:endParaRPr lang="en-US" altLang="zh-TW" sz="6000" dirty="0"/>
          </a:p>
          <a:p>
            <a:r>
              <a:rPr lang="zh-TW" altLang="en-US" sz="6000" dirty="0"/>
              <a:t>安靜坐下  準備上課</a:t>
            </a:r>
            <a:endParaRPr lang="en-US" altLang="zh-TW" sz="6000" dirty="0"/>
          </a:p>
          <a:p>
            <a:r>
              <a:rPr lang="zh-TW" altLang="en-US" sz="6000" dirty="0"/>
              <a:t>預習課本內容</a:t>
            </a:r>
            <a:endParaRPr lang="en-US" altLang="zh-TW" sz="6000" dirty="0"/>
          </a:p>
          <a:p>
            <a:endParaRPr lang="en-US" altLang="zh-TW" sz="6000" dirty="0"/>
          </a:p>
          <a:p>
            <a:endParaRPr lang="en-US" altLang="zh-TW" sz="6000" dirty="0"/>
          </a:p>
          <a:p>
            <a:endParaRPr lang="en-US" altLang="zh-TW" sz="6000" dirty="0"/>
          </a:p>
          <a:p>
            <a:endParaRPr lang="en-US" altLang="zh-TW" sz="6000" dirty="0"/>
          </a:p>
          <a:p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413919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1739545"/>
            <a:ext cx="2194560" cy="5580326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國６生字</a:t>
            </a:r>
          </a:p>
        </p:txBody>
      </p:sp>
      <p:pic>
        <p:nvPicPr>
          <p:cNvPr id="100" name="圖片版面配置區 99">
            <a:extLst>
              <a:ext uri="{FF2B5EF4-FFF2-40B4-BE49-F238E27FC236}">
                <a16:creationId xmlns:a16="http://schemas.microsoft.com/office/drawing/2014/main" id="{E36EC21C-EAC2-4B0F-AD13-D1300B724F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1846"/>
          <a:stretch/>
        </p:blipFill>
        <p:spPr>
          <a:xfrm>
            <a:off x="2782945" y="453005"/>
            <a:ext cx="2188912" cy="6858000"/>
          </a:xfrm>
          <a:solidFill>
            <a:srgbClr val="D65826"/>
          </a:solidFill>
        </p:spPr>
      </p:pic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5353911"/>
            <a:ext cx="2194560" cy="1965960"/>
          </a:xfrm>
          <a:solidFill>
            <a:schemeClr val="accent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書籍是禮物您可以一次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又一次地閲讀。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加里森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凱勒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1739545"/>
            <a:ext cx="2194560" cy="5580326"/>
          </a:xfrm>
          <a:solidFill>
            <a:schemeClr val="tx2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國６課文大意</a:t>
            </a:r>
            <a:endParaRPr lang="en-US" altLang="zh-TW" sz="48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回家作業　學習吧</a:t>
            </a: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57509" y="1739545"/>
            <a:ext cx="2194560" cy="5580326"/>
          </a:xfrm>
          <a:solidFill>
            <a:schemeClr val="accent6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國６課文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674F270C-4D7B-4159-A61F-C222DE1B5997}"/>
              </a:ext>
            </a:extLst>
          </p:cNvPr>
          <p:cNvSpPr txBox="1"/>
          <p:nvPr/>
        </p:nvSpPr>
        <p:spPr>
          <a:xfrm>
            <a:off x="5164852" y="452529"/>
            <a:ext cx="40293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7200" dirty="0"/>
              <a:t>國語</a:t>
            </a:r>
          </a:p>
        </p:txBody>
      </p:sp>
    </p:spTree>
    <p:extLst>
      <p:ext uri="{BB962C8B-B14F-4D97-AF65-F5344CB8AC3E}">
        <p14:creationId xmlns:p14="http://schemas.microsoft.com/office/powerpoint/2010/main" val="33638874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圖片版面配置區 25">
            <a:extLst>
              <a:ext uri="{FF2B5EF4-FFF2-40B4-BE49-F238E27FC236}">
                <a16:creationId xmlns:a16="http://schemas.microsoft.com/office/drawing/2014/main" id="{EC46EA6A-2484-4E2C-99A3-10F0E0204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841"/>
          <a:stretch/>
        </p:blipFill>
        <p:spPr>
          <a:xfrm>
            <a:off x="482600" y="453006"/>
            <a:ext cx="2183926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1748411"/>
            <a:ext cx="2194560" cy="5571459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5400" b="1" dirty="0">
                <a:solidFill>
                  <a:schemeClr val="bg1"/>
                </a:solidFill>
              </a:rPr>
              <a:t>數３練習卷</a:t>
            </a:r>
          </a:p>
          <a:p>
            <a:pPr marL="0" indent="0" algn="ctr">
              <a:buNone/>
            </a:pPr>
            <a:r>
              <a:rPr lang="zh-TW" altLang="en-US" sz="5400" b="1" dirty="0">
                <a:solidFill>
                  <a:schemeClr val="bg1"/>
                </a:solidFill>
              </a:rPr>
              <a:t>線上完成</a:t>
            </a:r>
            <a:endParaRPr lang="en-US" altLang="zh-TW" sz="5400" b="1" dirty="0">
              <a:solidFill>
                <a:schemeClr val="bg1"/>
              </a:solidFill>
            </a:endParaRPr>
          </a:p>
        </p:txBody>
      </p:sp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1748412"/>
            <a:ext cx="2194560" cy="5571459"/>
          </a:xfrm>
          <a:solidFill>
            <a:schemeClr val="accent2"/>
          </a:solidFill>
        </p:spPr>
        <p:txBody>
          <a:bodyPr vert="eaVert" rtlCol="0" anchor="ctr">
            <a:normAutofit/>
          </a:bodyPr>
          <a:lstStyle/>
          <a:p>
            <a:pPr marL="0" indent="0" algn="r">
              <a:buNone/>
            </a:pPr>
            <a:r>
              <a:rPr lang="zh-TW" altLang="en-US" sz="4800" b="0" i="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下下周線上考試</a:t>
            </a:r>
            <a:endParaRPr lang="en-US" altLang="zh-TW" sz="4800" b="0" i="0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r">
              <a:buNone/>
            </a:pPr>
            <a:r>
              <a:rPr lang="zh-TW" altLang="en-US" sz="4800" b="0" i="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考數３、數４</a:t>
            </a:r>
            <a:endParaRPr lang="en-US" altLang="zh-TW" sz="5400" b="0" i="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1748411"/>
            <a:ext cx="2194560" cy="5571460"/>
          </a:xfrm>
          <a:solidFill>
            <a:schemeClr val="tx2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數作       數重</a:t>
            </a:r>
            <a:endParaRPr lang="en-US" altLang="zh-TW" sz="4800" b="1" dirty="0">
              <a:solidFill>
                <a:schemeClr val="bg1"/>
              </a:solidFill>
            </a:endParaRP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5353911"/>
            <a:ext cx="2194560" cy="1965960"/>
          </a:xfrm>
          <a:solidFill>
            <a:schemeClr val="accent6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一旦您學會閱讀，您將永遠自由。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弗雷德里克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道格拉斯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D228C3AB-4E92-4716-9161-4FEBD63399DC}"/>
              </a:ext>
            </a:extLst>
          </p:cNvPr>
          <p:cNvSpPr txBox="1"/>
          <p:nvPr/>
        </p:nvSpPr>
        <p:spPr>
          <a:xfrm>
            <a:off x="1636775" y="351691"/>
            <a:ext cx="44756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7200" dirty="0"/>
              <a:t>數學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D24B0475-4E69-457D-8A25-E7AAEE78DC71}"/>
              </a:ext>
            </a:extLst>
          </p:cNvPr>
          <p:cNvSpPr txBox="1"/>
          <p:nvPr/>
        </p:nvSpPr>
        <p:spPr>
          <a:xfrm>
            <a:off x="7406331" y="3882006"/>
            <a:ext cx="21927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800" b="1" dirty="0">
                <a:solidFill>
                  <a:schemeClr val="bg1"/>
                </a:solidFill>
              </a:rPr>
              <a:t>Ｐ</a:t>
            </a:r>
            <a:r>
              <a:rPr lang="en-US" altLang="zh-TW" sz="4800" b="1" dirty="0">
                <a:solidFill>
                  <a:schemeClr val="bg1"/>
                </a:solidFill>
              </a:rPr>
              <a:t>4-5</a:t>
            </a:r>
            <a:endParaRPr lang="zh-TW" altLang="en-US" sz="4800" b="1" dirty="0">
              <a:solidFill>
                <a:schemeClr val="bg1"/>
              </a:solidFill>
            </a:endParaRP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D01371B9-AD45-46B1-8113-6F2DEDBDF71F}"/>
              </a:ext>
            </a:extLst>
          </p:cNvPr>
          <p:cNvSpPr txBox="1"/>
          <p:nvPr/>
        </p:nvSpPr>
        <p:spPr>
          <a:xfrm>
            <a:off x="7928150" y="6321820"/>
            <a:ext cx="13464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800" b="1" dirty="0">
                <a:solidFill>
                  <a:schemeClr val="bg1"/>
                </a:solidFill>
              </a:rPr>
              <a:t>P26</a:t>
            </a:r>
            <a:endParaRPr lang="zh-TW" altLang="en-US" sz="4800" b="1" dirty="0">
              <a:solidFill>
                <a:schemeClr val="bg1"/>
              </a:solidFill>
            </a:endParaRP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D008B74C-1D7C-4551-9A3C-D22314BE644C}"/>
              </a:ext>
            </a:extLst>
          </p:cNvPr>
          <p:cNvSpPr txBox="1"/>
          <p:nvPr/>
        </p:nvSpPr>
        <p:spPr>
          <a:xfrm>
            <a:off x="2920524" y="1883305"/>
            <a:ext cx="18122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800" b="1" dirty="0">
                <a:highlight>
                  <a:srgbClr val="FFFF00"/>
                </a:highlight>
              </a:rPr>
              <a:t>預告</a:t>
            </a:r>
          </a:p>
        </p:txBody>
      </p:sp>
    </p:spTree>
    <p:extLst>
      <p:ext uri="{BB962C8B-B14F-4D97-AF65-F5344CB8AC3E}">
        <p14:creationId xmlns:p14="http://schemas.microsoft.com/office/powerpoint/2010/main" val="34091808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31CA68AF-836B-42FA-AF27-680BA8CB69C1}"/>
              </a:ext>
            </a:extLst>
          </p:cNvPr>
          <p:cNvSpPr/>
          <p:nvPr/>
        </p:nvSpPr>
        <p:spPr>
          <a:xfrm>
            <a:off x="2311120" y="3662625"/>
            <a:ext cx="5436159" cy="1457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8000" dirty="0">
                <a:solidFill>
                  <a:schemeClr val="bg1"/>
                </a:solidFill>
                <a:latin typeface="華康粗圓體" panose="02010609010101010101" pitchFamily="49" charset="-120"/>
                <a:ea typeface="華康粗圓體" panose="02010609010101010101" pitchFamily="49" charset="-120"/>
              </a:rPr>
              <a:t>元氣護眼操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1498" y="683288"/>
            <a:ext cx="9435403" cy="6923313"/>
          </a:xfrm>
        </p:spPr>
        <p:txBody>
          <a:bodyPr>
            <a:normAutofit lnSpcReduction="10000"/>
          </a:bodyPr>
          <a:lstStyle/>
          <a:p>
            <a:r>
              <a:rPr lang="zh-TW" altLang="en-US" sz="6200" dirty="0"/>
              <a:t>下課</a:t>
            </a:r>
            <a:r>
              <a:rPr lang="en-US" altLang="zh-TW" sz="6200" dirty="0"/>
              <a:t>10</a:t>
            </a:r>
            <a:r>
              <a:rPr lang="zh-TW" altLang="en-US" sz="6200" dirty="0"/>
              <a:t>分鐘～</a:t>
            </a:r>
            <a:endParaRPr lang="en-US" altLang="zh-TW" sz="6200" dirty="0"/>
          </a:p>
          <a:p>
            <a:r>
              <a:rPr lang="zh-TW" altLang="en-US" sz="6000" dirty="0"/>
              <a:t>請準備</a:t>
            </a:r>
            <a:r>
              <a:rPr lang="zh-TW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自課</a:t>
            </a:r>
            <a:r>
              <a:rPr lang="zh-TW" altLang="en-US" sz="6000" dirty="0"/>
              <a:t>、自習和自作</a:t>
            </a:r>
            <a:endParaRPr lang="en-US" altLang="zh-TW" sz="6000" dirty="0"/>
          </a:p>
          <a:p>
            <a:r>
              <a:rPr lang="zh-TW" altLang="en-US" sz="6000" dirty="0"/>
              <a:t>請到走廊按照號碼排在線上</a:t>
            </a:r>
            <a:endParaRPr lang="en-US" altLang="zh-TW" sz="6000" dirty="0"/>
          </a:p>
          <a:p>
            <a:endParaRPr lang="en-US" altLang="zh-TW" sz="6000" dirty="0"/>
          </a:p>
          <a:p>
            <a:endParaRPr lang="en-US" altLang="zh-TW" sz="6000" dirty="0"/>
          </a:p>
          <a:p>
            <a:r>
              <a:rPr lang="zh-TW" altLang="en-US" sz="6000" dirty="0"/>
              <a:t>護眼後，自動下課</a:t>
            </a:r>
            <a:endParaRPr lang="en-US" altLang="zh-TW" sz="6000" dirty="0"/>
          </a:p>
          <a:p>
            <a:r>
              <a:rPr lang="zh-TW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自然小老師</a:t>
            </a:r>
            <a:r>
              <a:rPr lang="zh-TW" altLang="en-US" sz="6000" dirty="0"/>
              <a:t>請打開電子書</a:t>
            </a:r>
            <a:endParaRPr lang="en-US" altLang="zh-TW" sz="6000" dirty="0"/>
          </a:p>
          <a:p>
            <a:endParaRPr lang="en-US" altLang="zh-TW" sz="6000" dirty="0"/>
          </a:p>
        </p:txBody>
      </p:sp>
    </p:spTree>
    <p:extLst>
      <p:ext uri="{BB962C8B-B14F-4D97-AF65-F5344CB8AC3E}">
        <p14:creationId xmlns:p14="http://schemas.microsoft.com/office/powerpoint/2010/main" val="19688375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Custom 2">
      <a:dk1>
        <a:sysClr val="windowText" lastClr="000000"/>
      </a:dk1>
      <a:lt1>
        <a:sysClr val="window" lastClr="FFFFFF"/>
      </a:lt1>
      <a:dk2>
        <a:srgbClr val="C00000"/>
      </a:dk2>
      <a:lt2>
        <a:srgbClr val="E7E6E6"/>
      </a:lt2>
      <a:accent1>
        <a:srgbClr val="4472C4"/>
      </a:accent1>
      <a:accent2>
        <a:srgbClr val="F5A630"/>
      </a:accent2>
      <a:accent3>
        <a:srgbClr val="E10B6B"/>
      </a:accent3>
      <a:accent4>
        <a:srgbClr val="FFC000"/>
      </a:accent4>
      <a:accent5>
        <a:srgbClr val="5B9BD5"/>
      </a:accent5>
      <a:accent6>
        <a:srgbClr val="79B33B"/>
      </a:accent6>
      <a:hlink>
        <a:srgbClr val="0563C1"/>
      </a:hlink>
      <a:folHlink>
        <a:srgbClr val="C00000"/>
      </a:folHlink>
    </a:clrScheme>
    <a:fontScheme name="Custom 2">
      <a:majorFont>
        <a:latin typeface="Sagona Book"/>
        <a:ea typeface=""/>
        <a:cs typeface=""/>
      </a:majorFont>
      <a:minorFont>
        <a:latin typeface="Sagona Extra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51756282_TF67266379_Win32" id="{6702A105-54AE-47BC-9C80-7CF97B9048D1}" vid="{91948A8A-7D22-43B8-97AB-AC6341A5A106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2586</TotalTime>
  <Words>714</Words>
  <Application>Microsoft Office PowerPoint</Application>
  <PresentationFormat>自訂</PresentationFormat>
  <Paragraphs>134</Paragraphs>
  <Slides>13</Slides>
  <Notes>4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23" baseType="lpstr">
      <vt:lpstr>Microsoft JhengHei UI</vt:lpstr>
      <vt:lpstr>Microsoft JhengHei UI Light</vt:lpstr>
      <vt:lpstr>華康粗圓體</vt:lpstr>
      <vt:lpstr>Microsoft JhengHei</vt:lpstr>
      <vt:lpstr>Microsoft JhengHei</vt:lpstr>
      <vt:lpstr>標楷體</vt:lpstr>
      <vt:lpstr>Arial</vt:lpstr>
      <vt:lpstr>Calibri</vt:lpstr>
      <vt:lpstr>Sagona ExtraLight</vt:lpstr>
      <vt:lpstr>Office 佈景主題</vt:lpstr>
      <vt:lpstr>書籤鳥</vt:lpstr>
      <vt:lpstr>8:0０　發平板 學習吧　50單小挑戰  下周一　恢復　考１２００單   </vt:lpstr>
      <vt:lpstr>作業未完成的同學</vt:lpstr>
      <vt:lpstr>PowerPoint 簡報</vt:lpstr>
      <vt:lpstr>週五課表</vt:lpstr>
      <vt:lpstr>PowerPoint 簡報</vt:lpstr>
      <vt:lpstr>書籤鳥</vt:lpstr>
      <vt:lpstr>書籤鳥</vt:lpstr>
      <vt:lpstr>PowerPoint 簡報</vt:lpstr>
      <vt:lpstr>自然課下課收平板</vt:lpstr>
      <vt:lpstr>盛飯、用餐 中午量體溫  １２：１５潔牙 １２：２５午睡 </vt:lpstr>
      <vt:lpstr>PowerPoint 簡報</vt:lpstr>
      <vt:lpstr>書籤鳥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書籤鳥</dc:title>
  <dc:creator>瓊文 張</dc:creator>
  <cp:lastModifiedBy>瓊文 張</cp:lastModifiedBy>
  <cp:revision>26</cp:revision>
  <dcterms:created xsi:type="dcterms:W3CDTF">2021-08-31T13:24:41Z</dcterms:created>
  <dcterms:modified xsi:type="dcterms:W3CDTF">2021-10-07T19:19:35Z</dcterms:modified>
</cp:coreProperties>
</file>