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79" r:id="rId3"/>
    <p:sldId id="286" r:id="rId4"/>
    <p:sldId id="283" r:id="rId5"/>
    <p:sldId id="256" r:id="rId6"/>
    <p:sldId id="273" r:id="rId7"/>
    <p:sldId id="259" r:id="rId8"/>
    <p:sldId id="277" r:id="rId9"/>
    <p:sldId id="267" r:id="rId10"/>
    <p:sldId id="276" r:id="rId11"/>
    <p:sldId id="261" r:id="rId12"/>
    <p:sldId id="284" r:id="rId13"/>
    <p:sldId id="275" r:id="rId14"/>
    <p:sldId id="278" r:id="rId15"/>
    <p:sldId id="264" r:id="rId16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2021/10/11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2021/10/11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7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10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2084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15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2021/10/11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1650" y="1543092"/>
            <a:ext cx="2194560" cy="577677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6000" b="1" dirty="0">
                <a:solidFill>
                  <a:schemeClr val="bg1"/>
                </a:solidFill>
              </a:rPr>
              <a:t>數習    數重 </a:t>
            </a:r>
            <a:r>
              <a:rPr lang="zh-TW" altLang="en-US" sz="6000" b="1" kern="100" dirty="0"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endParaRPr lang="zh-TW" altLang="en-US" sz="16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543092"/>
            <a:ext cx="2194560" cy="577678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>
              <a:buNone/>
            </a:pPr>
            <a:r>
              <a:rPr lang="zh-TW" altLang="en-US" sz="3600" b="1" dirty="0">
                <a:solidFill>
                  <a:schemeClr val="bg1"/>
                </a:solidFill>
                <a:sym typeface="Wingdings 3" panose="05040102010807070707" pitchFamily="18" charset="2"/>
              </a:rPr>
              <a:t>　　　算到</a:t>
            </a:r>
            <a:r>
              <a:rPr lang="en-US" altLang="zh-TW" sz="3600" b="1" dirty="0">
                <a:solidFill>
                  <a:schemeClr val="bg1"/>
                </a:solidFill>
                <a:sym typeface="Wingdings 3" panose="05040102010807070707" pitchFamily="18" charset="2"/>
              </a:rPr>
              <a:t>【</a:t>
            </a:r>
            <a:r>
              <a:rPr lang="zh-TW" altLang="en-US" sz="3600" b="1" dirty="0">
                <a:solidFill>
                  <a:schemeClr val="bg1"/>
                </a:solidFill>
                <a:sym typeface="Wingdings 3" panose="05040102010807070707" pitchFamily="18" charset="2"/>
              </a:rPr>
              <a:t>整數</a:t>
            </a:r>
            <a:r>
              <a:rPr lang="en-US" altLang="zh-TW" sz="3600" b="1" dirty="0">
                <a:solidFill>
                  <a:schemeClr val="bg1"/>
                </a:solidFill>
                <a:sym typeface="Wingdings 3" panose="05040102010807070707" pitchFamily="18" charset="2"/>
              </a:rPr>
              <a:t>】</a:t>
            </a:r>
            <a:r>
              <a:rPr lang="zh-TW" altLang="en-US" sz="3600" b="1" dirty="0">
                <a:solidFill>
                  <a:schemeClr val="bg1"/>
                </a:solidFill>
                <a:sym typeface="Wingdings 3" panose="05040102010807070707" pitchFamily="18" charset="2"/>
              </a:rPr>
              <a:t>就好</a:t>
            </a:r>
            <a:endParaRPr lang="en-US" altLang="zh-TW" sz="3600" b="1" dirty="0">
              <a:solidFill>
                <a:schemeClr val="bg1"/>
              </a:solidFill>
              <a:sym typeface="Wingdings 3" panose="05040102010807070707" pitchFamily="18" charset="2"/>
            </a:endParaRPr>
          </a:p>
          <a:p>
            <a:pPr>
              <a:buFont typeface="Wingdings 3" panose="05040102010807070707" pitchFamily="18" charset="2"/>
              <a:buChar char=""/>
            </a:pPr>
            <a:r>
              <a:rPr lang="zh-TW" altLang="en-US" sz="3600" b="1" dirty="0">
                <a:solidFill>
                  <a:schemeClr val="bg1"/>
                </a:solidFill>
                <a:sym typeface="Wingdings 3" panose="05040102010807070707" pitchFamily="18" charset="2"/>
              </a:rPr>
              <a:t>包個瓶朵袋杯段天</a:t>
            </a:r>
            <a:endParaRPr lang="en-US" altLang="zh-TW" sz="3600" b="1" dirty="0">
              <a:solidFill>
                <a:schemeClr val="bg1"/>
              </a:solidFill>
              <a:sym typeface="Wingdings 3" panose="05040102010807070707" pitchFamily="18" charset="2"/>
            </a:endParaRPr>
          </a:p>
          <a:p>
            <a:pPr marL="0" indent="0">
              <a:buNone/>
            </a:pPr>
            <a:r>
              <a:rPr lang="zh-TW" altLang="en-US" sz="3600" b="1" dirty="0">
                <a:solidFill>
                  <a:schemeClr val="bg1"/>
                </a:solidFill>
                <a:sym typeface="Wingdings 3" panose="05040102010807070707" pitchFamily="18" charset="2"/>
              </a:rPr>
              <a:t></a:t>
            </a:r>
            <a:r>
              <a:rPr lang="zh-TW" altLang="en-US" sz="3600" b="1" dirty="0">
                <a:solidFill>
                  <a:schemeClr val="bg1"/>
                </a:solidFill>
              </a:rPr>
              <a:t>橫式、直式、驗算、答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543092"/>
            <a:ext cx="2194560" cy="5776779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  <a:defRPr/>
            </a:pPr>
            <a:r>
              <a:rPr lang="zh-TW" altLang="en-US" sz="4800" b="1" dirty="0">
                <a:solidFill>
                  <a:schemeClr val="bg1"/>
                </a:solidFill>
              </a:rPr>
              <a:t>考１２００單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B2431EA-F54C-48CA-AE19-9591332796D7}"/>
              </a:ext>
            </a:extLst>
          </p:cNvPr>
          <p:cNvSpPr txBox="1"/>
          <p:nvPr/>
        </p:nvSpPr>
        <p:spPr>
          <a:xfrm>
            <a:off x="2895374" y="3894945"/>
            <a:ext cx="1947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b="1" dirty="0">
                <a:solidFill>
                  <a:schemeClr val="bg1"/>
                </a:solidFill>
              </a:rPr>
              <a:t>P44-47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106688F-1EE0-44AA-9E37-AA8FE7BAA4AC}"/>
              </a:ext>
            </a:extLst>
          </p:cNvPr>
          <p:cNvSpPr txBox="1"/>
          <p:nvPr/>
        </p:nvSpPr>
        <p:spPr>
          <a:xfrm>
            <a:off x="3003709" y="342763"/>
            <a:ext cx="2070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數學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D288DAE8-1F81-4CBD-B03A-8EAA0797A891}"/>
              </a:ext>
            </a:extLst>
          </p:cNvPr>
          <p:cNvSpPr txBox="1"/>
          <p:nvPr/>
        </p:nvSpPr>
        <p:spPr>
          <a:xfrm>
            <a:off x="3249477" y="6411512"/>
            <a:ext cx="1238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b="1" dirty="0">
                <a:solidFill>
                  <a:schemeClr val="bg1"/>
                </a:solidFill>
              </a:rPr>
              <a:t>P27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238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國６語詞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383091" y="1760822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國習６（課文大意）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請唸兩遍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明國５小考內容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74F270C-4D7B-4159-A61F-C222DE1B5997}"/>
              </a:ext>
            </a:extLst>
          </p:cNvPr>
          <p:cNvSpPr txBox="1"/>
          <p:nvPr/>
        </p:nvSpPr>
        <p:spPr>
          <a:xfrm>
            <a:off x="5164852" y="452529"/>
            <a:ext cx="40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國語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4082-C751-44E5-BAFC-873C8CE84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5230" y="1155561"/>
            <a:ext cx="4691324" cy="3455444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盛飯、用餐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中午量體溫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１２：１５潔牙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１２：２５午睡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2243CC-BEEA-4801-A35D-E4197E84E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10028255" cy="3288323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>
                <a:sym typeface="Wingdings" panose="05000000000000000000" pitchFamily="2" charset="2"/>
              </a:rPr>
              <a:t></a:t>
            </a:r>
            <a:r>
              <a:rPr lang="zh-TW" altLang="en-US" sz="3200" dirty="0"/>
              <a:t>午休整潔活動：</a:t>
            </a:r>
            <a:endParaRPr lang="en-US" altLang="zh-TW" sz="3200" dirty="0"/>
          </a:p>
          <a:p>
            <a:pPr algn="l"/>
            <a:r>
              <a:rPr lang="en-US" altLang="zh-TW" sz="3200" dirty="0"/>
              <a:t>	</a:t>
            </a:r>
            <a:r>
              <a:rPr lang="zh-TW" altLang="en-US" sz="3200" dirty="0"/>
              <a:t>請衛生股長</a:t>
            </a:r>
            <a:r>
              <a:rPr lang="zh-TW" altLang="en-US" sz="3200" u="sng" dirty="0"/>
              <a:t>誠瑋</a:t>
            </a:r>
            <a:r>
              <a:rPr lang="zh-TW" altLang="en-US" sz="3200" dirty="0"/>
              <a:t>協助檢查並機動加強清潔</a:t>
            </a:r>
            <a:r>
              <a:rPr lang="en-US" altLang="zh-TW" sz="3200" dirty="0"/>
              <a:t>	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外掃區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請小組長協助－</a:t>
            </a:r>
            <a:r>
              <a:rPr lang="zh-TW" altLang="en-US" sz="3200" u="sng" dirty="0">
                <a:highlight>
                  <a:srgbClr val="00FFFF"/>
                </a:highlight>
                <a:sym typeface="Wingdings" panose="05000000000000000000" pitchFamily="2" charset="2"/>
              </a:rPr>
              <a:t>文寧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振宏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highlight>
                  <a:srgbClr val="00FFFF"/>
                </a:highlight>
                <a:sym typeface="Wingdings" panose="05000000000000000000" pitchFamily="2" charset="2"/>
              </a:rPr>
              <a:t>庭恩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教室內外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</a:t>
            </a:r>
            <a:r>
              <a:rPr lang="zh-TW" altLang="en-US" sz="3200" u="sng" dirty="0">
                <a:sym typeface="Wingdings" panose="05000000000000000000" pitchFamily="2" charset="2"/>
              </a:rPr>
              <a:t>采瑜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玉琪</a:t>
            </a:r>
            <a:r>
              <a:rPr lang="zh-TW" altLang="en-US" sz="3200" dirty="0">
                <a:sym typeface="Wingdings" panose="05000000000000000000" pitchFamily="2" charset="2"/>
              </a:rPr>
              <a:t>協助整理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r>
              <a:rPr lang="zh-TW" altLang="en-US" sz="5400" dirty="0">
                <a:solidFill>
                  <a:srgbClr val="FF0000"/>
                </a:solidFill>
                <a:highlight>
                  <a:srgbClr val="FFFF00"/>
                </a:highlight>
                <a:latin typeface="華康POP1體W9(P)" panose="02010600010101010101" pitchFamily="2" charset="-120"/>
                <a:ea typeface="華康POP1體W9(P)" panose="02010600010101010101" pitchFamily="2" charset="-120"/>
              </a:rPr>
              <a:t>廁所和教室都要</a:t>
            </a:r>
            <a:r>
              <a:rPr lang="zh-TW" altLang="en-US" sz="5400" dirty="0">
                <a:solidFill>
                  <a:srgbClr val="FF0000"/>
                </a:solidFill>
                <a:latin typeface="華康POP1體W9(P)" panose="02010600010101010101" pitchFamily="2" charset="-120"/>
                <a:ea typeface="華康POP1體W9(P)" panose="02010600010101010101" pitchFamily="2" charset="-120"/>
              </a:rPr>
              <a:t>　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FF00"/>
                </a:highlight>
                <a:latin typeface="華康POP1體W9(P)" panose="02010600010101010101" pitchFamily="2" charset="-120"/>
                <a:ea typeface="華康POP1體W9(P)" panose="02010600010101010101" pitchFamily="2" charset="-120"/>
              </a:rPr>
              <a:t>掃地＋拖地</a:t>
            </a:r>
          </a:p>
        </p:txBody>
      </p:sp>
    </p:spTree>
    <p:extLst>
      <p:ext uri="{BB962C8B-B14F-4D97-AF65-F5344CB8AC3E}">
        <p14:creationId xmlns:p14="http://schemas.microsoft.com/office/powerpoint/2010/main" val="3789205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0532"/>
            <a:ext cx="9435403" cy="766186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午休結束了～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小老師</a:t>
            </a:r>
            <a:r>
              <a:rPr lang="zh-TW" altLang="en-US" sz="6000" dirty="0"/>
              <a:t>請打開</a:t>
            </a:r>
            <a:r>
              <a:rPr lang="zh-TW" altLang="en-US" sz="6000" b="1" dirty="0">
                <a:highlight>
                  <a:srgbClr val="FFFF00"/>
                </a:highlight>
              </a:rPr>
              <a:t>英文</a:t>
            </a:r>
            <a:r>
              <a:rPr lang="zh-TW" altLang="en-US" sz="6000" dirty="0">
                <a:highlight>
                  <a:srgbClr val="FFFF00"/>
                </a:highlight>
              </a:rPr>
              <a:t>電子書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6000" dirty="0"/>
              <a:t>請大家將</a:t>
            </a:r>
            <a:r>
              <a:rPr lang="zh-TW" altLang="en-US" sz="6000" b="1" dirty="0">
                <a:highlight>
                  <a:srgbClr val="FFFF00"/>
                </a:highlight>
              </a:rPr>
              <a:t>英文</a:t>
            </a:r>
            <a:r>
              <a:rPr lang="zh-TW" altLang="en-US" sz="6000" dirty="0">
                <a:highlight>
                  <a:srgbClr val="00FFFF"/>
                </a:highlight>
              </a:rPr>
              <a:t>課本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習作、</a:t>
            </a:r>
            <a:r>
              <a:rPr lang="en-US" altLang="zh-TW" sz="6000" dirty="0">
                <a:highlight>
                  <a:srgbClr val="00FFFF"/>
                </a:highlight>
              </a:rPr>
              <a:t>1200</a:t>
            </a:r>
            <a:r>
              <a:rPr lang="zh-TW" altLang="en-US" sz="6000" dirty="0">
                <a:highlight>
                  <a:srgbClr val="00FFFF"/>
                </a:highlight>
              </a:rPr>
              <a:t>單</a:t>
            </a:r>
            <a:endParaRPr lang="en-US" altLang="zh-TW" sz="6000" dirty="0">
              <a:highlight>
                <a:srgbClr val="00FFFF"/>
              </a:highlight>
            </a:endParaRPr>
          </a:p>
          <a:p>
            <a:r>
              <a:rPr lang="zh-TW" altLang="en-US" sz="6000" dirty="0"/>
              <a:t>先整齊</a:t>
            </a:r>
            <a:r>
              <a:rPr lang="zh-TW" altLang="en-US" sz="6000" b="1" u="sng" dirty="0"/>
              <a:t>放在桌上</a:t>
            </a:r>
            <a:r>
              <a:rPr lang="zh-TW" altLang="en-US" sz="6000" dirty="0"/>
              <a:t>再離開教室</a:t>
            </a:r>
            <a:endParaRPr lang="en-US" altLang="zh-TW" sz="60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</a:t>
            </a:r>
            <a:r>
              <a:rPr lang="zh-TW" altLang="en-US" sz="4600" dirty="0">
                <a:highlight>
                  <a:srgbClr val="FF00FF"/>
                </a:highlight>
              </a:rPr>
              <a:t>預習課本內容</a:t>
            </a:r>
            <a:endParaRPr lang="en-US" altLang="zh-TW" sz="46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827118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F0A2AB-64F4-4B27-B307-94379CFA3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7687" y="582804"/>
            <a:ext cx="7543800" cy="1959429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下一節課是</a:t>
            </a:r>
            <a:r>
              <a:rPr lang="en-US" altLang="zh-TW" sz="6000" dirty="0"/>
              <a:t>【</a:t>
            </a:r>
            <a:r>
              <a:rPr lang="zh-TW" altLang="en-US" sz="6000" dirty="0"/>
              <a:t>資訊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r>
              <a:rPr lang="zh-TW" altLang="en-US" sz="6000" dirty="0"/>
              <a:t>排正桌子 抬好椅子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0B449BA-D4BD-4A68-B290-AF560D5FFB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7687" y="2901293"/>
            <a:ext cx="7543800" cy="332845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TW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……………………………….</a:t>
            </a: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電腦課下課後</a:t>
            </a:r>
            <a:endParaRPr lang="en-US" altLang="zh-TW" sz="6000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altLang="zh-TW" sz="6000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回教室背書包</a:t>
            </a:r>
            <a:endParaRPr lang="en-US" altLang="zh-TW" sz="6000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上體育課</a:t>
            </a:r>
          </a:p>
        </p:txBody>
      </p:sp>
    </p:spTree>
    <p:extLst>
      <p:ext uri="{BB962C8B-B14F-4D97-AF65-F5344CB8AC3E}">
        <p14:creationId xmlns:p14="http://schemas.microsoft.com/office/powerpoint/2010/main" val="2826119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017EFB55-5E90-4C82-9949-52B798304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9" y="3413927"/>
            <a:ext cx="6732395" cy="3869167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6477"/>
            <a:ext cx="9937820" cy="2924071"/>
          </a:xfrm>
        </p:spPr>
        <p:txBody>
          <a:bodyPr anchor="ctr">
            <a:normAutofit fontScale="90000"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r>
              <a:rPr lang="zh-TW" altLang="en-US" sz="6000" dirty="0"/>
              <a:t>  </a:t>
            </a: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請安靜閱讀</a:t>
            </a:r>
            <a:br>
              <a:rPr lang="en-US" altLang="zh-TW" sz="6000" dirty="0"/>
            </a:br>
            <a:r>
              <a:rPr lang="zh-TW" altLang="en-US" sz="6000" dirty="0"/>
              <a:t>共讀班書</a:t>
            </a:r>
            <a:r>
              <a:rPr lang="en-US" altLang="zh-TW" sz="6000" dirty="0"/>
              <a:t>【</a:t>
            </a:r>
            <a:r>
              <a:rPr lang="zh-TW" altLang="en-US" sz="6000" dirty="0"/>
              <a:t>激流三勇士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br>
              <a:rPr lang="en-US" altLang="zh-TW" sz="6000" dirty="0"/>
            </a:br>
            <a:br>
              <a:rPr lang="en-US" altLang="zh-TW" sz="6000" dirty="0"/>
            </a:b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58831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AC926B-0209-4450-8579-FFB2D93E33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兒童朝會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4A08F5D-86C1-457D-A2A5-5CB5369E60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TW" altLang="en-US" sz="5400" b="1" dirty="0">
                <a:solidFill>
                  <a:schemeClr val="accent6">
                    <a:lumMod val="50000"/>
                  </a:schemeClr>
                </a:solidFill>
                <a:latin typeface="華康中黑體(P)" panose="02010600010101010101" pitchFamily="2" charset="-120"/>
                <a:ea typeface="華康中黑體(P)" panose="02010600010101010101" pitchFamily="2" charset="-120"/>
              </a:rPr>
              <a:t>反毒宣導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15431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740F-6CE9-40BB-BB2F-1FCE0B455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1240077"/>
          </a:xfrm>
        </p:spPr>
        <p:txBody>
          <a:bodyPr/>
          <a:lstStyle/>
          <a:p>
            <a:r>
              <a:rPr lang="zh-TW" altLang="en-US" dirty="0"/>
              <a:t>作業未完成的同學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64FB198-4DCA-4EDE-9F72-FA7073C65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2612571"/>
            <a:ext cx="8298682" cy="4702629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/>
              <a:t>１．請留在座位，思過反省，加強學習。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２．同學們請勿干擾。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３．有要事須離開，請務必告知導師。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４．下課時教室內請保持安靜。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５．歡迎其他同學們離開教室，望遠凝視。</a:t>
            </a:r>
            <a:endParaRPr lang="en-US" altLang="zh-TW" sz="3200" dirty="0"/>
          </a:p>
          <a:p>
            <a:pPr algn="l"/>
            <a:r>
              <a:rPr lang="zh-TW" altLang="en-US" sz="3200" dirty="0">
                <a:highlight>
                  <a:srgbClr val="00FFFF"/>
                </a:highlight>
              </a:rPr>
              <a:t>自主學習未完成者，數學寫數</a:t>
            </a:r>
            <a:r>
              <a:rPr lang="en-US" altLang="zh-TW" sz="3200" dirty="0">
                <a:highlight>
                  <a:srgbClr val="00FFFF"/>
                </a:highlight>
              </a:rPr>
              <a:t>8</a:t>
            </a:r>
            <a:r>
              <a:rPr lang="zh-TW" altLang="en-US" sz="3200" dirty="0">
                <a:highlight>
                  <a:srgbClr val="00FFFF"/>
                </a:highlight>
              </a:rPr>
              <a:t>格</a:t>
            </a:r>
            <a:r>
              <a:rPr lang="en-US" altLang="zh-TW" sz="3200" dirty="0">
                <a:highlight>
                  <a:srgbClr val="00FFFF"/>
                </a:highlight>
              </a:rPr>
              <a:t>(</a:t>
            </a:r>
            <a:r>
              <a:rPr lang="zh-TW" altLang="en-US" sz="3200" dirty="0">
                <a:highlight>
                  <a:srgbClr val="00FFFF"/>
                </a:highlight>
              </a:rPr>
              <a:t>聯絡簿</a:t>
            </a:r>
            <a:r>
              <a:rPr lang="en-US" altLang="zh-TW" sz="3200" dirty="0">
                <a:highlight>
                  <a:srgbClr val="00FFFF"/>
                </a:highlight>
              </a:rPr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2755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週二課表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159" y="2019720"/>
            <a:ext cx="9435403" cy="6858000"/>
          </a:xfrm>
        </p:spPr>
        <p:txBody>
          <a:bodyPr>
            <a:normAutofit/>
          </a:bodyPr>
          <a:lstStyle/>
          <a:p>
            <a:r>
              <a:rPr lang="zh-TW" altLang="en-US" sz="7800" b="1" dirty="0"/>
              <a:t>閱社</a:t>
            </a:r>
            <a:r>
              <a:rPr lang="en-US" altLang="zh-TW" sz="7800" b="1" dirty="0">
                <a:highlight>
                  <a:srgbClr val="00FFFF"/>
                </a:highlight>
              </a:rPr>
              <a:t>(</a:t>
            </a:r>
            <a:r>
              <a:rPr lang="zh-TW" altLang="en-US" sz="7800" b="1" dirty="0">
                <a:highlight>
                  <a:srgbClr val="00FFFF"/>
                </a:highlight>
              </a:rPr>
              <a:t>健康操</a:t>
            </a:r>
            <a:r>
              <a:rPr lang="en-US" altLang="zh-TW" sz="7800" b="1" dirty="0">
                <a:highlight>
                  <a:srgbClr val="00FFFF"/>
                </a:highlight>
              </a:rPr>
              <a:t>)</a:t>
            </a:r>
            <a:r>
              <a:rPr lang="zh-TW" altLang="en-US" sz="7800" b="1" dirty="0"/>
              <a:t>數國</a:t>
            </a:r>
            <a:endParaRPr lang="en-US" altLang="zh-TW" sz="7800" b="1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12:25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午睡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7800" b="1" dirty="0"/>
              <a:t>英資體</a:t>
            </a:r>
            <a:endParaRPr lang="en-US" altLang="zh-TW" sz="7800" b="1" dirty="0"/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518160"/>
            <a:ext cx="9435403" cy="725424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5</a:t>
            </a:r>
            <a:r>
              <a:rPr lang="zh-TW" altLang="en-US" sz="6000" dirty="0"/>
              <a:t>分鐘了～缺交者 請靜思反省</a:t>
            </a:r>
            <a:endParaRPr lang="en-US" altLang="zh-TW" sz="6000" dirty="0"/>
          </a:p>
          <a:p>
            <a:r>
              <a:rPr lang="zh-TW" altLang="en-US" sz="4600" dirty="0"/>
              <a:t>請大家將班級共讀書</a:t>
            </a:r>
            <a:endParaRPr lang="en-US" altLang="zh-TW" sz="4600" dirty="0"/>
          </a:p>
          <a:p>
            <a:r>
              <a:rPr lang="en-US" altLang="zh-TW" sz="4600" dirty="0"/>
              <a:t>【</a:t>
            </a:r>
            <a:r>
              <a:rPr lang="zh-TW" altLang="en-US" sz="4600" dirty="0"/>
              <a:t>激流三勇士</a:t>
            </a:r>
            <a:r>
              <a:rPr lang="en-US" altLang="zh-TW" sz="4600" dirty="0"/>
              <a:t>】</a:t>
            </a:r>
          </a:p>
          <a:p>
            <a:r>
              <a:rPr lang="zh-TW" altLang="en-US" sz="4600" dirty="0"/>
              <a:t>先整齊</a:t>
            </a:r>
            <a:r>
              <a:rPr lang="zh-TW" altLang="en-US" sz="4600" b="1" u="sng" dirty="0"/>
              <a:t>放在桌上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等待老師時，請先自行閱讀共讀書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72791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反毒宣導</a:t>
            </a:r>
            <a:endParaRPr lang="en-US" altLang="zh-TW" sz="44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考</a:t>
            </a:r>
            <a:r>
              <a:rPr lang="en-US" altLang="zh-TW" sz="5400" b="1" dirty="0">
                <a:solidFill>
                  <a:schemeClr val="bg1"/>
                </a:solidFill>
              </a:rPr>
              <a:t>1200</a:t>
            </a:r>
            <a:r>
              <a:rPr lang="zh-TW" altLang="en-US" sz="5400" b="1" dirty="0">
                <a:solidFill>
                  <a:schemeClr val="bg1"/>
                </a:solidFill>
              </a:rPr>
              <a:t>單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閱讀</a:t>
            </a:r>
            <a:r>
              <a:rPr lang="en-US" altLang="zh-TW" sz="4800" b="1" dirty="0">
                <a:solidFill>
                  <a:schemeClr val="bg1"/>
                </a:solidFill>
              </a:rPr>
              <a:t>【</a:t>
            </a:r>
            <a:r>
              <a:rPr lang="zh-TW" altLang="en-US" sz="4800" b="1" dirty="0">
                <a:solidFill>
                  <a:schemeClr val="bg1"/>
                </a:solidFill>
              </a:rPr>
              <a:t>激流三勇士</a:t>
            </a:r>
            <a:r>
              <a:rPr lang="en-US" altLang="zh-TW" sz="4800" b="1" dirty="0">
                <a:solidFill>
                  <a:schemeClr val="bg1"/>
                </a:solidFill>
              </a:rPr>
              <a:t>】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28C3AB-4E92-4716-9161-4FEBD63399DC}"/>
              </a:ext>
            </a:extLst>
          </p:cNvPr>
          <p:cNvSpPr txBox="1"/>
          <p:nvPr/>
        </p:nvSpPr>
        <p:spPr>
          <a:xfrm>
            <a:off x="2777297" y="452529"/>
            <a:ext cx="4748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/>
              <a:t>閱讀寫作</a:t>
            </a: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497840"/>
            <a:ext cx="9435403" cy="727456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10</a:t>
            </a:r>
            <a:r>
              <a:rPr lang="zh-TW" altLang="en-US" sz="6000" dirty="0"/>
              <a:t>分鐘～</a:t>
            </a:r>
            <a:endParaRPr lang="en-US" altLang="zh-TW" sz="6000" dirty="0"/>
          </a:p>
          <a:p>
            <a:r>
              <a:rPr lang="zh-TW" altLang="en-US" sz="4600" dirty="0">
                <a:highlight>
                  <a:srgbClr val="FFFF00"/>
                </a:highlight>
              </a:rPr>
              <a:t>小老師</a:t>
            </a:r>
            <a:r>
              <a:rPr lang="zh-TW" altLang="en-US" sz="4600" dirty="0"/>
              <a:t>請打開</a:t>
            </a:r>
            <a:r>
              <a:rPr lang="zh-TW" altLang="en-US" sz="4600" b="1" dirty="0">
                <a:highlight>
                  <a:srgbClr val="FFFF00"/>
                </a:highlight>
              </a:rPr>
              <a:t>社會</a:t>
            </a:r>
            <a:r>
              <a:rPr lang="zh-TW" altLang="en-US" sz="4600" dirty="0">
                <a:highlight>
                  <a:srgbClr val="FFFF00"/>
                </a:highlight>
              </a:rPr>
              <a:t>電子書</a:t>
            </a:r>
            <a:endParaRPr lang="en-US" altLang="zh-TW" sz="4600" dirty="0">
              <a:highlight>
                <a:srgbClr val="FFFF00"/>
              </a:highlight>
            </a:endParaRPr>
          </a:p>
          <a:p>
            <a:r>
              <a:rPr lang="zh-TW" altLang="en-US" sz="4600" dirty="0"/>
              <a:t>請大家將</a:t>
            </a:r>
            <a:r>
              <a:rPr lang="zh-TW" altLang="en-US" sz="4600" b="1" dirty="0">
                <a:highlight>
                  <a:srgbClr val="FFFF00"/>
                </a:highlight>
              </a:rPr>
              <a:t>社會</a:t>
            </a:r>
            <a:r>
              <a:rPr lang="zh-TW" altLang="en-US" sz="4600" dirty="0">
                <a:highlight>
                  <a:srgbClr val="00FFFF"/>
                </a:highlight>
              </a:rPr>
              <a:t>課本</a:t>
            </a:r>
            <a:r>
              <a:rPr lang="zh-TW" altLang="en-US" sz="4600" dirty="0"/>
              <a:t>、</a:t>
            </a:r>
            <a:r>
              <a:rPr lang="zh-TW" altLang="en-US" sz="4600" dirty="0">
                <a:highlight>
                  <a:srgbClr val="00FFFF"/>
                </a:highlight>
              </a:rPr>
              <a:t>習作</a:t>
            </a:r>
            <a:endParaRPr lang="en-US" altLang="zh-TW" sz="4600" dirty="0">
              <a:highlight>
                <a:srgbClr val="00FFFF"/>
              </a:highlight>
            </a:endParaRPr>
          </a:p>
          <a:p>
            <a:r>
              <a:rPr lang="zh-TW" altLang="en-US" sz="4600" dirty="0"/>
              <a:t>先整齊</a:t>
            </a:r>
            <a:r>
              <a:rPr lang="zh-TW" altLang="en-US" sz="4600" b="1" u="sng" dirty="0"/>
              <a:t>放在桌上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上課的預備音樂響起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等待老師時，請先預習課本內容</a:t>
            </a:r>
            <a:endParaRPr lang="en-US" altLang="zh-TW" sz="46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109262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732341"/>
            <a:ext cx="9435403" cy="6773778"/>
          </a:xfrm>
        </p:spPr>
        <p:txBody>
          <a:bodyPr>
            <a:normAutofit lnSpcReduction="10000"/>
          </a:bodyPr>
          <a:lstStyle/>
          <a:p>
            <a:r>
              <a:rPr lang="zh-TW" altLang="en-US" sz="6000" dirty="0"/>
              <a:t>下課鐘響</a:t>
            </a:r>
            <a:endParaRPr lang="en-US" altLang="zh-TW" sz="6000" dirty="0"/>
          </a:p>
          <a:p>
            <a:r>
              <a:rPr lang="zh-TW" altLang="en-US" sz="6000" dirty="0"/>
              <a:t>走廊排隊</a:t>
            </a:r>
            <a:endParaRPr lang="en-US" altLang="zh-TW" sz="6000" dirty="0"/>
          </a:p>
          <a:p>
            <a:r>
              <a:rPr lang="zh-TW" altLang="en-US" sz="6000" dirty="0">
                <a:solidFill>
                  <a:srgbClr val="FFFF00"/>
                </a:solidFill>
                <a:highlight>
                  <a:srgbClr val="0000FF"/>
                </a:highlight>
              </a:rPr>
              <a:t>跳健康操</a:t>
            </a:r>
            <a:endParaRPr lang="en-US" altLang="zh-TW" sz="6000" dirty="0">
              <a:solidFill>
                <a:srgbClr val="FFFF00"/>
              </a:solidFill>
              <a:highlight>
                <a:srgbClr val="0000FF"/>
              </a:highlight>
            </a:endParaRPr>
          </a:p>
          <a:p>
            <a:r>
              <a:rPr lang="zh-TW" altLang="en-US" sz="6000" dirty="0"/>
              <a:t>運動結束再下課</a:t>
            </a:r>
            <a:r>
              <a:rPr lang="en-US" altLang="zh-TW" sz="6000" dirty="0"/>
              <a:t>~</a:t>
            </a:r>
          </a:p>
          <a:p>
            <a:r>
              <a:rPr lang="zh-TW" altLang="en-US" sz="6000" dirty="0"/>
              <a:t>桌上放好</a:t>
            </a:r>
            <a:r>
              <a:rPr lang="zh-TW" altLang="en-US" sz="6000" dirty="0">
                <a:highlight>
                  <a:srgbClr val="FF00FF"/>
                </a:highlight>
              </a:rPr>
              <a:t>數學課本</a:t>
            </a:r>
            <a:endParaRPr lang="en-US" altLang="zh-TW" sz="6000" dirty="0">
              <a:highlight>
                <a:srgbClr val="FF00FF"/>
              </a:highlight>
            </a:endParaRPr>
          </a:p>
          <a:p>
            <a:r>
              <a:rPr lang="zh-TW" altLang="en-US" sz="6000" dirty="0"/>
              <a:t>缺交者 請進入教室</a:t>
            </a:r>
            <a:endParaRPr lang="en-US" altLang="zh-TW" sz="6000" dirty="0"/>
          </a:p>
          <a:p>
            <a:r>
              <a:rPr lang="zh-TW" altLang="en-US" sz="6000" dirty="0"/>
              <a:t>靜思反省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93664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</TotalTime>
  <Words>733</Words>
  <Application>Microsoft Office PowerPoint</Application>
  <PresentationFormat>自訂</PresentationFormat>
  <Paragraphs>122</Paragraphs>
  <Slides>15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4" baseType="lpstr">
      <vt:lpstr>Microsoft JhengHei UI</vt:lpstr>
      <vt:lpstr>Microsoft JhengHei UI Light</vt:lpstr>
      <vt:lpstr>華康POP1體W9(P)</vt:lpstr>
      <vt:lpstr>華康中黑體(P)</vt:lpstr>
      <vt:lpstr>華康仿宋體W2</vt:lpstr>
      <vt:lpstr>Arial</vt:lpstr>
      <vt:lpstr>Sagona ExtraLight</vt:lpstr>
      <vt:lpstr>Wingdings 3</vt:lpstr>
      <vt:lpstr>Office 佈景主題</vt:lpstr>
      <vt:lpstr>書籤鳥</vt:lpstr>
      <vt:lpstr>早自修 7:50~8:05  MSSR晨讀 請安靜閱讀 共讀班書【激流三勇士】   </vt:lpstr>
      <vt:lpstr>兒童朝會</vt:lpstr>
      <vt:lpstr>作業未完成的同學</vt:lpstr>
      <vt:lpstr>週二課表</vt:lpstr>
      <vt:lpstr>PowerPoint 簡報</vt:lpstr>
      <vt:lpstr>書籤鳥</vt:lpstr>
      <vt:lpstr>PowerPoint 簡報</vt:lpstr>
      <vt:lpstr>PowerPoint 簡報</vt:lpstr>
      <vt:lpstr>書籤鳥</vt:lpstr>
      <vt:lpstr>書籤鳥</vt:lpstr>
      <vt:lpstr>盛飯、用餐 中午量體溫  １２：１５潔牙 １２：２５午睡 </vt:lpstr>
      <vt:lpstr>PowerPoint 簡報</vt:lpstr>
      <vt:lpstr>下一節課是【資訊】 排正桌子 抬好椅子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29</cp:revision>
  <dcterms:created xsi:type="dcterms:W3CDTF">2021-08-31T13:24:41Z</dcterms:created>
  <dcterms:modified xsi:type="dcterms:W3CDTF">2021-10-11T13:37:41Z</dcterms:modified>
</cp:coreProperties>
</file>