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7" r:id="rId2"/>
    <p:sldId id="285" r:id="rId3"/>
    <p:sldId id="283" r:id="rId4"/>
    <p:sldId id="256" r:id="rId5"/>
    <p:sldId id="273" r:id="rId6"/>
    <p:sldId id="259" r:id="rId7"/>
    <p:sldId id="277" r:id="rId8"/>
    <p:sldId id="261" r:id="rId9"/>
    <p:sldId id="280" r:id="rId10"/>
    <p:sldId id="260" r:id="rId11"/>
    <p:sldId id="274" r:id="rId12"/>
    <p:sldId id="262" r:id="rId13"/>
    <p:sldId id="284" r:id="rId14"/>
    <p:sldId id="264" r:id="rId15"/>
  </p:sldIdLst>
  <p:sldSz cx="10058400" cy="7772400"/>
  <p:notesSz cx="6858000" cy="9144000"/>
  <p:defaultTextStyle>
    <a:defPPr rtl="0">
      <a:defRPr lang="zh-cn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CEAF"/>
    <a:srgbClr val="C00000"/>
    <a:srgbClr val="79B33B"/>
    <a:srgbClr val="E10B6B"/>
    <a:srgbClr val="FE6547"/>
    <a:srgbClr val="196E93"/>
    <a:srgbClr val="B31E24"/>
    <a:srgbClr val="8E171B"/>
    <a:srgbClr val="E00C6B"/>
    <a:srgbClr val="F5A6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5013" autoAdjust="0"/>
  </p:normalViewPr>
  <p:slideViewPr>
    <p:cSldViewPr snapToGrid="0">
      <p:cViewPr varScale="1">
        <p:scale>
          <a:sx n="76" d="100"/>
          <a:sy n="76" d="100"/>
        </p:scale>
        <p:origin x="1454" y="4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91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>
            <a:extLst>
              <a:ext uri="{FF2B5EF4-FFF2-40B4-BE49-F238E27FC236}">
                <a16:creationId xmlns:a16="http://schemas.microsoft.com/office/drawing/2014/main" id="{E4C63E35-FD7C-427B-97DA-1133B03712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B9664A7-AD9F-48E7-86FC-1E936147C9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7DFF588-8810-4702-A7E9-883B039BEB52}" type="datetime1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2021/10/11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A39DA8E-4542-43E2-9701-4506C2C7842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投影片編號預留位置 4">
            <a:extLst>
              <a:ext uri="{FF2B5EF4-FFF2-40B4-BE49-F238E27FC236}">
                <a16:creationId xmlns:a16="http://schemas.microsoft.com/office/drawing/2014/main" id="{470C264E-B34F-4064-991D-993BC4903CC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BCFD142-9AF3-4DFE-8E95-BC80A5A1A160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‹#›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320639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BE6DB1B-C476-4153-9D41-97B7E40374EF}" type="datetime1">
              <a:rPr lang="zh-TW" altLang="en-US" noProof="0" smtClean="0"/>
              <a:t>2021/10/11</a:t>
            </a:fld>
            <a:endParaRPr lang="zh-TW" altLang="en-US" noProof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noProof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C1642173-6783-472C-8D96-A8A78BBDF2E6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523139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8321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6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89736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8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485105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10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318443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12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514653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14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02147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圖片版面配置區 26">
            <a:extLst>
              <a:ext uri="{FF2B5EF4-FFF2-40B4-BE49-F238E27FC236}">
                <a16:creationId xmlns:a16="http://schemas.microsoft.com/office/drawing/2014/main" id="{05BF05FD-FF7C-42B2-9311-59BEDF494E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5720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8" name="Title 7" hidden="1">
            <a:extLst>
              <a:ext uri="{FF2B5EF4-FFF2-40B4-BE49-F238E27FC236}">
                <a16:creationId xmlns:a16="http://schemas.microsoft.com/office/drawing/2014/main" id="{C0A6D734-7788-4C17-B703-28E84C483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425610"/>
          </a:xfrm>
        </p:spPr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/>
          </a:p>
        </p:txBody>
      </p:sp>
      <p:sp>
        <p:nvSpPr>
          <p:cNvPr id="2" name="文字版面配置區 16">
            <a:extLst>
              <a:ext uri="{FF2B5EF4-FFF2-40B4-BE49-F238E27FC236}">
                <a16:creationId xmlns:a16="http://schemas.microsoft.com/office/drawing/2014/main" id="{470B7189-7CD8-41A8-A6AF-3AB96FEB4F87}"/>
              </a:ext>
            </a:extLst>
          </p:cNvPr>
          <p:cNvSpPr txBox="1">
            <a:spLocks/>
          </p:cNvSpPr>
          <p:nvPr userDrawn="1"/>
        </p:nvSpPr>
        <p:spPr>
          <a:xfrm>
            <a:off x="277368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3" name="文字版面配置區 16">
            <a:extLst>
              <a:ext uri="{FF2B5EF4-FFF2-40B4-BE49-F238E27FC236}">
                <a16:creationId xmlns:a16="http://schemas.microsoft.com/office/drawing/2014/main" id="{18B6A2E3-464B-4EE9-8D5C-313A500BAB49}"/>
              </a:ext>
            </a:extLst>
          </p:cNvPr>
          <p:cNvSpPr txBox="1">
            <a:spLocks/>
          </p:cNvSpPr>
          <p:nvPr userDrawn="1"/>
        </p:nvSpPr>
        <p:spPr>
          <a:xfrm>
            <a:off x="45720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4" name="文字版面配置區 16">
            <a:extLst>
              <a:ext uri="{FF2B5EF4-FFF2-40B4-BE49-F238E27FC236}">
                <a16:creationId xmlns:a16="http://schemas.microsoft.com/office/drawing/2014/main" id="{F61BAC10-176F-478F-920F-55652FA48A8E}"/>
              </a:ext>
            </a:extLst>
          </p:cNvPr>
          <p:cNvSpPr txBox="1">
            <a:spLocks/>
          </p:cNvSpPr>
          <p:nvPr userDrawn="1"/>
        </p:nvSpPr>
        <p:spPr>
          <a:xfrm>
            <a:off x="740664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5" name="文字版面配置區 16">
            <a:extLst>
              <a:ext uri="{FF2B5EF4-FFF2-40B4-BE49-F238E27FC236}">
                <a16:creationId xmlns:a16="http://schemas.microsoft.com/office/drawing/2014/main" id="{8C4CEB58-0A38-4C56-AA6C-06535EA4672B}"/>
              </a:ext>
            </a:extLst>
          </p:cNvPr>
          <p:cNvSpPr txBox="1">
            <a:spLocks/>
          </p:cNvSpPr>
          <p:nvPr userDrawn="1"/>
        </p:nvSpPr>
        <p:spPr>
          <a:xfrm>
            <a:off x="509016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24" name="圖片版面配置區 26">
            <a:extLst>
              <a:ext uri="{FF2B5EF4-FFF2-40B4-BE49-F238E27FC236}">
                <a16:creationId xmlns:a16="http://schemas.microsoft.com/office/drawing/2014/main" id="{66019573-E9E7-47B4-A866-78D3C627B60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77368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5" name="圖片版面配置區 26">
            <a:extLst>
              <a:ext uri="{FF2B5EF4-FFF2-40B4-BE49-F238E27FC236}">
                <a16:creationId xmlns:a16="http://schemas.microsoft.com/office/drawing/2014/main" id="{C48D4D3D-124C-40A2-B723-F63D202515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9016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6" name="圖片版面配置區 26">
            <a:extLst>
              <a:ext uri="{FF2B5EF4-FFF2-40B4-BE49-F238E27FC236}">
                <a16:creationId xmlns:a16="http://schemas.microsoft.com/office/drawing/2014/main" id="{636442A5-BBE0-4C5D-8843-4C338AC7C29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40664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</p:spTree>
    <p:extLst>
      <p:ext uri="{BB962C8B-B14F-4D97-AF65-F5344CB8AC3E}">
        <p14:creationId xmlns:p14="http://schemas.microsoft.com/office/powerpoint/2010/main" val="3816846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 userDrawn="1">
          <p15:clr>
            <a:srgbClr val="FBAE40"/>
          </p15:clr>
        </p15:guide>
        <p15:guide id="2" pos="1680" userDrawn="1">
          <p15:clr>
            <a:srgbClr val="FBAE40"/>
          </p15:clr>
        </p15:guide>
        <p15:guide id="3" pos="1752" userDrawn="1">
          <p15:clr>
            <a:srgbClr val="FBAE40"/>
          </p15:clr>
        </p15:guide>
        <p15:guide id="4" pos="3120" userDrawn="1">
          <p15:clr>
            <a:srgbClr val="FBAE40"/>
          </p15:clr>
        </p15:guide>
        <p15:guide id="5" pos="3192" userDrawn="1">
          <p15:clr>
            <a:srgbClr val="FBAE40"/>
          </p15:clr>
        </p15:guide>
        <p15:guide id="6" pos="4584" userDrawn="1">
          <p15:clr>
            <a:srgbClr val="FBAE40"/>
          </p15:clr>
        </p15:guide>
        <p15:guide id="7" pos="4656" userDrawn="1">
          <p15:clr>
            <a:srgbClr val="FBAE40"/>
          </p15:clr>
        </p15:guide>
        <p15:guide id="8" pos="6048" userDrawn="1">
          <p15:clr>
            <a:srgbClr val="FBAE40"/>
          </p15:clr>
        </p15:guide>
        <p15:guide id="9" orient="horz" pos="288" userDrawn="1">
          <p15:clr>
            <a:srgbClr val="FBAE40"/>
          </p15:clr>
        </p15:guide>
        <p15:guide id="10" orient="horz" pos="463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C99638-F431-4A38-97F8-EDAECFA80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2705947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293876E-40E0-418D-A12B-EB06EE6FD2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39E6C4E-80E7-4CFE-BE0A-DA9790D95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F2504-D40A-401A-8F32-F78D482546CB}" type="datetimeFigureOut">
              <a:rPr lang="zh-TW" altLang="en-US" smtClean="0"/>
              <a:t>2021/10/11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7649757-1BD2-49BC-965B-C0503F1A9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7AA5AC8-C4A0-4A23-BCE3-BAA8EA93B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AD67-573F-4B3D-B62B-55BABA36BD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0267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9F8D298-F060-4026-B081-F53CDB946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TW" altLang="en-US" noProof="0"/>
              <a:t>按一下以編輯母片標題樣式</a:t>
            </a:r>
          </a:p>
        </p:txBody>
      </p:sp>
      <p:sp>
        <p:nvSpPr>
          <p:cNvPr id="3" name="文字預留位置 2">
            <a:extLst>
              <a:ext uri="{FF2B5EF4-FFF2-40B4-BE49-F238E27FC236}">
                <a16:creationId xmlns:a16="http://schemas.microsoft.com/office/drawing/2014/main" id="{7A4F4BC9-83C6-4E23-A6B9-3F2EDD67E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3895A3D-EA61-4738-A9D3-96045A7F08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7C570BA2-EF71-47D5-B3E9-DE81141096D7}" type="datetime1">
              <a:rPr lang="zh-TW" altLang="en-US" noProof="0" smtClean="0"/>
              <a:t>2021/10/11</a:t>
            </a:fld>
            <a:endParaRPr lang="zh-TW" altLang="en-US" noProof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168A73E-A937-4036-AB6C-6B4A92BC4D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6" name="投影片編號預留位置 5">
            <a:extLst>
              <a:ext uri="{FF2B5EF4-FFF2-40B4-BE49-F238E27FC236}">
                <a16:creationId xmlns:a16="http://schemas.microsoft.com/office/drawing/2014/main" id="{D25F97E1-8DBB-4767-A93D-538963E44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A66EA51E-D7AE-4490-9911-1D65DA21D1AE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185421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赫爾布魯克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加里森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3754241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86545" y="461871"/>
            <a:ext cx="2200207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赫爾布魯克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傑克遜</a:t>
            </a: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1748411"/>
            <a:ext cx="2194560" cy="5571460"/>
          </a:xfrm>
          <a:solidFill>
            <a:schemeClr val="accent2"/>
          </a:solidFill>
        </p:spPr>
        <p:txBody>
          <a:bodyPr vert="wordArtVertRtl" rtlCol="0" anchor="ctr">
            <a:normAutofit/>
          </a:bodyPr>
          <a:lstStyle/>
          <a:p>
            <a:pPr marL="0" indent="0" algn="r">
              <a:buNone/>
            </a:pPr>
            <a:r>
              <a:rPr lang="zh-TW" altLang="en-US" sz="4800" b="1" kern="0" spc="-300" dirty="0">
                <a:solidFill>
                  <a:schemeClr val="bg1"/>
                </a:solidFill>
                <a:latin typeface="華康仿宋體W2" panose="02010609010101010101" pitchFamily="49" charset="-120"/>
                <a:ea typeface="華康仿宋體W2" panose="02010609010101010101" pitchFamily="49" charset="-120"/>
              </a:rPr>
              <a:t>考１２００單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55346" y="1748411"/>
            <a:ext cx="2194560" cy="5571460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r">
              <a:buNone/>
            </a:pPr>
            <a:r>
              <a:rPr lang="zh-TW" altLang="en-US" sz="3200" b="1" dirty="0">
                <a:solidFill>
                  <a:schemeClr val="bg1">
                    <a:lumMod val="95000"/>
                  </a:schemeClr>
                </a:solidFill>
              </a:rPr>
              <a:t>下課走廊</a:t>
            </a:r>
            <a:r>
              <a:rPr lang="zh-TW" altLang="en-US" sz="3200" b="1" dirty="0">
                <a:solidFill>
                  <a:schemeClr val="bg1">
                    <a:lumMod val="95000"/>
                  </a:schemeClr>
                </a:solidFill>
                <a:sym typeface="Wingdings" panose="05000000000000000000" pitchFamily="2" charset="2"/>
              </a:rPr>
              <a:t></a:t>
            </a:r>
            <a:r>
              <a:rPr lang="zh-TW" altLang="en-US" sz="3200" b="1" dirty="0">
                <a:highlight>
                  <a:srgbClr val="FFFF00"/>
                </a:highlight>
              </a:rPr>
              <a:t>元氣護眼操</a:t>
            </a:r>
            <a:endParaRPr lang="en-US" altLang="zh-TW" sz="3200" b="1" dirty="0">
              <a:highlight>
                <a:srgbClr val="FFFF00"/>
              </a:highlight>
            </a:endParaRPr>
          </a:p>
          <a:p>
            <a:pPr marL="0" indent="0" algn="r">
              <a:buNone/>
            </a:pPr>
            <a:r>
              <a:rPr lang="zh-TW" altLang="en-US" sz="5400" b="1" kern="0" dirty="0">
                <a:solidFill>
                  <a:schemeClr val="bg1"/>
                </a:solidFill>
                <a:latin typeface="華康仿宋體W2" panose="02010609010101010101" pitchFamily="49" charset="-120"/>
                <a:ea typeface="華康仿宋體W2" panose="02010609010101010101" pitchFamily="49" charset="-120"/>
              </a:rPr>
              <a:t>畫國練６重點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08494" y="1748411"/>
            <a:ext cx="2194560" cy="5571460"/>
          </a:xfrm>
          <a:solidFill>
            <a:schemeClr val="accent6"/>
          </a:solidFill>
        </p:spPr>
        <p:txBody>
          <a:bodyPr vert="eaVert" rtlCol="0" anchor="ctr">
            <a:normAutofit lnSpcReduction="10000"/>
          </a:bodyPr>
          <a:lstStyle/>
          <a:p>
            <a:pPr marL="0" indent="0" algn="r">
              <a:buNone/>
            </a:pPr>
            <a:r>
              <a:rPr lang="zh-TW" altLang="en-US" sz="4800" b="1" kern="0" spc="-300" dirty="0">
                <a:solidFill>
                  <a:schemeClr val="bg1"/>
                </a:solidFill>
              </a:rPr>
              <a:t>　　</a:t>
            </a:r>
            <a:r>
              <a:rPr lang="zh-TW" altLang="en-US" sz="2800" b="1" kern="0" spc="-300" dirty="0">
                <a:solidFill>
                  <a:schemeClr val="bg1"/>
                </a:solidFill>
              </a:rPr>
              <a:t>八九以下　詞＊行　句＊３</a:t>
            </a:r>
            <a:endParaRPr lang="en-US" altLang="zh-TW" sz="2800" b="1" kern="0" spc="-300" dirty="0">
              <a:solidFill>
                <a:schemeClr val="bg1"/>
              </a:solidFill>
            </a:endParaRPr>
          </a:p>
          <a:p>
            <a:pPr marL="0" indent="0" algn="r">
              <a:buNone/>
            </a:pPr>
            <a:r>
              <a:rPr lang="zh-TW" altLang="en-US" sz="2800" b="1" kern="0" spc="-300" dirty="0">
                <a:solidFill>
                  <a:schemeClr val="bg1"/>
                </a:solidFill>
              </a:rPr>
              <a:t>九十以上　詞＊２　句＊１</a:t>
            </a:r>
            <a:endParaRPr lang="en-US" altLang="zh-TW" sz="2800" b="1" kern="0" spc="-300" dirty="0">
              <a:solidFill>
                <a:schemeClr val="bg1"/>
              </a:solidFill>
            </a:endParaRPr>
          </a:p>
          <a:p>
            <a:pPr marL="0" indent="0" algn="r">
              <a:buNone/>
            </a:pPr>
            <a:r>
              <a:rPr lang="zh-TW" altLang="en-US" sz="4800" b="1" kern="0" spc="-300" dirty="0">
                <a:solidFill>
                  <a:schemeClr val="bg1"/>
                </a:solidFill>
              </a:rPr>
              <a:t>國５</a:t>
            </a:r>
            <a:r>
              <a:rPr lang="zh-TW" altLang="en-US" sz="4800" b="1" kern="0" spc="-300">
                <a:solidFill>
                  <a:schemeClr val="bg1"/>
                </a:solidFill>
              </a:rPr>
              <a:t>小考　加油</a:t>
            </a:r>
            <a:endParaRPr lang="en-US" altLang="zh-TW" sz="4800" b="1" kern="0" spc="-300" dirty="0">
              <a:solidFill>
                <a:schemeClr val="bg1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4B3444C-6575-4603-96C8-4CBCA682D267}"/>
              </a:ext>
            </a:extLst>
          </p:cNvPr>
          <p:cNvSpPr txBox="1"/>
          <p:nvPr/>
        </p:nvSpPr>
        <p:spPr>
          <a:xfrm>
            <a:off x="2978584" y="581974"/>
            <a:ext cx="20446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/>
              <a:t>國語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9F091E9C-187B-4763-95AB-B64C7FA5FB53}"/>
              </a:ext>
            </a:extLst>
          </p:cNvPr>
          <p:cNvSpPr txBox="1"/>
          <p:nvPr/>
        </p:nvSpPr>
        <p:spPr>
          <a:xfrm>
            <a:off x="7434371" y="1748411"/>
            <a:ext cx="223651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１０：５５</a:t>
            </a:r>
            <a:endParaRPr lang="en-US" altLang="zh-TW" sz="3200" b="1" dirty="0">
              <a:solidFill>
                <a:schemeClr val="accent4">
                  <a:lumMod val="60000"/>
                  <a:lumOff val="4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zh-TW" altLang="en-US" sz="3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  <a:sym typeface="Wingdings" panose="05000000000000000000" pitchFamily="2" charset="2"/>
              </a:rPr>
              <a:t></a:t>
            </a:r>
            <a:endParaRPr lang="en-US" altLang="zh-TW" sz="3200" b="1" dirty="0">
              <a:solidFill>
                <a:schemeClr val="accent4">
                  <a:lumMod val="60000"/>
                  <a:lumOff val="40000"/>
                </a:schemeClr>
              </a:solidFill>
              <a:latin typeface="Arial Black" panose="020B0A04020102020204" pitchFamily="34" charset="0"/>
              <a:sym typeface="Wingdings" panose="05000000000000000000" pitchFamily="2" charset="2"/>
            </a:endParaRPr>
          </a:p>
          <a:p>
            <a:r>
              <a:rPr lang="zh-TW" altLang="en-US" sz="3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１１：０５</a:t>
            </a:r>
            <a:endParaRPr lang="en-US" altLang="zh-TW" sz="3200" b="1" dirty="0">
              <a:solidFill>
                <a:schemeClr val="accent4">
                  <a:lumMod val="60000"/>
                  <a:lumOff val="4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152C4A75-7D75-4404-92F2-582589F3AC8E}"/>
              </a:ext>
            </a:extLst>
          </p:cNvPr>
          <p:cNvSpPr txBox="1"/>
          <p:nvPr/>
        </p:nvSpPr>
        <p:spPr>
          <a:xfrm>
            <a:off x="446353" y="1748411"/>
            <a:ext cx="223651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１０：２５</a:t>
            </a:r>
            <a:endParaRPr lang="en-US" altLang="zh-TW" sz="3200" b="1" dirty="0">
              <a:solidFill>
                <a:schemeClr val="accent4">
                  <a:lumMod val="60000"/>
                  <a:lumOff val="4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zh-TW" altLang="en-US" sz="3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  <a:sym typeface="Wingdings" panose="05000000000000000000" pitchFamily="2" charset="2"/>
              </a:rPr>
              <a:t></a:t>
            </a:r>
            <a:endParaRPr lang="en-US" altLang="zh-TW" sz="3200" b="1" dirty="0">
              <a:solidFill>
                <a:schemeClr val="accent4">
                  <a:lumMod val="60000"/>
                  <a:lumOff val="40000"/>
                </a:schemeClr>
              </a:solidFill>
              <a:latin typeface="Arial Black" panose="020B0A04020102020204" pitchFamily="34" charset="0"/>
              <a:sym typeface="Wingdings" panose="05000000000000000000" pitchFamily="2" charset="2"/>
            </a:endParaRPr>
          </a:p>
          <a:p>
            <a:r>
              <a:rPr lang="zh-TW" altLang="en-US" sz="3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１０：３５</a:t>
            </a:r>
            <a:endParaRPr lang="en-US" altLang="zh-TW" sz="3200" b="1" dirty="0">
              <a:solidFill>
                <a:schemeClr val="accent4">
                  <a:lumMod val="60000"/>
                  <a:lumOff val="4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E026A262-1B75-4D31-BCD2-71A114DA2558}"/>
              </a:ext>
            </a:extLst>
          </p:cNvPr>
          <p:cNvSpPr txBox="1"/>
          <p:nvPr/>
        </p:nvSpPr>
        <p:spPr>
          <a:xfrm>
            <a:off x="2786692" y="1748411"/>
            <a:ext cx="223651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１０：３５</a:t>
            </a:r>
            <a:endParaRPr lang="en-US" altLang="zh-TW" sz="3200" b="1" dirty="0">
              <a:solidFill>
                <a:schemeClr val="tx1">
                  <a:lumMod val="65000"/>
                  <a:lumOff val="35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zh-TW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sym typeface="Wingdings" panose="05000000000000000000" pitchFamily="2" charset="2"/>
              </a:rPr>
              <a:t></a:t>
            </a:r>
            <a:endParaRPr lang="en-US" altLang="zh-TW" sz="3200" b="1" dirty="0">
              <a:solidFill>
                <a:schemeClr val="tx1">
                  <a:lumMod val="65000"/>
                  <a:lumOff val="35000"/>
                </a:schemeClr>
              </a:solidFill>
              <a:latin typeface="Arial Black" panose="020B0A04020102020204" pitchFamily="34" charset="0"/>
              <a:sym typeface="Wingdings" panose="05000000000000000000" pitchFamily="2" charset="2"/>
            </a:endParaRPr>
          </a:p>
          <a:p>
            <a:r>
              <a:rPr lang="zh-TW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１１：５５</a:t>
            </a:r>
            <a:endParaRPr lang="en-US" altLang="zh-TW" sz="3200" b="1" dirty="0">
              <a:solidFill>
                <a:schemeClr val="tx1">
                  <a:lumMod val="65000"/>
                  <a:lumOff val="3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492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311120" y="3662625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8000" dirty="0">
                <a:solidFill>
                  <a:schemeClr val="bg1"/>
                </a:solidFill>
                <a:latin typeface="華康粗圓體" panose="02010609010101010101" pitchFamily="49" charset="-120"/>
                <a:ea typeface="華康粗圓體" panose="02010609010101010101" pitchFamily="49" charset="-120"/>
              </a:rPr>
              <a:t>元氣護眼操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1498" y="489857"/>
            <a:ext cx="9435403" cy="6792686"/>
          </a:xfrm>
        </p:spPr>
        <p:txBody>
          <a:bodyPr>
            <a:normAutofit lnSpcReduction="10000"/>
          </a:bodyPr>
          <a:lstStyle/>
          <a:p>
            <a:r>
              <a:rPr lang="zh-TW" altLang="en-US" sz="6200" dirty="0"/>
              <a:t>下課</a:t>
            </a:r>
            <a:r>
              <a:rPr lang="en-US" altLang="zh-TW" sz="6200" dirty="0"/>
              <a:t>10</a:t>
            </a:r>
            <a:r>
              <a:rPr lang="zh-TW" altLang="en-US" sz="6200" dirty="0"/>
              <a:t>分鐘～</a:t>
            </a:r>
            <a:endParaRPr lang="en-US" altLang="zh-TW" sz="6200" dirty="0"/>
          </a:p>
          <a:p>
            <a:r>
              <a:rPr lang="zh-TW" altLang="en-US" sz="6000" dirty="0"/>
              <a:t>請到走廊</a:t>
            </a:r>
            <a:endParaRPr lang="en-US" altLang="zh-TW" sz="6000" dirty="0"/>
          </a:p>
          <a:p>
            <a:r>
              <a:rPr lang="zh-TW" altLang="en-US" sz="6000" dirty="0"/>
              <a:t>按照號碼排在線上</a:t>
            </a:r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r>
              <a:rPr lang="zh-TW" altLang="en-US" sz="6000" dirty="0"/>
              <a:t>結束後，自動下課</a:t>
            </a:r>
            <a:endParaRPr lang="en-US" altLang="zh-TW" sz="6000" dirty="0"/>
          </a:p>
        </p:txBody>
      </p:sp>
    </p:spTree>
    <p:extLst>
      <p:ext uri="{BB962C8B-B14F-4D97-AF65-F5344CB8AC3E}">
        <p14:creationId xmlns:p14="http://schemas.microsoft.com/office/powerpoint/2010/main" val="1968837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48411"/>
            <a:ext cx="2194560" cy="55714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400" b="1" dirty="0">
                <a:solidFill>
                  <a:schemeClr val="bg1"/>
                </a:solidFill>
              </a:rPr>
              <a:t>整理書包清潔座位</a:t>
            </a:r>
            <a:endParaRPr lang="en-US" altLang="zh-TW" sz="44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TW" altLang="en-US" sz="4400" b="1" dirty="0">
                <a:solidFill>
                  <a:schemeClr val="bg1"/>
                </a:solidFill>
              </a:rPr>
              <a:t>中午放學　請大家</a:t>
            </a:r>
            <a:endParaRPr lang="en-US" altLang="zh-TW" sz="4400" b="1" dirty="0">
              <a:solidFill>
                <a:schemeClr val="bg1"/>
              </a:solidFill>
            </a:endParaRP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823153" y="1739068"/>
            <a:ext cx="2194560" cy="5571460"/>
          </a:xfrm>
          <a:solidFill>
            <a:schemeClr val="accent2"/>
          </a:solidFill>
        </p:spPr>
        <p:txBody>
          <a:bodyPr vert="wordArtVertRtl" rtlCol="0" anchor="ctr">
            <a:normAutofit/>
          </a:bodyPr>
          <a:lstStyle/>
          <a:p>
            <a:pPr marL="0" indent="0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數作　數重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16949" y="1739068"/>
            <a:ext cx="2194560" cy="5571460"/>
          </a:xfrm>
          <a:solidFill>
            <a:schemeClr val="accent6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大家來找碴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9B37E978-8331-4F33-B1FF-760B6E791000}"/>
              </a:ext>
            </a:extLst>
          </p:cNvPr>
          <p:cNvSpPr txBox="1"/>
          <p:nvPr/>
        </p:nvSpPr>
        <p:spPr>
          <a:xfrm>
            <a:off x="4993131" y="592852"/>
            <a:ext cx="23412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/>
              <a:t>數學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9D1025FC-2ABD-44DA-91E6-B533CA100661}"/>
              </a:ext>
            </a:extLst>
          </p:cNvPr>
          <p:cNvSpPr txBox="1"/>
          <p:nvPr/>
        </p:nvSpPr>
        <p:spPr>
          <a:xfrm>
            <a:off x="3382322" y="6235002"/>
            <a:ext cx="1416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>
                <a:solidFill>
                  <a:schemeClr val="bg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P</a:t>
            </a:r>
            <a:r>
              <a:rPr lang="zh-TW" altLang="en-US" sz="3200" b="1" dirty="0">
                <a:solidFill>
                  <a:schemeClr val="bg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２８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AF9B0CDD-F849-4FBB-98DE-4E006D571F1D}"/>
              </a:ext>
            </a:extLst>
          </p:cNvPr>
          <p:cNvSpPr txBox="1"/>
          <p:nvPr/>
        </p:nvSpPr>
        <p:spPr>
          <a:xfrm>
            <a:off x="3382322" y="3589140"/>
            <a:ext cx="1416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>
                <a:solidFill>
                  <a:schemeClr val="bg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P</a:t>
            </a:r>
            <a:r>
              <a:rPr lang="zh-TW" altLang="en-US" sz="3200" b="1" dirty="0">
                <a:solidFill>
                  <a:schemeClr val="bg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６</a:t>
            </a:r>
            <a:r>
              <a:rPr lang="en-US" altLang="zh-TW" sz="3200" b="1" dirty="0">
                <a:solidFill>
                  <a:schemeClr val="bg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-</a:t>
            </a:r>
            <a:r>
              <a:rPr lang="zh-TW" altLang="en-US" sz="3200" b="1" dirty="0">
                <a:solidFill>
                  <a:schemeClr val="bg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７</a:t>
            </a:r>
          </a:p>
        </p:txBody>
      </p:sp>
    </p:spTree>
    <p:extLst>
      <p:ext uri="{BB962C8B-B14F-4D97-AF65-F5344CB8AC3E}">
        <p14:creationId xmlns:p14="http://schemas.microsoft.com/office/powerpoint/2010/main" val="42032913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8D04CA79-906D-4C6A-AFF2-3C8576C26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4082309"/>
            <a:ext cx="7543800" cy="2911343"/>
          </a:xfrm>
        </p:spPr>
        <p:txBody>
          <a:bodyPr/>
          <a:lstStyle/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763EC477-6358-4739-8EEB-DFE36A11A250}"/>
              </a:ext>
            </a:extLst>
          </p:cNvPr>
          <p:cNvSpPr txBox="1"/>
          <p:nvPr/>
        </p:nvSpPr>
        <p:spPr>
          <a:xfrm>
            <a:off x="783773" y="947526"/>
            <a:ext cx="8320034" cy="704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zh-TW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盛飯、用餐</a:t>
            </a:r>
            <a:br>
              <a:rPr kumimoji="0" lang="en-US" altLang="zh-TW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r>
              <a:rPr kumimoji="0" lang="zh-TW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中午量體溫</a:t>
            </a:r>
            <a:br>
              <a:rPr kumimoji="0" lang="en-US" altLang="zh-TW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br>
              <a:rPr kumimoji="0" lang="en-US" altLang="zh-TW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r>
              <a:rPr kumimoji="0" lang="zh-TW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１２：１５潔牙</a:t>
            </a:r>
            <a:br>
              <a:rPr kumimoji="0" lang="en-US" altLang="zh-TW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r>
              <a:rPr kumimoji="0" lang="zh-TW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１２：２５放學</a:t>
            </a:r>
            <a:endParaRPr kumimoji="0" lang="en-US" altLang="zh-TW" sz="5400" b="0" i="0" u="none" strike="noStrike" kern="1200" cap="none" spc="0" normalizeH="0" baseline="0" noProof="0" dirty="0">
              <a:ln>
                <a:noFill/>
              </a:ln>
              <a:solidFill>
                <a:srgbClr val="79B33B">
                  <a:lumMod val="75000"/>
                </a:srgbClr>
              </a:solidFill>
              <a:effectLst/>
              <a:uLnTx/>
              <a:uFillTx/>
              <a:latin typeface="Microsoft JhengHei UI" panose="020B0604030504040204" pitchFamily="34" charset="-120"/>
              <a:ea typeface="Microsoft JhengHei UI" panose="020B0604030504040204" pitchFamily="34" charset="-120"/>
              <a:cs typeface="+mj-cs"/>
            </a:endParaRPr>
          </a:p>
          <a:p>
            <a:r>
              <a:rPr kumimoji="0" lang="zh-TW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桌子對正線 椅子抬起來</a:t>
            </a:r>
            <a:endParaRPr kumimoji="0" lang="en-US" altLang="zh-TW" sz="5400" b="0" i="0" u="none" strike="noStrike" kern="1200" cap="none" spc="0" normalizeH="0" baseline="0" noProof="0" dirty="0">
              <a:ln>
                <a:noFill/>
              </a:ln>
              <a:solidFill>
                <a:srgbClr val="79B33B">
                  <a:lumMod val="75000"/>
                </a:srgbClr>
              </a:solidFill>
              <a:effectLst/>
              <a:uLnTx/>
              <a:uFillTx/>
              <a:latin typeface="Microsoft JhengHei UI" panose="020B0604030504040204" pitchFamily="34" charset="-120"/>
              <a:ea typeface="Microsoft JhengHei UI" panose="020B0604030504040204" pitchFamily="34" charset="-120"/>
              <a:cs typeface="+mj-cs"/>
            </a:endParaRPr>
          </a:p>
          <a:p>
            <a:r>
              <a:rPr lang="zh-TW" altLang="en-US" sz="5400" dirty="0">
                <a:solidFill>
                  <a:srgbClr val="79B33B">
                    <a:lumMod val="75000"/>
                  </a:srgb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聽廣播進行防疫分流放學</a:t>
            </a:r>
            <a:endParaRPr lang="en-US" altLang="zh-TW" sz="5400" dirty="0">
              <a:solidFill>
                <a:srgbClr val="79B33B">
                  <a:lumMod val="75000"/>
                </a:srgbClr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  <a:cs typeface="+mj-cs"/>
            </a:endParaRPr>
          </a:p>
          <a:p>
            <a:br>
              <a:rPr kumimoji="0" lang="en-US" altLang="zh-TW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79696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赫爾布魯克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666624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017EFB55-5E90-4C82-9949-52B7983049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2229" y="3413927"/>
            <a:ext cx="6732395" cy="3869167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4DCA83BB-B516-45CA-9B03-BE06E67B6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46477"/>
            <a:ext cx="9937820" cy="2924071"/>
          </a:xfrm>
        </p:spPr>
        <p:txBody>
          <a:bodyPr anchor="ctr">
            <a:normAutofit fontScale="90000"/>
          </a:bodyPr>
          <a:lstStyle/>
          <a:p>
            <a:r>
              <a:rPr lang="zh-TW" altLang="en-US" sz="6000" dirty="0"/>
              <a:t>早自修</a:t>
            </a:r>
            <a:br>
              <a:rPr lang="en-US" altLang="zh-TW" sz="6000" dirty="0"/>
            </a:br>
            <a:r>
              <a:rPr lang="en-US" altLang="zh-TW" sz="6000" dirty="0"/>
              <a:t>7:50~8:05</a:t>
            </a:r>
            <a:r>
              <a:rPr lang="zh-TW" altLang="en-US" sz="6000" dirty="0"/>
              <a:t>  </a:t>
            </a:r>
            <a:r>
              <a:rPr lang="en-US" altLang="zh-TW" sz="6000" dirty="0"/>
              <a:t>MSSR</a:t>
            </a:r>
            <a:r>
              <a:rPr lang="zh-TW" altLang="en-US" sz="6000" dirty="0"/>
              <a:t>晨讀</a:t>
            </a:r>
            <a:br>
              <a:rPr lang="en-US" altLang="zh-TW" sz="6000" dirty="0"/>
            </a:br>
            <a:r>
              <a:rPr lang="zh-TW" altLang="en-US" sz="6000" dirty="0"/>
              <a:t>請安靜閱讀</a:t>
            </a:r>
            <a:br>
              <a:rPr lang="en-US" altLang="zh-TW" sz="6000" dirty="0"/>
            </a:br>
            <a:r>
              <a:rPr lang="zh-TW" altLang="en-US" sz="6000" dirty="0"/>
              <a:t>共讀班書</a:t>
            </a:r>
            <a:r>
              <a:rPr lang="en-US" altLang="zh-TW" sz="6000" dirty="0"/>
              <a:t>【</a:t>
            </a:r>
            <a:r>
              <a:rPr lang="zh-TW" altLang="en-US" sz="6000" dirty="0"/>
              <a:t>激流三勇士</a:t>
            </a:r>
            <a:r>
              <a:rPr lang="en-US" altLang="zh-TW" sz="6000" dirty="0"/>
              <a:t>】</a:t>
            </a:r>
            <a:br>
              <a:rPr lang="en-US" altLang="zh-TW" sz="6000" dirty="0"/>
            </a:br>
            <a:br>
              <a:rPr lang="en-US" altLang="zh-TW" sz="6000" dirty="0"/>
            </a:br>
            <a:br>
              <a:rPr lang="en-US" altLang="zh-TW" sz="6000" dirty="0"/>
            </a:b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206421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A2740F-6CE9-40BB-BB2F-1FCE0B4557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1240077"/>
          </a:xfrm>
        </p:spPr>
        <p:txBody>
          <a:bodyPr/>
          <a:lstStyle/>
          <a:p>
            <a:r>
              <a:rPr lang="zh-TW" altLang="en-US" dirty="0"/>
              <a:t>作業未完成的同學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64FB198-4DCA-4EDE-9F72-FA7073C65E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2612571"/>
            <a:ext cx="7543800" cy="4702629"/>
          </a:xfrm>
        </p:spPr>
        <p:txBody>
          <a:bodyPr>
            <a:normAutofit/>
          </a:bodyPr>
          <a:lstStyle/>
          <a:p>
            <a:pPr algn="l"/>
            <a:r>
              <a:rPr lang="zh-TW" altLang="en-US" sz="3200" dirty="0"/>
              <a:t>１．請留在座位，思過反省，加強學習。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２．同學們請勿干擾。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３．有要事須離開，請務必告知導師。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４．下課時教室內請保持安靜。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５．歡迎其他同學們離開教室，望遠凝視。</a:t>
            </a:r>
            <a:endParaRPr lang="en-US" altLang="zh-TW" sz="32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02755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CA83BB-B516-45CA-9B03-BE06E67B6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0"/>
            <a:ext cx="7543800" cy="1676885"/>
          </a:xfrm>
        </p:spPr>
        <p:txBody>
          <a:bodyPr>
            <a:normAutofit/>
          </a:bodyPr>
          <a:lstStyle/>
          <a:p>
            <a:r>
              <a:rPr lang="zh-TW" altLang="en-US" sz="8000" dirty="0">
                <a:solidFill>
                  <a:schemeClr val="accent5">
                    <a:lumMod val="75000"/>
                  </a:schemeClr>
                </a:solidFill>
              </a:rPr>
              <a:t>週三課表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159" y="2019720"/>
            <a:ext cx="9435403" cy="6858000"/>
          </a:xfrm>
        </p:spPr>
        <p:txBody>
          <a:bodyPr>
            <a:normAutofit/>
          </a:bodyPr>
          <a:lstStyle/>
          <a:p>
            <a:r>
              <a:rPr lang="zh-TW" altLang="en-US" sz="7800" b="1" dirty="0"/>
              <a:t>綜班 </a:t>
            </a:r>
            <a:r>
              <a:rPr lang="zh-TW" altLang="en-US" sz="7800" b="1" dirty="0">
                <a:solidFill>
                  <a:srgbClr val="FF0000"/>
                </a:solidFill>
                <a:highlight>
                  <a:srgbClr val="FFFF00"/>
                </a:highlight>
              </a:rPr>
              <a:t>乳品</a:t>
            </a:r>
            <a:r>
              <a:rPr lang="zh-TW" altLang="en-US" sz="7800" b="1" dirty="0">
                <a:solidFill>
                  <a:srgbClr val="FF0000"/>
                </a:solidFill>
              </a:rPr>
              <a:t> </a:t>
            </a:r>
            <a:r>
              <a:rPr lang="zh-TW" altLang="en-US" sz="7800" b="1" dirty="0"/>
              <a:t>國</a:t>
            </a:r>
            <a:r>
              <a:rPr lang="zh-TW" altLang="en-US" sz="7800" b="1" dirty="0">
                <a:solidFill>
                  <a:srgbClr val="FF0000"/>
                </a:solidFill>
                <a:highlight>
                  <a:srgbClr val="FFFF00"/>
                </a:highlight>
              </a:rPr>
              <a:t>護眼</a:t>
            </a:r>
            <a:r>
              <a:rPr lang="zh-TW" altLang="en-US" sz="7800" b="1" dirty="0"/>
              <a:t>數</a:t>
            </a:r>
            <a:endParaRPr lang="en-US" altLang="zh-TW" sz="7800" b="1" dirty="0"/>
          </a:p>
          <a:p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打菜</a:t>
            </a:r>
            <a:r>
              <a:rPr lang="en-US" altLang="zh-TW" sz="6000" dirty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量體溫、用餐</a:t>
            </a:r>
            <a:endParaRPr lang="en-US" altLang="zh-TW" sz="6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sz="6000" dirty="0">
                <a:solidFill>
                  <a:schemeClr val="accent6">
                    <a:lumMod val="75000"/>
                  </a:schemeClr>
                </a:solidFill>
              </a:rPr>
              <a:t>12:15</a:t>
            </a:r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潔牙</a:t>
            </a:r>
            <a:endParaRPr lang="en-US" altLang="zh-TW" sz="6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sz="6000" dirty="0">
                <a:solidFill>
                  <a:schemeClr val="accent6">
                    <a:lumMod val="75000"/>
                  </a:schemeClr>
                </a:solidFill>
              </a:rPr>
              <a:t>12:25</a:t>
            </a:r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放學</a:t>
            </a:r>
            <a:endParaRPr lang="en-US" altLang="zh-TW" sz="7800" b="1" dirty="0"/>
          </a:p>
        </p:txBody>
      </p:sp>
    </p:spTree>
    <p:extLst>
      <p:ext uri="{BB962C8B-B14F-4D97-AF65-F5344CB8AC3E}">
        <p14:creationId xmlns:p14="http://schemas.microsoft.com/office/powerpoint/2010/main" val="2640376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039815" y="2733152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73239"/>
            <a:ext cx="9435403" cy="7259934"/>
          </a:xfrm>
        </p:spPr>
        <p:txBody>
          <a:bodyPr>
            <a:normAutofit fontScale="85000" lnSpcReduction="10000"/>
          </a:bodyPr>
          <a:lstStyle/>
          <a:p>
            <a:r>
              <a:rPr lang="zh-TW" altLang="en-US" sz="6000" dirty="0"/>
              <a:t>下課</a:t>
            </a:r>
            <a:r>
              <a:rPr lang="en-US" altLang="zh-TW" sz="6000" dirty="0"/>
              <a:t>5</a:t>
            </a:r>
            <a:r>
              <a:rPr lang="zh-TW" altLang="en-US" sz="6000" dirty="0"/>
              <a:t>分鐘～缺交者 請靜思反省</a:t>
            </a:r>
            <a:endParaRPr lang="en-US" altLang="zh-TW" sz="6000" dirty="0"/>
          </a:p>
          <a:p>
            <a:r>
              <a:rPr lang="zh-TW" altLang="en-US" sz="4600" dirty="0"/>
              <a:t>桌面淨空椅子靠攏</a:t>
            </a:r>
            <a:endParaRPr lang="en-US" altLang="zh-TW" sz="4600" dirty="0"/>
          </a:p>
          <a:p>
            <a:r>
              <a:rPr lang="zh-TW" altLang="en-US" sz="4600" dirty="0"/>
              <a:t>再離開教室</a:t>
            </a:r>
            <a:endParaRPr lang="en-US" altLang="zh-TW" sz="4600" dirty="0"/>
          </a:p>
          <a:p>
            <a:r>
              <a:rPr lang="zh-TW" altLang="en-US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5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5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…………………………………………………..</a:t>
            </a:r>
          </a:p>
          <a:p>
            <a:r>
              <a:rPr lang="zh-TW" altLang="en-US" sz="4600" dirty="0"/>
              <a:t>聽到</a:t>
            </a:r>
            <a:r>
              <a:rPr lang="zh-TW" altLang="en-US" sz="4600" dirty="0">
                <a:highlight>
                  <a:srgbClr val="FF00FF"/>
                </a:highlight>
              </a:rPr>
              <a:t>上課的鐘聲響起</a:t>
            </a:r>
            <a:r>
              <a:rPr lang="zh-TW" altLang="en-US" sz="4600" dirty="0"/>
              <a:t>，</a:t>
            </a:r>
            <a:endParaRPr lang="en-US" altLang="zh-TW" sz="4600" dirty="0"/>
          </a:p>
          <a:p>
            <a:r>
              <a:rPr lang="zh-TW" altLang="en-US" sz="4600" dirty="0"/>
              <a:t>請儘快 進入教室，</a:t>
            </a:r>
            <a:endParaRPr lang="en-US" altLang="zh-TW" sz="4600" dirty="0"/>
          </a:p>
          <a:p>
            <a:r>
              <a:rPr lang="zh-TW" altLang="en-US" sz="4600" dirty="0">
                <a:highlight>
                  <a:srgbClr val="FF00FF"/>
                </a:highlight>
              </a:rPr>
              <a:t>安靜坐下</a:t>
            </a:r>
            <a:r>
              <a:rPr lang="zh-TW" altLang="en-US" sz="4600" dirty="0"/>
              <a:t>　　準備上課</a:t>
            </a:r>
            <a:endParaRPr lang="en-US" altLang="zh-TW" sz="4600" dirty="0"/>
          </a:p>
        </p:txBody>
      </p:sp>
    </p:spTree>
    <p:extLst>
      <p:ext uri="{BB962C8B-B14F-4D97-AF65-F5344CB8AC3E}">
        <p14:creationId xmlns:p14="http://schemas.microsoft.com/office/powerpoint/2010/main" val="1672791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68818" y="1739547"/>
            <a:ext cx="2194560" cy="5571459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>
              <a:buNone/>
            </a:pPr>
            <a:r>
              <a:rPr lang="zh-TW" altLang="en-US" sz="3600" b="1" dirty="0">
                <a:solidFill>
                  <a:schemeClr val="bg1"/>
                </a:solidFill>
              </a:rPr>
              <a:t>閱讀心得</a:t>
            </a:r>
            <a:r>
              <a:rPr lang="zh-TW" altLang="en-US" sz="3600" b="1" dirty="0">
                <a:solidFill>
                  <a:schemeClr val="bg1"/>
                </a:solidFill>
                <a:sym typeface="Wingdings" panose="05000000000000000000" pitchFamily="2" charset="2"/>
              </a:rPr>
              <a:t></a:t>
            </a:r>
            <a:r>
              <a:rPr lang="zh-TW" altLang="en-US" sz="3600" b="1" dirty="0">
                <a:solidFill>
                  <a:schemeClr val="bg1"/>
                </a:solidFill>
              </a:rPr>
              <a:t>訂題目</a:t>
            </a:r>
            <a:endParaRPr lang="en-US" altLang="zh-TW" sz="36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zh-TW" altLang="en-US" sz="3600" b="1" dirty="0">
                <a:solidFill>
                  <a:schemeClr val="bg1"/>
                </a:solidFill>
              </a:rPr>
              <a:t>佳句</a:t>
            </a:r>
            <a:r>
              <a:rPr lang="zh-TW" altLang="en-US" sz="3600" b="1" dirty="0">
                <a:solidFill>
                  <a:schemeClr val="bg1"/>
                </a:solidFill>
                <a:sym typeface="Wingdings" panose="05000000000000000000" pitchFamily="2" charset="2"/>
              </a:rPr>
              <a:t>　字</a:t>
            </a:r>
            <a:endParaRPr lang="en-US" altLang="zh-TW" sz="36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zh-TW" altLang="en-US" sz="3600" b="1" dirty="0">
                <a:solidFill>
                  <a:schemeClr val="bg1"/>
                </a:solidFill>
              </a:rPr>
              <a:t>大意</a:t>
            </a:r>
            <a:r>
              <a:rPr lang="zh-TW" altLang="en-US" sz="3600" b="1" dirty="0">
                <a:solidFill>
                  <a:schemeClr val="bg1"/>
                </a:solidFill>
                <a:sym typeface="Wingdings" panose="05000000000000000000" pitchFamily="2" charset="2"/>
              </a:rPr>
              <a:t></a:t>
            </a:r>
            <a:r>
              <a:rPr lang="zh-TW" altLang="en-US" sz="3600" b="1" dirty="0">
                <a:solidFill>
                  <a:schemeClr val="bg1"/>
                </a:solidFill>
              </a:rPr>
              <a:t>４行（</a:t>
            </a:r>
            <a:r>
              <a:rPr lang="zh-TW" altLang="en-US" sz="3600" b="1" dirty="0">
                <a:solidFill>
                  <a:schemeClr val="bg1"/>
                </a:solidFill>
                <a:latin typeface="Open Sans" panose="020B0606030504020204" pitchFamily="34" charset="0"/>
              </a:rPr>
              <a:t>５句話）</a:t>
            </a:r>
            <a:endParaRPr lang="en-US" altLang="zh-TW" sz="3600" b="1" dirty="0">
              <a:solidFill>
                <a:schemeClr val="bg1"/>
              </a:solidFill>
            </a:endParaRP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61346" y="1748412"/>
            <a:ext cx="2194560" cy="5571459"/>
          </a:xfrm>
          <a:solidFill>
            <a:schemeClr val="accent2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en-US" altLang="zh-TW" sz="2000" b="1" dirty="0">
                <a:solidFill>
                  <a:schemeClr val="bg1"/>
                </a:solidFill>
              </a:rPr>
              <a:t>〈</a:t>
            </a:r>
            <a:r>
              <a:rPr lang="zh-TW" altLang="en-US" sz="2000" b="1" dirty="0">
                <a:solidFill>
                  <a:schemeClr val="bg1"/>
                </a:solidFill>
              </a:rPr>
              <a:t>激流三勇士</a:t>
            </a:r>
            <a:r>
              <a:rPr lang="en-US" altLang="zh-TW" sz="2000" b="1" dirty="0">
                <a:solidFill>
                  <a:schemeClr val="bg1"/>
                </a:solidFill>
              </a:rPr>
              <a:t>〉〈</a:t>
            </a:r>
            <a:r>
              <a:rPr lang="zh-TW" altLang="en-US" sz="2000" b="1" dirty="0">
                <a:solidFill>
                  <a:schemeClr val="bg1"/>
                </a:solidFill>
              </a:rPr>
              <a:t>宛菁姊姊</a:t>
            </a:r>
            <a:r>
              <a:rPr lang="en-US" altLang="zh-TW" sz="2000" b="1" dirty="0">
                <a:solidFill>
                  <a:schemeClr val="bg1"/>
                </a:solidFill>
              </a:rPr>
              <a:t>〉〈</a:t>
            </a:r>
            <a:r>
              <a:rPr lang="zh-TW" altLang="en-US" sz="2000" b="1" dirty="0">
                <a:solidFill>
                  <a:schemeClr val="bg1"/>
                </a:solidFill>
              </a:rPr>
              <a:t>爸爸的大斗笠</a:t>
            </a:r>
            <a:r>
              <a:rPr lang="en-US" altLang="zh-TW" sz="2000" b="1" dirty="0">
                <a:solidFill>
                  <a:schemeClr val="bg1"/>
                </a:solidFill>
              </a:rPr>
              <a:t>〉</a:t>
            </a:r>
          </a:p>
          <a:p>
            <a:pPr marL="0" indent="0" algn="ctr">
              <a:buNone/>
            </a:pPr>
            <a:r>
              <a:rPr lang="zh-TW" altLang="en-US" sz="3600" b="1" dirty="0">
                <a:solidFill>
                  <a:schemeClr val="bg1"/>
                </a:solidFill>
              </a:rPr>
              <a:t>收錄早期的三篇少年小說</a:t>
            </a:r>
            <a:endParaRPr lang="en-US" altLang="zh-TW" sz="36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TW" altLang="en-US" sz="3600" b="1" dirty="0">
                <a:solidFill>
                  <a:schemeClr val="bg1"/>
                </a:solidFill>
              </a:rPr>
              <a:t>臺灣少年小說第一人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381240" y="1748412"/>
            <a:ext cx="2194560" cy="5571460"/>
          </a:xfrm>
          <a:solidFill>
            <a:schemeClr val="tx2"/>
          </a:solidFill>
        </p:spPr>
        <p:txBody>
          <a:bodyPr vert="eaVert" rtlCol="0" anchor="ctr">
            <a:normAutofit fontScale="77500" lnSpcReduction="20000"/>
          </a:bodyPr>
          <a:lstStyle/>
          <a:p>
            <a:pPr marL="0" indent="0">
              <a:buNone/>
            </a:pPr>
            <a:r>
              <a:rPr lang="zh-TW" altLang="en-US" sz="3600" b="1" i="0" u="none" strike="noStrike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哪個</a:t>
            </a:r>
            <a:r>
              <a:rPr lang="zh-TW" altLang="en-US" sz="3600" b="1" dirty="0">
                <a:solidFill>
                  <a:schemeClr val="bg1"/>
                </a:solidFill>
                <a:latin typeface="Open Sans" panose="020B0606030504020204" pitchFamily="34" charset="0"/>
              </a:rPr>
              <a:t>主角人物？為什麼？舉例說明。</a:t>
            </a:r>
            <a:endParaRPr lang="en-US" altLang="zh-TW" sz="3600" b="1" dirty="0">
              <a:solidFill>
                <a:schemeClr val="bg1"/>
              </a:solidFill>
              <a:latin typeface="Open Sans" panose="020B0606030504020204" pitchFamily="34" charset="0"/>
            </a:endParaRPr>
          </a:p>
          <a:p>
            <a:pPr marL="0" indent="0">
              <a:buNone/>
            </a:pP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FF"/>
                </a:highlight>
                <a:latin typeface="Open Sans" panose="020B0606030504020204" pitchFamily="34" charset="0"/>
              </a:rPr>
              <a:t>第二段</a:t>
            </a:r>
            <a:r>
              <a:rPr lang="zh-TW" altLang="en-US" sz="3600" b="1" dirty="0">
                <a:solidFill>
                  <a:schemeClr val="bg1"/>
                </a:solidFill>
                <a:latin typeface="Open Sans" panose="020B0606030504020204" pitchFamily="34" charset="0"/>
              </a:rPr>
              <a:t>你</a:t>
            </a:r>
            <a:r>
              <a:rPr lang="zh-TW" altLang="en-US" sz="3600" b="1" i="0" u="none" strike="noStrike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最喜歡哪個段落？章節？</a:t>
            </a:r>
            <a:endParaRPr lang="en-US" altLang="zh-TW" sz="3600" b="1" i="0" u="none" strike="noStrike" dirty="0">
              <a:solidFill>
                <a:schemeClr val="bg1"/>
              </a:solidFill>
              <a:effectLst/>
              <a:latin typeface="Open Sans" panose="020B0606030504020204" pitchFamily="34" charset="0"/>
            </a:endParaRPr>
          </a:p>
          <a:p>
            <a:pPr marL="0" indent="0">
              <a:buNone/>
            </a:pPr>
            <a:endParaRPr lang="en-US" altLang="zh-TW" sz="36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第一段</a:t>
            </a:r>
            <a:r>
              <a:rPr lang="zh-TW" altLang="en-US" sz="3400" b="1" dirty="0">
                <a:solidFill>
                  <a:schemeClr val="bg1"/>
                </a:solidFill>
              </a:rPr>
              <a:t>你喜不喜歡這本書？為什麼？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D734D15E-02DD-423C-9FDA-AE666E6AD130}"/>
              </a:ext>
            </a:extLst>
          </p:cNvPr>
          <p:cNvSpPr txBox="1"/>
          <p:nvPr/>
        </p:nvSpPr>
        <p:spPr>
          <a:xfrm>
            <a:off x="2761345" y="452529"/>
            <a:ext cx="729705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600" dirty="0"/>
              <a:t>綜合</a:t>
            </a:r>
            <a:r>
              <a:rPr lang="zh-TW" altLang="en-US" sz="3200" b="1" dirty="0">
                <a:latin typeface="華康行書體" panose="02010609010101010101" pitchFamily="49" charset="-120"/>
                <a:ea typeface="華康行書體" panose="02010609010101010101" pitchFamily="49" charset="-120"/>
              </a:rPr>
              <a:t>閱讀心得李潼</a:t>
            </a:r>
            <a:r>
              <a:rPr lang="en-US" altLang="zh-TW" sz="3200" b="1" dirty="0">
                <a:latin typeface="華康行書體" panose="02010609010101010101" pitchFamily="49" charset="-120"/>
                <a:ea typeface="華康行書體" panose="02010609010101010101" pitchFamily="49" charset="-120"/>
              </a:rPr>
              <a:t>【</a:t>
            </a:r>
            <a:r>
              <a:rPr lang="zh-TW" altLang="en-US" sz="3200" b="1" dirty="0">
                <a:latin typeface="華康行書體" panose="02010609010101010101" pitchFamily="49" charset="-120"/>
                <a:ea typeface="華康行書體" panose="02010609010101010101" pitchFamily="49" charset="-120"/>
              </a:rPr>
              <a:t>激流三勇士</a:t>
            </a:r>
            <a:r>
              <a:rPr lang="en-US" altLang="zh-TW" sz="3200" b="1" dirty="0">
                <a:latin typeface="華康行書體" panose="02010609010101010101" pitchFamily="49" charset="-120"/>
                <a:ea typeface="華康行書體" panose="02010609010101010101" pitchFamily="49" charset="-120"/>
              </a:rPr>
              <a:t>】</a:t>
            </a:r>
            <a:endParaRPr lang="zh-TW" altLang="en-US" sz="6600" dirty="0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709A2B61-D24E-4779-9560-201BF4B544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6298" y="2927668"/>
            <a:ext cx="984550" cy="8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180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039815" y="2733152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4932" y="994787"/>
            <a:ext cx="7486022" cy="6212393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000" dirty="0"/>
              <a:t>下課</a:t>
            </a:r>
            <a:r>
              <a:rPr lang="en-US" altLang="zh-TW" sz="6000" dirty="0"/>
              <a:t>10</a:t>
            </a:r>
            <a:r>
              <a:rPr lang="zh-TW" altLang="en-US" sz="6000" dirty="0"/>
              <a:t>分鐘～</a:t>
            </a:r>
            <a:endParaRPr lang="en-US" altLang="zh-TW" sz="6000" dirty="0"/>
          </a:p>
          <a:p>
            <a:r>
              <a:rPr lang="zh-TW" altLang="en-US" sz="4600" b="1" u="sng" dirty="0"/>
              <a:t>桌面清空</a:t>
            </a:r>
            <a:r>
              <a:rPr lang="zh-TW" altLang="en-US" sz="4600" b="1" dirty="0"/>
              <a:t>　</a:t>
            </a:r>
            <a:r>
              <a:rPr lang="zh-TW" altLang="en-US" sz="4600" dirty="0"/>
              <a:t>再離開教室</a:t>
            </a:r>
            <a:endParaRPr lang="en-US" altLang="zh-TW" sz="4600" dirty="0"/>
          </a:p>
          <a:p>
            <a:endParaRPr lang="en-US" altLang="zh-TW" sz="4600" dirty="0"/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…………………………………………..</a:t>
            </a:r>
          </a:p>
          <a:p>
            <a:r>
              <a:rPr lang="zh-TW" altLang="en-US" sz="4600" dirty="0"/>
              <a:t>聽到</a:t>
            </a:r>
            <a:r>
              <a:rPr lang="zh-TW" altLang="en-US" sz="4600" dirty="0">
                <a:highlight>
                  <a:srgbClr val="FF00FF"/>
                </a:highlight>
              </a:rPr>
              <a:t>上課的鐘聲響起</a:t>
            </a:r>
            <a:r>
              <a:rPr lang="zh-TW" altLang="en-US" sz="4600" dirty="0"/>
              <a:t>，</a:t>
            </a:r>
            <a:endParaRPr lang="en-US" altLang="zh-TW" sz="4600" dirty="0"/>
          </a:p>
          <a:p>
            <a:r>
              <a:rPr lang="zh-TW" altLang="en-US" sz="4600" dirty="0"/>
              <a:t>請儘快 進入教室，</a:t>
            </a:r>
            <a:endParaRPr lang="en-US" altLang="zh-TW" sz="4600" dirty="0"/>
          </a:p>
          <a:p>
            <a:r>
              <a:rPr lang="zh-TW" altLang="en-US" sz="4600" dirty="0">
                <a:highlight>
                  <a:srgbClr val="FF00FF"/>
                </a:highlight>
              </a:rPr>
              <a:t>安靜坐下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109262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39545"/>
            <a:ext cx="2194560" cy="5580326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>
              <a:buNone/>
            </a:pPr>
            <a:r>
              <a:rPr lang="zh-TW" altLang="en-US" sz="2800" b="1" dirty="0">
                <a:solidFill>
                  <a:schemeClr val="bg1"/>
                </a:solidFill>
                <a:latin typeface="Open Sans" panose="020B0606030504020204" pitchFamily="34" charset="0"/>
              </a:rPr>
              <a:t>　　　連結你的生活周遭的事物</a:t>
            </a:r>
            <a:endParaRPr lang="en-US" altLang="zh-TW" sz="2800" b="1" dirty="0">
              <a:solidFill>
                <a:schemeClr val="bg1"/>
              </a:solidFill>
              <a:latin typeface="Open Sans" panose="020B0606030504020204" pitchFamily="34" charset="0"/>
            </a:endParaRPr>
          </a:p>
          <a:p>
            <a:pPr marL="0" indent="0">
              <a:buNone/>
            </a:pPr>
            <a:r>
              <a:rPr lang="zh-TW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A7CEAF"/>
                </a:highlight>
                <a:latin typeface="Open Sans" panose="020B0606030504020204" pitchFamily="34" charset="0"/>
              </a:rPr>
              <a:t>第六段</a:t>
            </a:r>
            <a:r>
              <a:rPr lang="zh-TW" altLang="en-US" sz="2800" b="1" dirty="0">
                <a:solidFill>
                  <a:schemeClr val="bg1"/>
                </a:solidFill>
                <a:latin typeface="Open Sans" panose="020B0606030504020204" pitchFamily="34" charset="0"/>
              </a:rPr>
              <a:t>這個故事讓你聯想到什麼？</a:t>
            </a:r>
            <a:endParaRPr lang="en-US" altLang="zh-TW" sz="2800" b="1" dirty="0">
              <a:solidFill>
                <a:schemeClr val="bg1"/>
              </a:solidFill>
              <a:latin typeface="Open Sans" panose="020B0606030504020204" pitchFamily="34" charset="0"/>
            </a:endParaRPr>
          </a:p>
          <a:p>
            <a:pPr marL="0" indent="0">
              <a:buNone/>
            </a:pPr>
            <a:r>
              <a:rPr lang="zh-TW" altLang="en-US" sz="2800" b="1" dirty="0">
                <a:solidFill>
                  <a:schemeClr val="bg1"/>
                </a:solidFill>
                <a:latin typeface="Open Sans" panose="020B0606030504020204" pitchFamily="34" charset="0"/>
              </a:rPr>
              <a:t>　　　你會怎麼做？</a:t>
            </a:r>
            <a:endParaRPr lang="en-US" altLang="zh-TW" sz="2800" b="1" dirty="0">
              <a:solidFill>
                <a:schemeClr val="bg1"/>
              </a:solidFill>
              <a:latin typeface="Open Sans" panose="020B0606030504020204" pitchFamily="34" charset="0"/>
            </a:endParaRPr>
          </a:p>
          <a:p>
            <a:pPr marL="0" indent="0">
              <a:buNone/>
            </a:pPr>
            <a:r>
              <a:rPr lang="zh-TW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00FF"/>
                </a:highlight>
                <a:latin typeface="Open Sans" panose="020B0606030504020204" pitchFamily="34" charset="0"/>
              </a:rPr>
              <a:t>第五段</a:t>
            </a:r>
            <a:r>
              <a:rPr lang="zh-TW" altLang="en-US" sz="2800" b="1" dirty="0">
                <a:solidFill>
                  <a:schemeClr val="bg1"/>
                </a:solidFill>
                <a:latin typeface="Open Sans" panose="020B0606030504020204" pitchFamily="34" charset="0"/>
              </a:rPr>
              <a:t>如果你是書中的主角，</a:t>
            </a:r>
            <a:endParaRPr lang="en-US" altLang="zh-TW" sz="2800" b="1" dirty="0">
              <a:solidFill>
                <a:schemeClr val="bg1"/>
              </a:solidFill>
              <a:latin typeface="Open Sans" panose="020B0606030504020204" pitchFamily="34" charset="0"/>
            </a:endParaRP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739545"/>
            <a:ext cx="2194560" cy="5580326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值日生　拿乳品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交閱讀心得＋共讀書　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51160" y="1730679"/>
            <a:ext cx="2194560" cy="5580326"/>
          </a:xfrm>
          <a:solidFill>
            <a:schemeClr val="accent6"/>
          </a:solidFill>
        </p:spPr>
        <p:txBody>
          <a:bodyPr vert="eaVert" rtlCol="0" anchor="ctr">
            <a:noAutofit/>
          </a:bodyPr>
          <a:lstStyle/>
          <a:p>
            <a:pPr marL="0" indent="0">
              <a:buNone/>
            </a:pP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0000"/>
                </a:highlight>
                <a:latin typeface="Open Sans" panose="020B0606030504020204" pitchFamily="34" charset="0"/>
              </a:rPr>
              <a:t>第四段</a:t>
            </a:r>
            <a:r>
              <a:rPr lang="zh-TW" altLang="en-US" sz="3200" b="1" dirty="0">
                <a:solidFill>
                  <a:schemeClr val="bg1"/>
                </a:solidFill>
                <a:latin typeface="Open Sans" panose="020B0606030504020204" pitchFamily="34" charset="0"/>
              </a:rPr>
              <a:t>這本書想要告訴你什麼？</a:t>
            </a:r>
            <a:endParaRPr lang="en-US" altLang="zh-TW" sz="3200" b="1" dirty="0">
              <a:solidFill>
                <a:schemeClr val="bg1"/>
              </a:solidFill>
              <a:latin typeface="Open Sans" panose="020B0606030504020204" pitchFamily="34" charset="0"/>
            </a:endParaRPr>
          </a:p>
          <a:p>
            <a:pPr marL="0" indent="0">
              <a:buNone/>
            </a:pPr>
            <a:r>
              <a:rPr lang="zh-TW" altLang="en-US" sz="3200" b="1" dirty="0">
                <a:solidFill>
                  <a:schemeClr val="bg1"/>
                </a:solidFill>
                <a:latin typeface="Open Sans" panose="020B0606030504020204" pitchFamily="34" charset="0"/>
              </a:rPr>
              <a:t>　　　的是什麼？為什麼？</a:t>
            </a:r>
            <a:endParaRPr lang="en-US" altLang="zh-TW" sz="3200" b="1" dirty="0">
              <a:solidFill>
                <a:schemeClr val="bg1"/>
              </a:solidFill>
              <a:latin typeface="Open Sans" panose="020B0606030504020204" pitchFamily="34" charset="0"/>
            </a:endParaRPr>
          </a:p>
          <a:p>
            <a:pPr marL="0" indent="0">
              <a:buNone/>
            </a:pP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00"/>
                </a:highlight>
              </a:rPr>
              <a:t>第三段</a:t>
            </a:r>
            <a:r>
              <a:rPr lang="zh-TW" altLang="en-US" sz="3200" b="1" i="0" u="none" strike="noStrike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這本書最讓你印象深刻</a:t>
            </a:r>
            <a:endParaRPr lang="en-US" altLang="zh-TW" sz="3200" b="1" i="0" u="none" strike="noStrike" dirty="0">
              <a:solidFill>
                <a:schemeClr val="bg1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D27FF021-49EF-4BB4-A539-32ED155DDBD0}"/>
              </a:ext>
            </a:extLst>
          </p:cNvPr>
          <p:cNvSpPr txBox="1"/>
          <p:nvPr/>
        </p:nvSpPr>
        <p:spPr>
          <a:xfrm>
            <a:off x="5250959" y="582804"/>
            <a:ext cx="43107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/>
              <a:t>班級時間</a:t>
            </a:r>
          </a:p>
        </p:txBody>
      </p:sp>
    </p:spTree>
    <p:extLst>
      <p:ext uri="{BB962C8B-B14F-4D97-AF65-F5344CB8AC3E}">
        <p14:creationId xmlns:p14="http://schemas.microsoft.com/office/powerpoint/2010/main" val="3363887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1874017" y="3326006"/>
            <a:ext cx="647113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9181" y="401935"/>
            <a:ext cx="8480809" cy="6601767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000" dirty="0"/>
              <a:t>下課</a:t>
            </a:r>
            <a:r>
              <a:rPr lang="en-US" altLang="zh-TW" sz="6000" dirty="0"/>
              <a:t>1</a:t>
            </a:r>
            <a:r>
              <a:rPr lang="zh-TW" altLang="en-US" sz="6000" dirty="0"/>
              <a:t>５分鐘</a:t>
            </a:r>
            <a:endParaRPr lang="en-US" altLang="zh-TW" sz="6000" dirty="0"/>
          </a:p>
          <a:p>
            <a:r>
              <a:rPr lang="zh-TW" altLang="en-US" sz="6000" dirty="0">
                <a:highlight>
                  <a:srgbClr val="FFFF00"/>
                </a:highlight>
              </a:rPr>
              <a:t>值日生拿乳品發下去</a:t>
            </a:r>
            <a:endParaRPr lang="en-US" altLang="zh-TW" sz="6000" dirty="0">
              <a:highlight>
                <a:srgbClr val="FFFF00"/>
              </a:highlight>
            </a:endParaRPr>
          </a:p>
          <a:p>
            <a:r>
              <a:rPr lang="zh-TW" altLang="en-US" sz="4600" b="1" dirty="0"/>
              <a:t>請</a:t>
            </a:r>
            <a:r>
              <a:rPr lang="zh-TW" altLang="en-US" sz="4600" b="1" dirty="0">
                <a:solidFill>
                  <a:srgbClr val="FF0000"/>
                </a:solidFill>
              </a:rPr>
              <a:t>坐在原位　安靜</a:t>
            </a:r>
            <a:r>
              <a:rPr lang="zh-TW" altLang="en-US" sz="4600" b="1" dirty="0"/>
              <a:t>喝乳品</a:t>
            </a:r>
            <a:endParaRPr lang="en-US" altLang="zh-TW" sz="4600" b="1" dirty="0"/>
          </a:p>
          <a:p>
            <a:r>
              <a:rPr lang="zh-TW" altLang="en-US" sz="4600" b="1" dirty="0"/>
              <a:t>輪流清洗容器後</a:t>
            </a:r>
            <a:endParaRPr lang="en-US" altLang="zh-TW" sz="4600" b="1" dirty="0"/>
          </a:p>
          <a:p>
            <a:r>
              <a:rPr lang="zh-TW" altLang="en-US" sz="4600" b="1" dirty="0"/>
              <a:t>排放整齊再回收</a:t>
            </a:r>
            <a:endParaRPr lang="en-US" altLang="zh-TW" sz="4600" b="1" dirty="0"/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</a:t>
            </a:r>
          </a:p>
          <a:p>
            <a:r>
              <a:rPr lang="zh-TW" altLang="en-US" sz="6000" dirty="0"/>
              <a:t>繳交心得的同學　請下課休息</a:t>
            </a:r>
            <a:endParaRPr lang="en-US" altLang="zh-TW" sz="6000" dirty="0"/>
          </a:p>
          <a:p>
            <a:r>
              <a:rPr lang="zh-TW" altLang="en-US" sz="6000" dirty="0"/>
              <a:t>未完成的同學請繼續加油！</a:t>
            </a:r>
            <a:endParaRPr lang="en-US" altLang="zh-TW" sz="6000" dirty="0"/>
          </a:p>
        </p:txBody>
      </p:sp>
    </p:spTree>
    <p:extLst>
      <p:ext uri="{BB962C8B-B14F-4D97-AF65-F5344CB8AC3E}">
        <p14:creationId xmlns:p14="http://schemas.microsoft.com/office/powerpoint/2010/main" val="4215385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Custom 2">
      <a:dk1>
        <a:sysClr val="windowText" lastClr="000000"/>
      </a:dk1>
      <a:lt1>
        <a:sysClr val="window" lastClr="FFFFFF"/>
      </a:lt1>
      <a:dk2>
        <a:srgbClr val="C00000"/>
      </a:dk2>
      <a:lt2>
        <a:srgbClr val="E7E6E6"/>
      </a:lt2>
      <a:accent1>
        <a:srgbClr val="4472C4"/>
      </a:accent1>
      <a:accent2>
        <a:srgbClr val="F5A630"/>
      </a:accent2>
      <a:accent3>
        <a:srgbClr val="E10B6B"/>
      </a:accent3>
      <a:accent4>
        <a:srgbClr val="FFC000"/>
      </a:accent4>
      <a:accent5>
        <a:srgbClr val="5B9BD5"/>
      </a:accent5>
      <a:accent6>
        <a:srgbClr val="79B33B"/>
      </a:accent6>
      <a:hlink>
        <a:srgbClr val="0563C1"/>
      </a:hlink>
      <a:folHlink>
        <a:srgbClr val="C00000"/>
      </a:folHlink>
    </a:clrScheme>
    <a:fontScheme name="Custom 2">
      <a:majorFont>
        <a:latin typeface="Sagona Book"/>
        <a:ea typeface=""/>
        <a:cs typeface=""/>
      </a:majorFont>
      <a:minorFont>
        <a:latin typeface="Sagona Extra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1756282_TF67266379_Win32" id="{6702A105-54AE-47BC-9C80-7CF97B9048D1}" vid="{91948A8A-7D22-43B8-97AB-AC6341A5A106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激勵書籤</Template>
  <TotalTime>4033</TotalTime>
  <Words>742</Words>
  <Application>Microsoft Office PowerPoint</Application>
  <PresentationFormat>自訂</PresentationFormat>
  <Paragraphs>138</Paragraphs>
  <Slides>14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4" baseType="lpstr">
      <vt:lpstr>Microsoft JhengHei UI</vt:lpstr>
      <vt:lpstr>Microsoft JhengHei UI Light</vt:lpstr>
      <vt:lpstr>華康仿宋體W2</vt:lpstr>
      <vt:lpstr>華康行書體</vt:lpstr>
      <vt:lpstr>華康粗圓體</vt:lpstr>
      <vt:lpstr>Arial</vt:lpstr>
      <vt:lpstr>Arial Black</vt:lpstr>
      <vt:lpstr>Open Sans</vt:lpstr>
      <vt:lpstr>Sagona ExtraLight</vt:lpstr>
      <vt:lpstr>Office 佈景主題</vt:lpstr>
      <vt:lpstr>書籤鳥</vt:lpstr>
      <vt:lpstr>早自修 7:50~8:05  MSSR晨讀 請安靜閱讀 共讀班書【激流三勇士】   </vt:lpstr>
      <vt:lpstr>作業未完成的同學</vt:lpstr>
      <vt:lpstr>週三課表</vt:lpstr>
      <vt:lpstr>PowerPoint 簡報</vt:lpstr>
      <vt:lpstr>書籤鳥</vt:lpstr>
      <vt:lpstr>PowerPoint 簡報</vt:lpstr>
      <vt:lpstr>書籤鳥</vt:lpstr>
      <vt:lpstr>PowerPoint 簡報</vt:lpstr>
      <vt:lpstr>書籤鳥</vt:lpstr>
      <vt:lpstr>PowerPoint 簡報</vt:lpstr>
      <vt:lpstr>書籤鳥</vt:lpstr>
      <vt:lpstr>PowerPoint 簡報</vt:lpstr>
      <vt:lpstr>書籤鳥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書籤鳥</dc:title>
  <dc:creator>瓊文 張</dc:creator>
  <cp:lastModifiedBy>瓊文 張</cp:lastModifiedBy>
  <cp:revision>29</cp:revision>
  <dcterms:created xsi:type="dcterms:W3CDTF">2021-08-31T13:24:41Z</dcterms:created>
  <dcterms:modified xsi:type="dcterms:W3CDTF">2021-10-11T11:20:36Z</dcterms:modified>
</cp:coreProperties>
</file>