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5" r:id="rId3"/>
    <p:sldId id="283" r:id="rId4"/>
    <p:sldId id="256" r:id="rId5"/>
    <p:sldId id="273" r:id="rId6"/>
    <p:sldId id="259" r:id="rId7"/>
    <p:sldId id="277" r:id="rId8"/>
    <p:sldId id="261" r:id="rId9"/>
    <p:sldId id="280" r:id="rId10"/>
    <p:sldId id="260" r:id="rId11"/>
    <p:sldId id="274" r:id="rId12"/>
    <p:sldId id="262" r:id="rId13"/>
    <p:sldId id="284" r:id="rId14"/>
    <p:sldId id="264" r:id="rId15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EAF"/>
    <a:srgbClr val="C00000"/>
    <a:srgbClr val="79B33B"/>
    <a:srgbClr val="E10B6B"/>
    <a:srgbClr val="FE6547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2021/10/11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2021/10/11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 userDrawn="1">
          <p15:clr>
            <a:srgbClr val="FBAE40"/>
          </p15:clr>
        </p15:guide>
        <p15:guide id="2" pos="1680" userDrawn="1">
          <p15:clr>
            <a:srgbClr val="FBAE40"/>
          </p15:clr>
        </p15:guide>
        <p15:guide id="3" pos="1752" userDrawn="1">
          <p15:clr>
            <a:srgbClr val="FBAE40"/>
          </p15:clr>
        </p15:guide>
        <p15:guide id="4" pos="3120" userDrawn="1">
          <p15:clr>
            <a:srgbClr val="FBAE40"/>
          </p15:clr>
        </p15:guide>
        <p15:guide id="5" pos="3192" userDrawn="1">
          <p15:clr>
            <a:srgbClr val="FBAE40"/>
          </p15:clr>
        </p15:guide>
        <p15:guide id="6" pos="4584" userDrawn="1">
          <p15:clr>
            <a:srgbClr val="FBAE40"/>
          </p15:clr>
        </p15:guide>
        <p15:guide id="7" pos="4656" userDrawn="1">
          <p15:clr>
            <a:srgbClr val="FBAE40"/>
          </p15:clr>
        </p15:guide>
        <p15:guide id="8" pos="6048" userDrawn="1">
          <p15:clr>
            <a:srgbClr val="FBAE40"/>
          </p15:clr>
        </p15:guide>
        <p15:guide id="9" orient="horz" pos="288" userDrawn="1">
          <p15:clr>
            <a:srgbClr val="FBAE40"/>
          </p15:clr>
        </p15:guide>
        <p15:guide id="10" orient="horz" pos="46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26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2021/10/11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6545" y="461871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r">
              <a:buNone/>
            </a:pPr>
            <a:r>
              <a:rPr lang="zh-TW" altLang="en-US" sz="4800" b="1" kern="0" spc="-300" dirty="0">
                <a:solidFill>
                  <a:schemeClr val="bg1"/>
                </a:solidFill>
                <a:latin typeface="華康仿宋體W2" panose="02010609010101010101" pitchFamily="49" charset="-120"/>
                <a:ea typeface="華康仿宋體W2" panose="02010609010101010101" pitchFamily="49" charset="-120"/>
              </a:rPr>
              <a:t>考１２００單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55346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r">
              <a:buNone/>
            </a:pPr>
            <a:r>
              <a:rPr lang="zh-TW" altLang="en-US" sz="3200" b="1" dirty="0">
                <a:solidFill>
                  <a:schemeClr val="bg1">
                    <a:lumMod val="95000"/>
                  </a:schemeClr>
                </a:solidFill>
              </a:rPr>
              <a:t>下課走廊</a:t>
            </a:r>
            <a:r>
              <a:rPr lang="zh-TW" altLang="en-US" sz="3200" b="1" dirty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</a:t>
            </a:r>
            <a:r>
              <a:rPr lang="zh-TW" altLang="en-US" sz="3200" b="1" dirty="0">
                <a:highlight>
                  <a:srgbClr val="FFFF00"/>
                </a:highlight>
              </a:rPr>
              <a:t>元氣護眼操</a:t>
            </a:r>
            <a:endParaRPr lang="en-US" altLang="zh-TW" sz="3200" b="1" dirty="0">
              <a:highlight>
                <a:srgbClr val="FFFF00"/>
              </a:highlight>
            </a:endParaRPr>
          </a:p>
          <a:p>
            <a:pPr marL="0" indent="0" algn="r">
              <a:buNone/>
            </a:pPr>
            <a:r>
              <a:rPr lang="zh-TW" altLang="en-US" sz="5400" b="1" kern="0" dirty="0">
                <a:solidFill>
                  <a:schemeClr val="bg1"/>
                </a:solidFill>
                <a:latin typeface="華康仿宋體W2" panose="02010609010101010101" pitchFamily="49" charset="-120"/>
                <a:ea typeface="華康仿宋體W2" panose="02010609010101010101" pitchFamily="49" charset="-120"/>
              </a:rPr>
              <a:t>畫國練６重點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08494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 lnSpcReduction="10000"/>
          </a:bodyPr>
          <a:lstStyle/>
          <a:p>
            <a:pPr marL="0" indent="0" algn="r">
              <a:buNone/>
            </a:pPr>
            <a:r>
              <a:rPr lang="zh-TW" altLang="en-US" sz="4800" b="1" kern="0" spc="-300" dirty="0">
                <a:solidFill>
                  <a:schemeClr val="bg1"/>
                </a:solidFill>
              </a:rPr>
              <a:t>　　</a:t>
            </a:r>
            <a:r>
              <a:rPr lang="zh-TW" altLang="en-US" sz="2800" b="1" kern="0" spc="-300" dirty="0">
                <a:solidFill>
                  <a:schemeClr val="bg1"/>
                </a:solidFill>
              </a:rPr>
              <a:t>八九以下　詞＊行　句＊３</a:t>
            </a:r>
            <a:endParaRPr lang="en-US" altLang="zh-TW" sz="2800" b="1" kern="0" spc="-3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zh-TW" altLang="en-US" sz="2800" b="1" kern="0" spc="-300" dirty="0">
                <a:solidFill>
                  <a:schemeClr val="bg1"/>
                </a:solidFill>
              </a:rPr>
              <a:t>九十以上　詞＊２　句＊１</a:t>
            </a:r>
            <a:endParaRPr lang="en-US" altLang="zh-TW" sz="2800" b="1" kern="0" spc="-3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zh-TW" altLang="en-US" sz="4800" b="1" kern="0" spc="-300" dirty="0">
                <a:solidFill>
                  <a:schemeClr val="bg1"/>
                </a:solidFill>
              </a:rPr>
              <a:t>國５</a:t>
            </a:r>
            <a:r>
              <a:rPr lang="zh-TW" altLang="en-US" sz="4800" b="1" kern="0" spc="-300">
                <a:solidFill>
                  <a:schemeClr val="bg1"/>
                </a:solidFill>
              </a:rPr>
              <a:t>小考　加油</a:t>
            </a:r>
            <a:endParaRPr lang="en-US" altLang="zh-TW" sz="4800" b="1" kern="0" spc="-300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4B3444C-6575-4603-96C8-4CBCA682D267}"/>
              </a:ext>
            </a:extLst>
          </p:cNvPr>
          <p:cNvSpPr txBox="1"/>
          <p:nvPr/>
        </p:nvSpPr>
        <p:spPr>
          <a:xfrm>
            <a:off x="2978584" y="581974"/>
            <a:ext cx="2044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國語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F091E9C-187B-4763-95AB-B64C7FA5FB53}"/>
              </a:ext>
            </a:extLst>
          </p:cNvPr>
          <p:cNvSpPr txBox="1"/>
          <p:nvPr/>
        </p:nvSpPr>
        <p:spPr>
          <a:xfrm>
            <a:off x="7434371" y="1748411"/>
            <a:ext cx="22365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１０：５５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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１１：０５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52C4A75-7D75-4404-92F2-582589F3AC8E}"/>
              </a:ext>
            </a:extLst>
          </p:cNvPr>
          <p:cNvSpPr txBox="1"/>
          <p:nvPr/>
        </p:nvSpPr>
        <p:spPr>
          <a:xfrm>
            <a:off x="446353" y="1748411"/>
            <a:ext cx="22365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１０：２５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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１０：３５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026A262-1B75-4D31-BCD2-71A114DA2558}"/>
              </a:ext>
            </a:extLst>
          </p:cNvPr>
          <p:cNvSpPr txBox="1"/>
          <p:nvPr/>
        </p:nvSpPr>
        <p:spPr>
          <a:xfrm>
            <a:off x="2786692" y="1748411"/>
            <a:ext cx="22365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１０：３５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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１１：５５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311120" y="3662625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dirty="0">
                <a:solidFill>
                  <a:schemeClr val="bg1"/>
                </a:solidFill>
                <a:latin typeface="華康粗圓體" panose="02010609010101010101" pitchFamily="49" charset="-120"/>
                <a:ea typeface="華康粗圓體" panose="02010609010101010101" pitchFamily="49" charset="-120"/>
              </a:rPr>
              <a:t>元氣護眼操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498" y="489857"/>
            <a:ext cx="9435403" cy="6792686"/>
          </a:xfrm>
        </p:spPr>
        <p:txBody>
          <a:bodyPr>
            <a:normAutofit lnSpcReduction="10000"/>
          </a:bodyPr>
          <a:lstStyle/>
          <a:p>
            <a:r>
              <a:rPr lang="zh-TW" altLang="en-US" sz="6200" dirty="0"/>
              <a:t>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endParaRPr lang="en-US" altLang="zh-TW" sz="6200" dirty="0"/>
          </a:p>
          <a:p>
            <a:r>
              <a:rPr lang="zh-TW" altLang="en-US" sz="6000" dirty="0"/>
              <a:t>請到走廊</a:t>
            </a:r>
            <a:endParaRPr lang="en-US" altLang="zh-TW" sz="6000" dirty="0"/>
          </a:p>
          <a:p>
            <a:r>
              <a:rPr lang="zh-TW" altLang="en-US" sz="6000" dirty="0"/>
              <a:t>按照號碼排在線上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結束後，自動下課</a:t>
            </a:r>
            <a:endParaRPr lang="en-US" altLang="zh-TW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整理書包清潔座位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中午放學　請大家</a:t>
            </a:r>
            <a:endParaRPr lang="en-US" altLang="zh-TW" sz="4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823153" y="1739068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數作　數重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大家來找碴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B37E978-8331-4F33-B1FF-760B6E791000}"/>
              </a:ext>
            </a:extLst>
          </p:cNvPr>
          <p:cNvSpPr txBox="1"/>
          <p:nvPr/>
        </p:nvSpPr>
        <p:spPr>
          <a:xfrm>
            <a:off x="4993131" y="592852"/>
            <a:ext cx="2341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數學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D1025FC-2ABD-44DA-91E6-B533CA100661}"/>
              </a:ext>
            </a:extLst>
          </p:cNvPr>
          <p:cNvSpPr txBox="1"/>
          <p:nvPr/>
        </p:nvSpPr>
        <p:spPr>
          <a:xfrm>
            <a:off x="3382322" y="6235002"/>
            <a:ext cx="1416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</a:t>
            </a:r>
            <a:r>
              <a:rPr lang="zh-TW" altLang="en-US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２８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F9B0CDD-F849-4FBB-98DE-4E006D571F1D}"/>
              </a:ext>
            </a:extLst>
          </p:cNvPr>
          <p:cNvSpPr txBox="1"/>
          <p:nvPr/>
        </p:nvSpPr>
        <p:spPr>
          <a:xfrm>
            <a:off x="3382322" y="3589140"/>
            <a:ext cx="1416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</a:t>
            </a:r>
            <a:r>
              <a:rPr lang="zh-TW" altLang="en-US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６</a:t>
            </a:r>
            <a:r>
              <a:rPr lang="en-US" altLang="zh-TW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-</a:t>
            </a:r>
            <a:r>
              <a:rPr lang="zh-TW" altLang="en-US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７</a:t>
            </a: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D04CA79-906D-4C6A-AFF2-3C8576C26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09"/>
            <a:ext cx="7543800" cy="2911343"/>
          </a:xfrm>
        </p:spPr>
        <p:txBody>
          <a:bodyPr/>
          <a:lstStyle/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3EC477-6358-4739-8EEB-DFE36A11A250}"/>
              </a:ext>
            </a:extLst>
          </p:cNvPr>
          <p:cNvSpPr txBox="1"/>
          <p:nvPr/>
        </p:nvSpPr>
        <p:spPr>
          <a:xfrm>
            <a:off x="783773" y="947526"/>
            <a:ext cx="8320034" cy="704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盛飯、用餐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中午量體溫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１２：１５潔牙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１２：２５放學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79B33B">
                  <a:lumMod val="75000"/>
                </a:srgb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 椅子抬起來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79B33B">
                  <a:lumMod val="75000"/>
                </a:srgb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r>
              <a:rPr lang="zh-TW" altLang="en-US" sz="5400" dirty="0">
                <a:solidFill>
                  <a:srgbClr val="79B33B">
                    <a:lumMod val="75000"/>
                  </a:srgb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聽廣播進行防疫分流放學</a:t>
            </a:r>
            <a:endParaRPr lang="en-US" altLang="zh-TW" sz="5400" dirty="0">
              <a:solidFill>
                <a:srgbClr val="79B33B">
                  <a:lumMod val="75000"/>
                </a:srgb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969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20642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週三課表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59" y="2019720"/>
            <a:ext cx="9435403" cy="6858000"/>
          </a:xfrm>
        </p:spPr>
        <p:txBody>
          <a:bodyPr>
            <a:normAutofit/>
          </a:bodyPr>
          <a:lstStyle/>
          <a:p>
            <a:r>
              <a:rPr lang="zh-TW" altLang="en-US" sz="7800" b="1" dirty="0"/>
              <a:t>綜班 </a:t>
            </a:r>
            <a:r>
              <a:rPr lang="zh-TW" altLang="en-US" sz="7800" b="1" dirty="0">
                <a:solidFill>
                  <a:srgbClr val="FF0000"/>
                </a:solidFill>
                <a:highlight>
                  <a:srgbClr val="FFFF00"/>
                </a:highlight>
              </a:rPr>
              <a:t>乳品</a:t>
            </a:r>
            <a:r>
              <a:rPr lang="zh-TW" altLang="en-US" sz="7800" b="1" dirty="0">
                <a:solidFill>
                  <a:srgbClr val="FF0000"/>
                </a:solidFill>
              </a:rPr>
              <a:t> </a:t>
            </a:r>
            <a:r>
              <a:rPr lang="zh-TW" altLang="en-US" sz="7800" b="1" dirty="0"/>
              <a:t>國</a:t>
            </a:r>
            <a:r>
              <a:rPr lang="zh-TW" altLang="en-US" sz="7800" b="1" dirty="0">
                <a:solidFill>
                  <a:srgbClr val="FF0000"/>
                </a:solidFill>
                <a:highlight>
                  <a:srgbClr val="FFFF00"/>
                </a:highlight>
              </a:rPr>
              <a:t>護眼</a:t>
            </a:r>
            <a:r>
              <a:rPr lang="zh-TW" altLang="en-US" sz="7800" b="1" dirty="0"/>
              <a:t>數</a:t>
            </a:r>
            <a:endParaRPr lang="en-US" altLang="zh-TW" sz="7800" b="1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放學</a:t>
            </a:r>
            <a:endParaRPr lang="en-US" altLang="zh-TW" sz="7800" b="1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73239"/>
            <a:ext cx="9435403" cy="725993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分鐘～缺交者 請靜思反省</a:t>
            </a:r>
            <a:endParaRPr lang="en-US" altLang="zh-TW" sz="6000" dirty="0"/>
          </a:p>
          <a:p>
            <a:r>
              <a:rPr lang="zh-TW" altLang="en-US" sz="4600" dirty="0"/>
              <a:t>桌面淨空椅子靠攏</a:t>
            </a:r>
            <a:endParaRPr lang="en-US" altLang="zh-TW" sz="4600" dirty="0"/>
          </a:p>
          <a:p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68818" y="1739547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閱讀心得</a:t>
            </a:r>
            <a:r>
              <a:rPr lang="zh-TW" altLang="en-US" sz="3600" b="1" dirty="0">
                <a:solidFill>
                  <a:schemeClr val="bg1"/>
                </a:solidFill>
                <a:sym typeface="Wingdings" panose="05000000000000000000" pitchFamily="2" charset="2"/>
              </a:rPr>
              <a:t></a:t>
            </a:r>
            <a:r>
              <a:rPr lang="zh-TW" altLang="en-US" sz="3600" b="1" dirty="0">
                <a:solidFill>
                  <a:schemeClr val="bg1"/>
                </a:solidFill>
              </a:rPr>
              <a:t>訂題目</a:t>
            </a:r>
            <a:endParaRPr lang="en-US" altLang="zh-TW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佳句</a:t>
            </a:r>
            <a:r>
              <a:rPr lang="zh-TW" altLang="en-US" sz="3600" b="1" dirty="0">
                <a:solidFill>
                  <a:schemeClr val="bg1"/>
                </a:solidFill>
                <a:sym typeface="Wingdings" panose="05000000000000000000" pitchFamily="2" charset="2"/>
              </a:rPr>
              <a:t>　字</a:t>
            </a:r>
            <a:endParaRPr lang="en-US" altLang="zh-TW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大意</a:t>
            </a:r>
            <a:r>
              <a:rPr lang="zh-TW" altLang="en-US" sz="3600" b="1" dirty="0">
                <a:solidFill>
                  <a:schemeClr val="bg1"/>
                </a:solidFill>
                <a:sym typeface="Wingdings" panose="05000000000000000000" pitchFamily="2" charset="2"/>
              </a:rPr>
              <a:t></a:t>
            </a:r>
            <a:r>
              <a:rPr lang="zh-TW" altLang="en-US" sz="3600" b="1" dirty="0">
                <a:solidFill>
                  <a:schemeClr val="bg1"/>
                </a:solidFill>
              </a:rPr>
              <a:t>４行（</a:t>
            </a:r>
            <a:r>
              <a:rPr lang="zh-TW" altLang="en-US" sz="3600" b="1" dirty="0">
                <a:solidFill>
                  <a:schemeClr val="bg1"/>
                </a:solidFill>
                <a:latin typeface="Open Sans" panose="020B0606030504020204" pitchFamily="34" charset="0"/>
              </a:rPr>
              <a:t>５句話）</a:t>
            </a:r>
            <a:endParaRPr lang="en-US" altLang="zh-TW" sz="36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61346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en-US" altLang="zh-TW" sz="2000" b="1" dirty="0">
                <a:solidFill>
                  <a:schemeClr val="bg1"/>
                </a:solidFill>
              </a:rPr>
              <a:t>〈</a:t>
            </a:r>
            <a:r>
              <a:rPr lang="zh-TW" altLang="en-US" sz="2000" b="1" dirty="0">
                <a:solidFill>
                  <a:schemeClr val="bg1"/>
                </a:solidFill>
              </a:rPr>
              <a:t>激流三勇士</a:t>
            </a:r>
            <a:r>
              <a:rPr lang="en-US" altLang="zh-TW" sz="2000" b="1" dirty="0">
                <a:solidFill>
                  <a:schemeClr val="bg1"/>
                </a:solidFill>
              </a:rPr>
              <a:t>〉〈</a:t>
            </a:r>
            <a:r>
              <a:rPr lang="zh-TW" altLang="en-US" sz="2000" b="1" dirty="0">
                <a:solidFill>
                  <a:schemeClr val="bg1"/>
                </a:solidFill>
              </a:rPr>
              <a:t>宛菁姊姊</a:t>
            </a:r>
            <a:r>
              <a:rPr lang="en-US" altLang="zh-TW" sz="2000" b="1" dirty="0">
                <a:solidFill>
                  <a:schemeClr val="bg1"/>
                </a:solidFill>
              </a:rPr>
              <a:t>〉〈</a:t>
            </a:r>
            <a:r>
              <a:rPr lang="zh-TW" altLang="en-US" sz="2000" b="1" dirty="0">
                <a:solidFill>
                  <a:schemeClr val="bg1"/>
                </a:solidFill>
              </a:rPr>
              <a:t>爸爸的大斗笠</a:t>
            </a:r>
            <a:r>
              <a:rPr lang="en-US" altLang="zh-TW" sz="2000" b="1" dirty="0">
                <a:solidFill>
                  <a:schemeClr val="bg1"/>
                </a:solidFill>
              </a:rPr>
              <a:t>〉</a:t>
            </a:r>
          </a:p>
          <a:p>
            <a:pPr marL="0" indent="0" algn="ctr"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收錄早期的三篇少年小說</a:t>
            </a:r>
            <a:endParaRPr lang="en-US" altLang="zh-TW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臺灣少年小說第一人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81240" y="1748412"/>
            <a:ext cx="2194560" cy="5571460"/>
          </a:xfrm>
          <a:solidFill>
            <a:schemeClr val="tx2"/>
          </a:solidFill>
        </p:spPr>
        <p:txBody>
          <a:bodyPr vert="eaVert" rtlCol="0" anchor="ctr"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sz="3600" b="1" i="0" u="none" strike="noStrike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哪個</a:t>
            </a:r>
            <a:r>
              <a:rPr lang="zh-TW" altLang="en-US" sz="3600" b="1" dirty="0">
                <a:solidFill>
                  <a:schemeClr val="bg1"/>
                </a:solidFill>
                <a:latin typeface="Open Sans" panose="020B0606030504020204" pitchFamily="34" charset="0"/>
              </a:rPr>
              <a:t>主角人物？為什麼？舉例說明。</a:t>
            </a:r>
            <a:endParaRPr lang="en-US" altLang="zh-TW" sz="360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Open Sans" panose="020B0606030504020204" pitchFamily="34" charset="0"/>
              </a:rPr>
              <a:t>第二段</a:t>
            </a:r>
            <a:r>
              <a:rPr lang="zh-TW" altLang="en-US" sz="3600" b="1" dirty="0">
                <a:solidFill>
                  <a:schemeClr val="bg1"/>
                </a:solidFill>
                <a:latin typeface="Open Sans" panose="020B0606030504020204" pitchFamily="34" charset="0"/>
              </a:rPr>
              <a:t>你</a:t>
            </a:r>
            <a:r>
              <a:rPr lang="zh-TW" altLang="en-US" sz="3600" b="1" i="0" u="none" strike="noStrike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最喜歡哪個段落？章節？</a:t>
            </a:r>
            <a:endParaRPr lang="en-US" altLang="zh-TW" sz="3600" b="1" i="0" u="none" strike="noStrike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altLang="zh-TW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第一段</a:t>
            </a:r>
            <a:r>
              <a:rPr lang="zh-TW" altLang="en-US" sz="3400" b="1" dirty="0">
                <a:solidFill>
                  <a:schemeClr val="bg1"/>
                </a:solidFill>
              </a:rPr>
              <a:t>你喜不喜歡這本書？為什麼？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34D15E-02DD-423C-9FDA-AE666E6AD130}"/>
              </a:ext>
            </a:extLst>
          </p:cNvPr>
          <p:cNvSpPr txBox="1"/>
          <p:nvPr/>
        </p:nvSpPr>
        <p:spPr>
          <a:xfrm>
            <a:off x="2761345" y="452529"/>
            <a:ext cx="72970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/>
              <a:t>綜合</a:t>
            </a:r>
            <a:r>
              <a:rPr lang="zh-TW" altLang="en-US" sz="3200" b="1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閱讀心得李潼</a:t>
            </a:r>
            <a:r>
              <a:rPr lang="en-US" altLang="zh-TW" sz="3200" b="1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【</a:t>
            </a:r>
            <a:r>
              <a:rPr lang="zh-TW" altLang="en-US" sz="3200" b="1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激流三勇士</a:t>
            </a:r>
            <a:r>
              <a:rPr lang="en-US" altLang="zh-TW" sz="3200" b="1" dirty="0">
                <a:latin typeface="華康行書體" panose="02010609010101010101" pitchFamily="49" charset="-120"/>
                <a:ea typeface="華康行書體" panose="02010609010101010101" pitchFamily="49" charset="-120"/>
              </a:rPr>
              <a:t>】</a:t>
            </a:r>
            <a:endParaRPr lang="zh-TW" altLang="en-US" sz="66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09A2B61-D24E-4779-9560-201BF4B544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6298" y="2927668"/>
            <a:ext cx="984550" cy="8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4932" y="994787"/>
            <a:ext cx="7486022" cy="621239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10</a:t>
            </a:r>
            <a:r>
              <a:rPr lang="zh-TW" altLang="en-US" sz="6000" dirty="0"/>
              <a:t>分鐘～</a:t>
            </a:r>
            <a:endParaRPr lang="en-US" altLang="zh-TW" sz="6000" dirty="0"/>
          </a:p>
          <a:p>
            <a:r>
              <a:rPr lang="zh-TW" altLang="en-US" sz="4600" b="1" u="sng" dirty="0"/>
              <a:t>桌面清空</a:t>
            </a:r>
            <a:r>
              <a:rPr lang="zh-TW" altLang="en-US" sz="4600" b="1" dirty="0"/>
              <a:t>　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926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　　　連結你的生活周遭的事物</a:t>
            </a:r>
            <a:endParaRPr lang="en-US" altLang="zh-TW" sz="280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A7CEAF"/>
                </a:highlight>
                <a:latin typeface="Open Sans" panose="020B0606030504020204" pitchFamily="34" charset="0"/>
              </a:rPr>
              <a:t>第六段</a:t>
            </a:r>
            <a:r>
              <a:rPr lang="zh-TW" alt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這個故事讓你聯想到什麼？</a:t>
            </a:r>
            <a:endParaRPr lang="en-US" altLang="zh-TW" sz="280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　　　你會怎麼做？</a:t>
            </a:r>
            <a:endParaRPr lang="en-US" altLang="zh-TW" sz="280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FF"/>
                </a:highlight>
                <a:latin typeface="Open Sans" panose="020B0606030504020204" pitchFamily="34" charset="0"/>
              </a:rPr>
              <a:t>第五段</a:t>
            </a:r>
            <a:r>
              <a:rPr lang="zh-TW" alt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如果你是書中的主角，</a:t>
            </a:r>
            <a:endParaRPr lang="en-US" altLang="zh-TW" sz="2800" b="1" dirty="0">
              <a:solidFill>
                <a:schemeClr val="bg1"/>
              </a:solidFill>
              <a:latin typeface="Open Sans" panose="020B0606030504020204" pitchFamily="34" charset="0"/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值日生　拿乳品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交閱讀心得＋共讀書　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1160" y="1730679"/>
            <a:ext cx="2194560" cy="5580326"/>
          </a:xfrm>
          <a:solidFill>
            <a:schemeClr val="accent6"/>
          </a:solidFill>
        </p:spPr>
        <p:txBody>
          <a:bodyPr vert="eaVert" rtlCol="0" anchor="ctr">
            <a:noAutofit/>
          </a:bodyPr>
          <a:lstStyle/>
          <a:p>
            <a:pPr marL="0" indent="0">
              <a:buNone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  <a:latin typeface="Open Sans" panose="020B0606030504020204" pitchFamily="34" charset="0"/>
              </a:rPr>
              <a:t>第四段</a:t>
            </a:r>
            <a:r>
              <a:rPr lang="zh-TW" alt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這本書想要告訴你什麼？</a:t>
            </a:r>
            <a:endParaRPr lang="en-US" altLang="zh-TW" sz="320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　　　的是什麼？為什麼？</a:t>
            </a:r>
            <a:endParaRPr lang="en-US" altLang="zh-TW" sz="320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第三段</a:t>
            </a:r>
            <a:r>
              <a:rPr lang="zh-TW" altLang="en-US" sz="3200" b="1" i="0" u="none" strike="noStrike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這本書最讓你印象深刻</a:t>
            </a:r>
            <a:endParaRPr lang="en-US" altLang="zh-TW" sz="3200" b="1" i="0" u="none" strike="noStrike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7FF021-49EF-4BB4-A539-32ED155DDBD0}"/>
              </a:ext>
            </a:extLst>
          </p:cNvPr>
          <p:cNvSpPr txBox="1"/>
          <p:nvPr/>
        </p:nvSpPr>
        <p:spPr>
          <a:xfrm>
            <a:off x="5250959" y="582804"/>
            <a:ext cx="4310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班級時間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1874017" y="3326006"/>
            <a:ext cx="647113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181" y="401935"/>
            <a:ext cx="8480809" cy="6601767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</a:t>
            </a:r>
            <a:r>
              <a:rPr lang="zh-TW" altLang="en-US" sz="6000" dirty="0"/>
              <a:t>５分鐘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值日生拿乳品發下去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4600" b="1" dirty="0"/>
              <a:t>請</a:t>
            </a:r>
            <a:r>
              <a:rPr lang="zh-TW" altLang="en-US" sz="4600" b="1" dirty="0">
                <a:solidFill>
                  <a:srgbClr val="FF0000"/>
                </a:solidFill>
              </a:rPr>
              <a:t>坐在原位　安靜</a:t>
            </a:r>
            <a:r>
              <a:rPr lang="zh-TW" altLang="en-US" sz="4600" b="1" dirty="0"/>
              <a:t>喝乳品</a:t>
            </a:r>
            <a:endParaRPr lang="en-US" altLang="zh-TW" sz="4600" b="1" dirty="0"/>
          </a:p>
          <a:p>
            <a:r>
              <a:rPr lang="zh-TW" altLang="en-US" sz="4600" b="1" dirty="0"/>
              <a:t>輪流清洗容器後</a:t>
            </a:r>
            <a:endParaRPr lang="en-US" altLang="zh-TW" sz="4600" b="1" dirty="0"/>
          </a:p>
          <a:p>
            <a:r>
              <a:rPr lang="zh-TW" altLang="en-US" sz="4600" b="1" dirty="0"/>
              <a:t>排放整齊再回收</a:t>
            </a:r>
            <a:endParaRPr lang="en-US" altLang="zh-TW" sz="4600" b="1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</a:t>
            </a:r>
          </a:p>
          <a:p>
            <a:r>
              <a:rPr lang="zh-TW" altLang="en-US" sz="6000" dirty="0"/>
              <a:t>繳交心得的同學　請下課休息</a:t>
            </a:r>
            <a:endParaRPr lang="en-US" altLang="zh-TW" sz="6000" dirty="0"/>
          </a:p>
          <a:p>
            <a:r>
              <a:rPr lang="zh-TW" altLang="en-US" sz="6000" dirty="0"/>
              <a:t>未完成的同學請繼續加油！</a:t>
            </a:r>
            <a:endParaRPr lang="en-US" altLang="zh-TW" sz="6000" dirty="0"/>
          </a:p>
        </p:txBody>
      </p:sp>
    </p:spTree>
    <p:extLst>
      <p:ext uri="{BB962C8B-B14F-4D97-AF65-F5344CB8AC3E}">
        <p14:creationId xmlns:p14="http://schemas.microsoft.com/office/powerpoint/2010/main" val="421538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激勵書籤</Template>
  <TotalTime>4033</TotalTime>
  <Words>742</Words>
  <Application>Microsoft Office PowerPoint</Application>
  <PresentationFormat>自訂</PresentationFormat>
  <Paragraphs>138</Paragraphs>
  <Slides>14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Microsoft JhengHei UI</vt:lpstr>
      <vt:lpstr>Microsoft JhengHei UI Light</vt:lpstr>
      <vt:lpstr>華康仿宋體W2</vt:lpstr>
      <vt:lpstr>華康行書體</vt:lpstr>
      <vt:lpstr>華康粗圓體</vt:lpstr>
      <vt:lpstr>Arial</vt:lpstr>
      <vt:lpstr>Arial Black</vt:lpstr>
      <vt:lpstr>Open Sans</vt:lpstr>
      <vt:lpstr>Sagona ExtraLight</vt:lpstr>
      <vt:lpstr>Office 佈景主題</vt:lpstr>
      <vt:lpstr>書籤鳥</vt:lpstr>
      <vt:lpstr>早自修 7:50~8:05  MSSR晨讀 請安靜閱讀 共讀班書【激流三勇士】   </vt:lpstr>
      <vt:lpstr>作業未完成的同學</vt:lpstr>
      <vt:lpstr>週三課表</vt:lpstr>
      <vt:lpstr>PowerPoint 簡報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29</cp:revision>
  <dcterms:created xsi:type="dcterms:W3CDTF">2021-08-31T13:24:41Z</dcterms:created>
  <dcterms:modified xsi:type="dcterms:W3CDTF">2021-10-11T11:20:36Z</dcterms:modified>
</cp:coreProperties>
</file>