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79" r:id="rId3"/>
    <p:sldId id="256" r:id="rId4"/>
    <p:sldId id="259" r:id="rId5"/>
    <p:sldId id="285" r:id="rId6"/>
    <p:sldId id="267" r:id="rId7"/>
    <p:sldId id="261" r:id="rId8"/>
    <p:sldId id="268" r:id="rId9"/>
    <p:sldId id="274" r:id="rId10"/>
    <p:sldId id="272" r:id="rId11"/>
    <p:sldId id="260" r:id="rId12"/>
    <p:sldId id="269" r:id="rId13"/>
    <p:sldId id="262" r:id="rId14"/>
    <p:sldId id="284" r:id="rId15"/>
    <p:sldId id="264" r:id="rId16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C6B"/>
    <a:srgbClr val="C00000"/>
    <a:srgbClr val="79B33B"/>
    <a:srgbClr val="E10B6B"/>
    <a:srgbClr val="FE6547"/>
    <a:srgbClr val="A7CEAF"/>
    <a:srgbClr val="196E93"/>
    <a:srgbClr val="B31E24"/>
    <a:srgbClr val="8E171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2" d="100"/>
          <a:sy n="72" d="100"/>
        </p:scale>
        <p:origin x="1584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2021/10/11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2021/10/11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844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465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2021/10/11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4739" y="1155561"/>
            <a:ext cx="8169310" cy="3455444"/>
          </a:xfrm>
        </p:spPr>
        <p:txBody>
          <a:bodyPr>
            <a:normAutofit fontScale="90000"/>
          </a:bodyPr>
          <a:lstStyle/>
          <a:p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u="sng" dirty="0">
                <a:solidFill>
                  <a:srgbClr val="FF0000"/>
                </a:solidFill>
                <a:highlight>
                  <a:srgbClr val="FFFF00"/>
                </a:highlight>
              </a:rPr>
              <a:t>潔牙長請準備氟水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2"/>
            <a:ext cx="10028255" cy="3664025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</a:t>
            </a:r>
            <a:r>
              <a:rPr lang="zh-TW" altLang="en-US" sz="3200" u="sng" dirty="0"/>
              <a:t>誠瑋</a:t>
            </a:r>
            <a:r>
              <a:rPr lang="zh-TW" altLang="en-US" sz="3200" dirty="0"/>
              <a:t>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玉琪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r>
              <a:rPr lang="zh-TW" altLang="en-US" sz="4000" dirty="0">
                <a:highlight>
                  <a:srgbClr val="FFFF00"/>
                </a:highlight>
              </a:rPr>
              <a:t>請掃地＋拖地</a:t>
            </a:r>
          </a:p>
        </p:txBody>
      </p:sp>
    </p:spTree>
    <p:extLst>
      <p:ext uri="{BB962C8B-B14F-4D97-AF65-F5344CB8AC3E}">
        <p14:creationId xmlns:p14="http://schemas.microsoft.com/office/powerpoint/2010/main" val="183697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10475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0"/>
            <a:ext cx="2194560" cy="5571459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zh-TW" altLang="en-US" sz="4800" b="1" kern="0" spc="-2200" dirty="0">
                <a:solidFill>
                  <a:schemeClr val="bg1"/>
                </a:solidFill>
              </a:rPr>
              <a:t>健康</a:t>
            </a:r>
            <a:endParaRPr lang="en-US" altLang="zh-TW" sz="4800" b="1" kern="0" spc="-2200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85779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000" b="1" dirty="0">
                <a:solidFill>
                  <a:srgbClr val="FFFF00"/>
                </a:solidFill>
              </a:rPr>
              <a:t>　　初級</a:t>
            </a:r>
            <a:r>
              <a:rPr lang="zh-TW" altLang="en-US" sz="4000" b="1" dirty="0">
                <a:solidFill>
                  <a:srgbClr val="FFFF00"/>
                </a:solidFill>
                <a:sym typeface="Wingdings" panose="05000000000000000000" pitchFamily="2" charset="2"/>
              </a:rPr>
              <a:t></a:t>
            </a:r>
            <a:r>
              <a:rPr lang="zh-TW" altLang="en-US" sz="4000" b="1" dirty="0">
                <a:solidFill>
                  <a:srgbClr val="FFFF00"/>
                </a:solidFill>
              </a:rPr>
              <a:t>中級</a:t>
            </a:r>
            <a:r>
              <a:rPr lang="zh-TW" altLang="en-US" sz="4000" b="1" dirty="0">
                <a:solidFill>
                  <a:srgbClr val="FFFF00"/>
                </a:solidFill>
                <a:sym typeface="Wingdings" panose="05000000000000000000" pitchFamily="2" charset="2"/>
              </a:rPr>
              <a:t></a:t>
            </a:r>
            <a:r>
              <a:rPr lang="zh-TW" altLang="en-US" sz="4000" b="1" dirty="0">
                <a:solidFill>
                  <a:srgbClr val="FFFF00"/>
                </a:solidFill>
              </a:rPr>
              <a:t>高級　　</a:t>
            </a:r>
            <a:endParaRPr lang="en-US" altLang="zh-TW" sz="4000" b="1" dirty="0">
              <a:solidFill>
                <a:srgbClr val="FFFF00"/>
              </a:solidFill>
            </a:endParaRPr>
          </a:p>
          <a:p>
            <a:pPr marL="0" indent="0" algn="r">
              <a:buNone/>
            </a:pPr>
            <a:r>
              <a:rPr lang="zh-TW" altLang="en-US" sz="3600" b="1" dirty="0">
                <a:solidFill>
                  <a:schemeClr val="bg1"/>
                </a:solidFill>
              </a:rPr>
              <a:t>環保行動家　清潔達人</a:t>
            </a:r>
            <a:endParaRPr lang="en-US" altLang="zh-TW" sz="36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74400" y="1748411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防疫隔板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氟水漱口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69FA378-5527-4173-AE9B-992DDD5D2448}"/>
              </a:ext>
            </a:extLst>
          </p:cNvPr>
          <p:cNvSpPr txBox="1"/>
          <p:nvPr/>
        </p:nvSpPr>
        <p:spPr>
          <a:xfrm>
            <a:off x="2863780" y="500544"/>
            <a:ext cx="2491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健康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F5A0238-E270-4C4D-ADE8-ABA06088A7BB}"/>
              </a:ext>
            </a:extLst>
          </p:cNvPr>
          <p:cNvSpPr txBox="1"/>
          <p:nvPr/>
        </p:nvSpPr>
        <p:spPr>
          <a:xfrm>
            <a:off x="4572000" y="3431512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2B53421-7D2F-4EB1-891D-18FB1D7DBB42}"/>
              </a:ext>
            </a:extLst>
          </p:cNvPr>
          <p:cNvSpPr txBox="1"/>
          <p:nvPr/>
        </p:nvSpPr>
        <p:spPr>
          <a:xfrm>
            <a:off x="7695035" y="2029767"/>
            <a:ext cx="1888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chemeClr val="bg1"/>
                </a:solidFill>
                <a:latin typeface="Arial Black" panose="020B0A04020102020204" pitchFamily="34" charset="0"/>
              </a:rPr>
              <a:t>PAGAMO</a:t>
            </a:r>
            <a:endParaRPr lang="zh-TW" altLang="en-US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0794E5C-CF7C-4D87-9462-77AFBE89A3C8}"/>
              </a:ext>
            </a:extLst>
          </p:cNvPr>
          <p:cNvSpPr txBox="1"/>
          <p:nvPr/>
        </p:nvSpPr>
        <p:spPr>
          <a:xfrm>
            <a:off x="2668960" y="5661052"/>
            <a:ext cx="219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zh-TW" altLang="en-US" sz="3600" b="1" kern="0" spc="-2200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９６－９７</a:t>
            </a:r>
          </a:p>
        </p:txBody>
      </p:sp>
    </p:spTree>
    <p:extLst>
      <p:ext uri="{BB962C8B-B14F-4D97-AF65-F5344CB8AC3E}">
        <p14:creationId xmlns:p14="http://schemas.microsoft.com/office/powerpoint/2010/main" val="3465492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70822"/>
            <a:ext cx="9435403" cy="7335297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下一節英文課</a:t>
            </a:r>
            <a:endParaRPr lang="en-US" altLang="zh-TW" sz="6000" dirty="0"/>
          </a:p>
          <a:p>
            <a:r>
              <a:rPr lang="zh-TW" altLang="en-US" sz="6000" dirty="0"/>
              <a:t>請準備以下物品</a:t>
            </a:r>
            <a:endParaRPr lang="en-US" altLang="zh-TW" sz="6000" dirty="0"/>
          </a:p>
          <a:p>
            <a:pPr lvl="8" algn="l"/>
            <a:r>
              <a:rPr lang="zh-TW" altLang="en-US" sz="5340" dirty="0">
                <a:sym typeface="Wingdings" panose="05000000000000000000" pitchFamily="2" charset="2"/>
              </a:rPr>
              <a:t>聯絡簿</a:t>
            </a:r>
            <a:endParaRPr lang="en-US" altLang="zh-TW" sz="5340" dirty="0">
              <a:sym typeface="Wingdings" panose="05000000000000000000" pitchFamily="2" charset="2"/>
            </a:endParaRPr>
          </a:p>
          <a:p>
            <a:pPr lvl="8" algn="l"/>
            <a:r>
              <a:rPr lang="zh-TW" altLang="en-US" sz="5340" dirty="0">
                <a:sym typeface="Wingdings" panose="05000000000000000000" pitchFamily="2" charset="2"/>
              </a:rPr>
              <a:t></a:t>
            </a:r>
            <a:r>
              <a:rPr lang="en-US" altLang="zh-TW" sz="5340" dirty="0">
                <a:sym typeface="Wingdings" panose="05000000000000000000" pitchFamily="2" charset="2"/>
              </a:rPr>
              <a:t>1200</a:t>
            </a:r>
            <a:r>
              <a:rPr lang="zh-TW" altLang="en-US" sz="5340" dirty="0">
                <a:sym typeface="Wingdings" panose="05000000000000000000" pitchFamily="2" charset="2"/>
              </a:rPr>
              <a:t>單</a:t>
            </a:r>
            <a:endParaRPr lang="en-US" altLang="zh-TW" sz="5340" dirty="0">
              <a:sym typeface="Wingdings" panose="05000000000000000000" pitchFamily="2" charset="2"/>
            </a:endParaRPr>
          </a:p>
          <a:p>
            <a:pPr lvl="8" algn="l"/>
            <a:r>
              <a:rPr lang="en-US" altLang="zh-TW" sz="5340" dirty="0">
                <a:sym typeface="Wingdings" panose="05000000000000000000" pitchFamily="2" charset="2"/>
              </a:rPr>
              <a:t></a:t>
            </a:r>
            <a:r>
              <a:rPr lang="zh-TW" altLang="en-US" sz="5340" dirty="0">
                <a:sym typeface="Wingdings" panose="05000000000000000000" pitchFamily="2" charset="2"/>
              </a:rPr>
              <a:t>英文課本</a:t>
            </a:r>
            <a:endParaRPr lang="en-US" altLang="zh-TW" sz="534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38467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dist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桌子對線</a:t>
            </a:r>
            <a:r>
              <a:rPr lang="en-US" altLang="zh-TW" sz="4400" b="1" dirty="0">
                <a:solidFill>
                  <a:schemeClr val="bg1"/>
                </a:solidFill>
              </a:rPr>
              <a:t>+</a:t>
            </a:r>
            <a:r>
              <a:rPr lang="zh-TW" altLang="en-US" sz="4400" b="1" dirty="0">
                <a:solidFill>
                  <a:schemeClr val="bg1"/>
                </a:solidFill>
              </a:rPr>
              <a:t>椅下清空</a:t>
            </a:r>
            <a:endParaRPr lang="en-US" altLang="zh-TW" sz="4400" b="1" dirty="0">
              <a:solidFill>
                <a:schemeClr val="bg1"/>
              </a:solidFill>
            </a:endParaRPr>
          </a:p>
          <a:p>
            <a:pPr marL="0" indent="0" algn="dist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整理書包和抽屜</a:t>
            </a:r>
            <a:endParaRPr lang="en-US" altLang="zh-TW" sz="4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98571" y="1748411"/>
            <a:ext cx="2194560" cy="5562117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橘色置物櫃</a:t>
            </a:r>
            <a:endParaRPr lang="en-US" altLang="zh-TW" sz="4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40276" y="1748411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綜合</a:t>
            </a:r>
            <a:endParaRPr lang="en-US" altLang="zh-TW" sz="44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7484F4E-10E6-43E8-A759-512A083D6E0B}"/>
              </a:ext>
            </a:extLst>
          </p:cNvPr>
          <p:cNvSpPr txBox="1"/>
          <p:nvPr/>
        </p:nvSpPr>
        <p:spPr>
          <a:xfrm>
            <a:off x="4993131" y="452528"/>
            <a:ext cx="2281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綜合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EA08CE44-C612-4ECD-8CDB-F76D7BDC6E8A}"/>
              </a:ext>
            </a:extLst>
          </p:cNvPr>
          <p:cNvSpPr txBox="1"/>
          <p:nvPr/>
        </p:nvSpPr>
        <p:spPr>
          <a:xfrm>
            <a:off x="452523" y="5219991"/>
            <a:ext cx="2099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zh-TW" altLang="en-US" sz="24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Ｐ１４－１７</a:t>
            </a:r>
          </a:p>
        </p:txBody>
      </p:sp>
    </p:spTree>
    <p:extLst>
      <p:ext uri="{BB962C8B-B14F-4D97-AF65-F5344CB8AC3E}">
        <p14:creationId xmlns:p14="http://schemas.microsoft.com/office/powerpoint/2010/main" val="4203291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AF375172-BC8C-47F0-90CC-D92485400A63}"/>
              </a:ext>
            </a:extLst>
          </p:cNvPr>
          <p:cNvSpPr txBox="1"/>
          <p:nvPr/>
        </p:nvSpPr>
        <p:spPr>
          <a:xfrm>
            <a:off x="723481" y="887891"/>
            <a:ext cx="911385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15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：</a:t>
            </a:r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30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放學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桌子對正線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 椅子抬起來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聽廣播進行防疫分流放學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6859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3412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我的姊姊不一樣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4ACA03B7-B92E-45F8-9F17-6B2519E2B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252" y="3448510"/>
            <a:ext cx="2732419" cy="360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31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週四課表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127" y="2209448"/>
            <a:ext cx="9435403" cy="5367009"/>
          </a:xfrm>
        </p:spPr>
        <p:txBody>
          <a:bodyPr>
            <a:noAutofit/>
          </a:bodyPr>
          <a:lstStyle/>
          <a:p>
            <a:r>
              <a:rPr lang="zh-TW" altLang="en-US" sz="6000" dirty="0"/>
              <a:t>數國體</a:t>
            </a:r>
            <a:r>
              <a:rPr lang="zh-TW" altLang="en-US" sz="6000" b="1" dirty="0">
                <a:solidFill>
                  <a:srgbClr val="FF0000"/>
                </a:solidFill>
                <a:highlight>
                  <a:srgbClr val="FFFF00"/>
                </a:highlight>
              </a:rPr>
              <a:t>護眼</a:t>
            </a:r>
            <a:r>
              <a:rPr lang="zh-TW" altLang="en-US" sz="6000" dirty="0"/>
              <a:t>閩</a:t>
            </a:r>
            <a:endParaRPr lang="en-US" altLang="zh-TW" sz="6000" dirty="0"/>
          </a:p>
          <a:p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午睡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6000" u="sng" dirty="0">
                <a:solidFill>
                  <a:srgbClr val="FF0000"/>
                </a:solidFill>
                <a:highlight>
                  <a:srgbClr val="FFFF00"/>
                </a:highlight>
              </a:rPr>
              <a:t>氟水</a:t>
            </a:r>
            <a:r>
              <a:rPr lang="zh-TW" altLang="en-US" sz="6000" dirty="0"/>
              <a:t>健英綜</a:t>
            </a:r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9957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數課       數重    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400" b="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下一節　考</a:t>
            </a:r>
            <a:r>
              <a:rPr lang="en-US" altLang="zh-TW" sz="4400" b="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1200</a:t>
            </a:r>
            <a:r>
              <a:rPr lang="zh-TW" altLang="en-US" sz="4400" b="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單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下課前收數課先改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1636775" y="351691"/>
            <a:ext cx="4475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數學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CD97298-98F6-4C50-BE71-012F8002E50C}"/>
              </a:ext>
            </a:extLst>
          </p:cNvPr>
          <p:cNvSpPr txBox="1"/>
          <p:nvPr/>
        </p:nvSpPr>
        <p:spPr>
          <a:xfrm>
            <a:off x="7545720" y="6470507"/>
            <a:ext cx="21814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P62-63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23F7153C-2F1B-412C-AAF1-60D812CE97C6}"/>
              </a:ext>
            </a:extLst>
          </p:cNvPr>
          <p:cNvSpPr txBox="1"/>
          <p:nvPr/>
        </p:nvSpPr>
        <p:spPr>
          <a:xfrm>
            <a:off x="5542893" y="6336891"/>
            <a:ext cx="13079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P29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FD9E4934-152B-4E80-ABF8-B1257B744827}"/>
              </a:ext>
            </a:extLst>
          </p:cNvPr>
          <p:cNvSpPr txBox="1"/>
          <p:nvPr/>
        </p:nvSpPr>
        <p:spPr>
          <a:xfrm>
            <a:off x="5240389" y="3970262"/>
            <a:ext cx="21814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P62-66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98B692E-CAA9-4C0A-AC75-2309E42FD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48228"/>
              </p:ext>
            </p:extLst>
          </p:nvPr>
        </p:nvGraphicFramePr>
        <p:xfrm>
          <a:off x="145701" y="606056"/>
          <a:ext cx="9766997" cy="6911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8629">
                  <a:extLst>
                    <a:ext uri="{9D8B030D-6E8A-4147-A177-3AD203B41FA5}">
                      <a16:colId xmlns:a16="http://schemas.microsoft.com/office/drawing/2014/main" val="294813525"/>
                    </a:ext>
                  </a:extLst>
                </a:gridCol>
                <a:gridCol w="1505779">
                  <a:extLst>
                    <a:ext uri="{9D8B030D-6E8A-4147-A177-3AD203B41FA5}">
                      <a16:colId xmlns:a16="http://schemas.microsoft.com/office/drawing/2014/main" val="1732115798"/>
                    </a:ext>
                  </a:extLst>
                </a:gridCol>
                <a:gridCol w="6628722">
                  <a:extLst>
                    <a:ext uri="{9D8B030D-6E8A-4147-A177-3AD203B41FA5}">
                      <a16:colId xmlns:a16="http://schemas.microsoft.com/office/drawing/2014/main" val="1645228316"/>
                    </a:ext>
                  </a:extLst>
                </a:gridCol>
                <a:gridCol w="803867">
                  <a:extLst>
                    <a:ext uri="{9D8B030D-6E8A-4147-A177-3AD203B41FA5}">
                      <a16:colId xmlns:a16="http://schemas.microsoft.com/office/drawing/2014/main" val="1026610038"/>
                    </a:ext>
                  </a:extLst>
                </a:gridCol>
              </a:tblGrid>
              <a:tr h="645443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編號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檢查確認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評分標準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得分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7320827"/>
                  </a:ext>
                </a:extLst>
              </a:tr>
              <a:tr h="1231878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1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□是 □否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用四捨五入法取概數到個位時，要看所取位數的下一位數，也就是十分位。</a:t>
                      </a:r>
                      <a:endParaRPr lang="en-US" altLang="zh-TW" sz="2400" kern="100" dirty="0">
                        <a:solidFill>
                          <a:schemeClr val="dk1"/>
                        </a:solidFill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2</a:t>
                      </a:r>
                      <a:endParaRPr lang="zh-TW" alt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316819"/>
                  </a:ext>
                </a:extLst>
              </a:tr>
              <a:tr h="1231878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kern="10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2</a:t>
                      </a:r>
                      <a:endParaRPr lang="zh-TW" sz="2400" kern="10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</a:pPr>
                      <a:r>
                        <a:rPr lang="zh-TW" sz="2400" kern="10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□是 □否</a:t>
                      </a:r>
                      <a:endParaRPr lang="zh-TW" sz="2400" kern="10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685800" rtl="0" eaLnBrk="1" fontAlgn="base" latinLnBrk="0" hangingPunct="1">
                        <a:lnSpc>
                          <a:spcPct val="100000"/>
                        </a:lnSpc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用四捨五入法取概數到小數第一位，若答案為</a:t>
                      </a:r>
                      <a:r>
                        <a:rPr lang="en-US" altLang="zh-TW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0</a:t>
                      </a: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也不能刪掉。如：約</a:t>
                      </a:r>
                      <a:r>
                        <a:rPr lang="en-US" altLang="zh-TW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(</a:t>
                      </a: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≒</a:t>
                      </a:r>
                      <a:r>
                        <a:rPr lang="en-US" altLang="zh-TW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)8.0</a:t>
                      </a:r>
                      <a:endParaRPr lang="zh-TW" altLang="en-US" sz="2400" kern="100" dirty="0">
                        <a:solidFill>
                          <a:schemeClr val="dk1"/>
                        </a:solidFill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2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4965869"/>
                  </a:ext>
                </a:extLst>
              </a:tr>
              <a:tr h="1338209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kern="10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3</a:t>
                      </a:r>
                      <a:endParaRPr lang="zh-TW" sz="2400" kern="10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</a:pPr>
                      <a:r>
                        <a:rPr 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□是 □否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除不盡時，商通常用概數表示。求商到個位，就要算到小數第</a:t>
                      </a:r>
                      <a:r>
                        <a:rPr lang="en-US" altLang="zh-TW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1</a:t>
                      </a: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位，再用四捨五入法取概數。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alt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2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1029784"/>
                  </a:ext>
                </a:extLst>
              </a:tr>
              <a:tr h="1231878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kern="10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4</a:t>
                      </a:r>
                      <a:endParaRPr lang="zh-TW" sz="2400" kern="10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ts val="2200"/>
                        </a:lnSpc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□是 □否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百分率用四捨五入法取概數到個位，就要算到小數第</a:t>
                      </a:r>
                      <a:r>
                        <a:rPr lang="en-US" altLang="zh-TW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3</a:t>
                      </a: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位，再用四捨五入法取概數就要算到小數第</a:t>
                      </a:r>
                      <a:r>
                        <a:rPr lang="en-US" altLang="zh-TW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2</a:t>
                      </a: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位，再換成百分率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altLang="zh-TW" sz="2400" kern="100" dirty="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2</a:t>
                      </a:r>
                      <a:endParaRPr lang="zh-TW" sz="2400" kern="100" dirty="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7581038"/>
                  </a:ext>
                </a:extLst>
              </a:tr>
              <a:tr h="1231878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kern="100"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</a:rPr>
                        <a:t>5</a:t>
                      </a:r>
                      <a:endParaRPr lang="zh-TW" sz="2400" kern="100"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ts val="2200"/>
                        </a:lnSpc>
                      </a:pPr>
                      <a:r>
                        <a:rPr lang="zh-TW" altLang="zh-TW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□是 □否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indent="0" algn="just" defTabSz="685800" rtl="0" eaLnBrk="1" fontAlgn="auto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看題目要先用四捨五入法分別取概數到個位，</a:t>
                      </a:r>
                      <a:endParaRPr lang="en-US" altLang="zh-TW" sz="2400" kern="100" dirty="0">
                        <a:solidFill>
                          <a:schemeClr val="dk1"/>
                        </a:solidFill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+mn-cs"/>
                      </a:endParaRPr>
                    </a:p>
                    <a:p>
                      <a:pPr marL="0" indent="0" algn="just" defTabSz="685800" rtl="0" eaLnBrk="1" fontAlgn="auto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TW" altLang="en-US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再計算；還是先計算再取概數。                               </a:t>
                      </a:r>
                      <a:r>
                        <a:rPr lang="en-US" altLang="zh-TW" sz="2400" kern="100" dirty="0">
                          <a:solidFill>
                            <a:schemeClr val="dk1"/>
                          </a:solidFill>
                          <a:effectLst/>
                          <a:latin typeface="華康中黑體(P)" panose="02010600010101010101" pitchFamily="2" charset="-120"/>
                          <a:ea typeface="華康中黑體(P)" panose="02010600010101010101" pitchFamily="2" charset="-120"/>
                          <a:cs typeface="+mn-cs"/>
                        </a:rPr>
                        <a:t>2</a:t>
                      </a:r>
                      <a:endParaRPr lang="zh-TW" altLang="en-US" sz="2400" kern="100" dirty="0">
                        <a:solidFill>
                          <a:schemeClr val="dk1"/>
                        </a:solidFill>
                        <a:effectLst/>
                        <a:latin typeface="華康中黑體(P)" panose="02010600010101010101" pitchFamily="2" charset="-120"/>
                        <a:ea typeface="華康中黑體(P)" panose="02010600010101010101" pitchFamily="2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844918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A9F85BC3-A5D8-41F3-909A-82FBE7A547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5701" y="2945"/>
            <a:ext cx="76690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組內</a:t>
            </a:r>
            <a:r>
              <a:rPr kumimoji="0" lang="zh-TW" altLang="zh-TW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討論重點</a:t>
            </a:r>
            <a:r>
              <a:rPr kumimoji="0" lang="en-US" altLang="zh-TW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:(</a:t>
            </a:r>
            <a:r>
              <a:rPr kumimoji="0" lang="zh-TW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請同學逐條確認</a:t>
            </a:r>
            <a:r>
              <a:rPr kumimoji="0" lang="en-US" altLang="zh-TW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 </a:t>
            </a:r>
            <a:r>
              <a:rPr kumimoji="0" lang="zh-TW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得分：</a:t>
            </a:r>
            <a:r>
              <a:rPr kumimoji="0" lang="en-US" altLang="zh-TW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    )/10</a:t>
            </a:r>
            <a:endParaRPr kumimoji="0" lang="en-US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706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/>
              <a:t>出去走走</a:t>
            </a:r>
            <a:endParaRPr lang="en-US" altLang="zh-TW" sz="6000" dirty="0"/>
          </a:p>
          <a:p>
            <a:r>
              <a:rPr lang="zh-TW" altLang="en-US" sz="6000" dirty="0"/>
              <a:t>操場跑跑</a:t>
            </a:r>
            <a:endParaRPr lang="en-US" altLang="zh-TW" sz="6000" dirty="0"/>
          </a:p>
          <a:p>
            <a:r>
              <a:rPr lang="zh-TW" altLang="en-US" sz="6000" dirty="0"/>
              <a:t>望遠凝視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缺交者 請靜思反省寫數８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11634" y="1730679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國習６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en-US" altLang="zh-TW" sz="4800" b="1" dirty="0">
                <a:solidFill>
                  <a:schemeClr val="bg1"/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︻</a:t>
            </a:r>
            <a:r>
              <a:rPr lang="zh-TW" altLang="en-US" sz="4800" b="1" dirty="0">
                <a:solidFill>
                  <a:schemeClr val="bg1"/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元氣護眼操</a:t>
            </a:r>
            <a:r>
              <a:rPr lang="en-US" altLang="zh-TW" sz="4800" b="1" dirty="0">
                <a:solidFill>
                  <a:schemeClr val="bg1"/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︼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體育課下課　記得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  <p:sp>
        <p:nvSpPr>
          <p:cNvPr id="9" name="文字版面配置區 50">
            <a:extLst>
              <a:ext uri="{FF2B5EF4-FFF2-40B4-BE49-F238E27FC236}">
                <a16:creationId xmlns:a16="http://schemas.microsoft.com/office/drawing/2014/main" id="{878C5093-8A83-47DC-B0F8-D5FAAABD8C3B}"/>
              </a:ext>
            </a:extLst>
          </p:cNvPr>
          <p:cNvSpPr txBox="1">
            <a:spLocks/>
          </p:cNvSpPr>
          <p:nvPr/>
        </p:nvSpPr>
        <p:spPr>
          <a:xfrm>
            <a:off x="468428" y="1730679"/>
            <a:ext cx="2194560" cy="5571460"/>
          </a:xfrm>
          <a:prstGeom prst="rect">
            <a:avLst/>
          </a:prstGeom>
          <a:solidFill>
            <a:schemeClr val="accent6"/>
          </a:solidFill>
        </p:spPr>
        <p:txBody>
          <a:bodyPr vert="eaVert" lIns="91440" tIns="45720" rIns="91440" bIns="45720" rtlCol="0" anchor="ctr">
            <a:norm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TW" altLang="en-US" sz="4800" b="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考</a:t>
            </a:r>
            <a:r>
              <a:rPr lang="en-US" altLang="zh-TW" sz="4800" b="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1200</a:t>
            </a:r>
            <a:r>
              <a:rPr lang="zh-TW" altLang="en-US" sz="4800" b="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單</a:t>
            </a:r>
            <a:endParaRPr lang="en-US" altLang="zh-TW" sz="3600" b="1" dirty="0">
              <a:solidFill>
                <a:schemeClr val="bg1"/>
              </a:solidFill>
              <a:latin typeface="華康中黑體(P)" panose="02010600010101010101" pitchFamily="2" charset="-120"/>
              <a:ea typeface="華康中黑體(P)" panose="0201060001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654" y="218551"/>
            <a:ext cx="9435403" cy="7335297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下一節體育課</a:t>
            </a:r>
            <a:endParaRPr lang="en-US" altLang="zh-TW" sz="6000" dirty="0"/>
          </a:p>
          <a:p>
            <a:r>
              <a:rPr lang="zh-TW" altLang="en-US" sz="6000" dirty="0"/>
              <a:t>因為再下一節閩語課</a:t>
            </a:r>
            <a:endParaRPr lang="en-US" altLang="zh-TW" sz="6000" dirty="0"/>
          </a:p>
          <a:p>
            <a:r>
              <a:rPr lang="zh-TW" altLang="en-US" sz="6000" dirty="0"/>
              <a:t>所以請放好閩語課本</a:t>
            </a:r>
            <a:endParaRPr lang="en-US" altLang="zh-TW" sz="6000" dirty="0"/>
          </a:p>
          <a:p>
            <a:r>
              <a:rPr lang="zh-TW" altLang="en-US" sz="6000" dirty="0"/>
              <a:t>再帶水壺</a:t>
            </a: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排隊上體育課</a:t>
            </a:r>
          </a:p>
          <a:p>
            <a:endParaRPr lang="en-US" altLang="zh-TW" sz="6000" dirty="0"/>
          </a:p>
          <a:p>
            <a:r>
              <a:rPr lang="zh-TW" altLang="en-US" sz="4000" b="1" dirty="0"/>
              <a:t>第四節客語在</a:t>
            </a:r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活動中心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1F</a:t>
            </a:r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社會教室</a:t>
            </a:r>
            <a:endParaRPr lang="en-US" altLang="zh-TW" sz="40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zh-TW" altLang="en-US" sz="4000" b="1" u="sng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彥擎</a:t>
            </a:r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en-US" sz="4000" b="1" u="sng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思穎</a:t>
            </a:r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　請帶鉛筆盒）</a:t>
            </a:r>
            <a:endParaRPr lang="en-US" altLang="zh-TW" sz="4000" b="1" kern="100" dirty="0"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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請</a:t>
            </a:r>
            <a:r>
              <a:rPr lang="zh-TW" altLang="en-US" sz="4000" b="1" u="sng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提早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11:45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102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協助卓老師。</a:t>
            </a:r>
            <a:endParaRPr lang="en-US" altLang="zh-TW" sz="40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241901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311120" y="3662625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0" dirty="0">
                <a:solidFill>
                  <a:schemeClr val="bg1"/>
                </a:solidFill>
                <a:latin typeface="華康粗圓體" panose="02010609010101010101" pitchFamily="49" charset="-120"/>
                <a:ea typeface="華康粗圓體" panose="02010609010101010101" pitchFamily="49" charset="-120"/>
              </a:rPr>
              <a:t>元氣護眼操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498" y="489857"/>
            <a:ext cx="9435403" cy="6792686"/>
          </a:xfrm>
        </p:spPr>
        <p:txBody>
          <a:bodyPr>
            <a:normAutofit/>
          </a:bodyPr>
          <a:lstStyle/>
          <a:p>
            <a:r>
              <a:rPr lang="zh-TW" altLang="en-US" sz="6200" dirty="0"/>
              <a:t>體育課下課</a:t>
            </a:r>
            <a:r>
              <a:rPr lang="en-US" altLang="zh-TW" sz="6200" dirty="0"/>
              <a:t>10</a:t>
            </a:r>
            <a:r>
              <a:rPr lang="zh-TW" altLang="en-US" sz="6200" dirty="0"/>
              <a:t>分鐘～</a:t>
            </a:r>
            <a:endParaRPr lang="en-US" altLang="zh-TW" sz="6200" dirty="0"/>
          </a:p>
          <a:p>
            <a:r>
              <a:rPr lang="zh-TW" altLang="en-US" sz="6000" dirty="0"/>
              <a:t>請在體育課下課地點</a:t>
            </a:r>
            <a:endParaRPr lang="en-US" altLang="zh-TW" sz="6000" dirty="0"/>
          </a:p>
          <a:p>
            <a:r>
              <a:rPr lang="zh-TW" altLang="en-US" sz="6000" dirty="0"/>
              <a:t>原地進行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結束後，自動下課</a:t>
            </a:r>
            <a:endParaRPr lang="en-US" altLang="zh-TW" sz="60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2481</TotalTime>
  <Words>770</Words>
  <Application>Microsoft Office PowerPoint</Application>
  <PresentationFormat>自訂</PresentationFormat>
  <Paragraphs>142</Paragraphs>
  <Slides>15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Microsoft JhengHei UI</vt:lpstr>
      <vt:lpstr>Microsoft JhengHei UI Light</vt:lpstr>
      <vt:lpstr>華康中黑體(P)</vt:lpstr>
      <vt:lpstr>華康粗圓體</vt:lpstr>
      <vt:lpstr>微軟正黑體</vt:lpstr>
      <vt:lpstr>Arial</vt:lpstr>
      <vt:lpstr>Arial Black</vt:lpstr>
      <vt:lpstr>Sagona ExtraLight</vt:lpstr>
      <vt:lpstr>Office 佈景主題</vt:lpstr>
      <vt:lpstr>書籤鳥</vt:lpstr>
      <vt:lpstr>早自修 7:50~8:05  MSSR晨讀 請安靜閱讀 共讀班書【我的姊姊不一樣】   </vt:lpstr>
      <vt:lpstr>週四課表</vt:lpstr>
      <vt:lpstr>書籤鳥</vt:lpstr>
      <vt:lpstr>PowerPoint 簡報</vt:lpstr>
      <vt:lpstr>PowerPoint 簡報</vt:lpstr>
      <vt:lpstr>書籤鳥</vt:lpstr>
      <vt:lpstr>PowerPoint 簡報</vt:lpstr>
      <vt:lpstr>PowerPoint 簡報</vt:lpstr>
      <vt:lpstr>盛飯、用餐 中午量體溫  １２：１５潔牙 １２：２５午睡 潔牙長請準備氟水</vt:lpstr>
      <vt:lpstr>書籤鳥</vt:lpstr>
      <vt:lpstr>PowerPoint 簡報</vt:lpstr>
      <vt:lpstr>書籤鳥</vt:lpstr>
      <vt:lpstr>PowerPoint 簡報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35</cp:revision>
  <dcterms:created xsi:type="dcterms:W3CDTF">2021-08-31T13:24:41Z</dcterms:created>
  <dcterms:modified xsi:type="dcterms:W3CDTF">2021-10-11T12:47:49Z</dcterms:modified>
</cp:coreProperties>
</file>