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7" r:id="rId2"/>
    <p:sldId id="279" r:id="rId3"/>
    <p:sldId id="256" r:id="rId4"/>
    <p:sldId id="259" r:id="rId5"/>
    <p:sldId id="285" r:id="rId6"/>
    <p:sldId id="267" r:id="rId7"/>
    <p:sldId id="261" r:id="rId8"/>
    <p:sldId id="268" r:id="rId9"/>
    <p:sldId id="274" r:id="rId10"/>
    <p:sldId id="272" r:id="rId11"/>
    <p:sldId id="260" r:id="rId12"/>
    <p:sldId id="269" r:id="rId13"/>
    <p:sldId id="262" r:id="rId14"/>
    <p:sldId id="284" r:id="rId15"/>
    <p:sldId id="264" r:id="rId16"/>
  </p:sldIdLst>
  <p:sldSz cx="10058400" cy="7772400"/>
  <p:notesSz cx="6858000" cy="9144000"/>
  <p:defaultTextStyle>
    <a:defPPr rtl="0">
      <a:defRPr lang="zh-cn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0C6B"/>
    <a:srgbClr val="C00000"/>
    <a:srgbClr val="79B33B"/>
    <a:srgbClr val="E10B6B"/>
    <a:srgbClr val="FE6547"/>
    <a:srgbClr val="A7CEAF"/>
    <a:srgbClr val="196E93"/>
    <a:srgbClr val="B31E24"/>
    <a:srgbClr val="8E171B"/>
    <a:srgbClr val="F5A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5013" autoAdjust="0"/>
  </p:normalViewPr>
  <p:slideViewPr>
    <p:cSldViewPr snapToGrid="0">
      <p:cViewPr varScale="1">
        <p:scale>
          <a:sx n="72" d="100"/>
          <a:sy n="72" d="100"/>
        </p:scale>
        <p:origin x="158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1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>
            <a:extLst>
              <a:ext uri="{FF2B5EF4-FFF2-40B4-BE49-F238E27FC236}">
                <a16:creationId xmlns:a16="http://schemas.microsoft.com/office/drawing/2014/main" id="{E4C63E35-FD7C-427B-97DA-1133B03712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B9664A7-AD9F-48E7-86FC-1E936147C9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7DFF588-8810-4702-A7E9-883B039BEB52}" type="datetime1">
              <a:rPr lang="zh-TW" altLang="en-US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2021/10/11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A39DA8E-4542-43E2-9701-4506C2C784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5" name="投影片編號預留位置 4">
            <a:extLst>
              <a:ext uri="{FF2B5EF4-FFF2-40B4-BE49-F238E27FC236}">
                <a16:creationId xmlns:a16="http://schemas.microsoft.com/office/drawing/2014/main" id="{470C264E-B34F-4064-991D-993BC4903C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CFD142-9AF3-4DFE-8E95-BC80A5A1A160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‹#›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20639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6BE6DB1B-C476-4153-9D41-97B7E40374EF}" type="datetime1">
              <a:rPr lang="zh-TW" altLang="en-US" noProof="0" smtClean="0"/>
              <a:t>2021/10/11</a:t>
            </a:fld>
            <a:endParaRPr lang="zh-TW" altLang="en-US" noProof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noProof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C1642173-6783-472C-8D96-A8A78BBDF2E6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523139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321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4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973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7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510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11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18443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13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1465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預留位置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4" name="投影片編號預留位置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C1642173-6783-472C-8D96-A8A78BBDF2E6}" type="slidenum">
              <a:rPr lang="en-US" altLang="zh-TW" smtClean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15</a:t>
            </a:fld>
            <a:endParaRPr lang="zh-TW" altLang="en-US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02147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圖片版面配置區 26">
            <a:extLst>
              <a:ext uri="{FF2B5EF4-FFF2-40B4-BE49-F238E27FC236}">
                <a16:creationId xmlns:a16="http://schemas.microsoft.com/office/drawing/2014/main" id="{05BF05FD-FF7C-42B2-9311-59BEDF494E9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20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8" name="Title 7" hidden="1">
            <a:extLst>
              <a:ext uri="{FF2B5EF4-FFF2-40B4-BE49-F238E27FC236}">
                <a16:creationId xmlns:a16="http://schemas.microsoft.com/office/drawing/2014/main" id="{C0A6D734-7788-4C17-B703-28E84C483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425610"/>
          </a:xfrm>
        </p:spPr>
        <p:txBody>
          <a:bodyPr rtlCol="0"/>
          <a:lstStyle/>
          <a:p>
            <a:pPr rt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2" name="文字版面配置區 16">
            <a:extLst>
              <a:ext uri="{FF2B5EF4-FFF2-40B4-BE49-F238E27FC236}">
                <a16:creationId xmlns:a16="http://schemas.microsoft.com/office/drawing/2014/main" id="{470B7189-7CD8-41A8-A6AF-3AB96FEB4F87}"/>
              </a:ext>
            </a:extLst>
          </p:cNvPr>
          <p:cNvSpPr txBox="1">
            <a:spLocks/>
          </p:cNvSpPr>
          <p:nvPr userDrawn="1"/>
        </p:nvSpPr>
        <p:spPr>
          <a:xfrm>
            <a:off x="277368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3" name="文字版面配置區 16">
            <a:extLst>
              <a:ext uri="{FF2B5EF4-FFF2-40B4-BE49-F238E27FC236}">
                <a16:creationId xmlns:a16="http://schemas.microsoft.com/office/drawing/2014/main" id="{18B6A2E3-464B-4EE9-8D5C-313A500BAB49}"/>
              </a:ext>
            </a:extLst>
          </p:cNvPr>
          <p:cNvSpPr txBox="1">
            <a:spLocks/>
          </p:cNvSpPr>
          <p:nvPr userDrawn="1"/>
        </p:nvSpPr>
        <p:spPr>
          <a:xfrm>
            <a:off x="45720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4" name="文字版面配置區 16">
            <a:extLst>
              <a:ext uri="{FF2B5EF4-FFF2-40B4-BE49-F238E27FC236}">
                <a16:creationId xmlns:a16="http://schemas.microsoft.com/office/drawing/2014/main" id="{F61BAC10-176F-478F-920F-55652FA48A8E}"/>
              </a:ext>
            </a:extLst>
          </p:cNvPr>
          <p:cNvSpPr txBox="1">
            <a:spLocks/>
          </p:cNvSpPr>
          <p:nvPr userDrawn="1"/>
        </p:nvSpPr>
        <p:spPr>
          <a:xfrm>
            <a:off x="740664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5" name="文字版面配置區 16">
            <a:extLst>
              <a:ext uri="{FF2B5EF4-FFF2-40B4-BE49-F238E27FC236}">
                <a16:creationId xmlns:a16="http://schemas.microsoft.com/office/drawing/2014/main" id="{8C4CEB58-0A38-4C56-AA6C-06535EA4672B}"/>
              </a:ext>
            </a:extLst>
          </p:cNvPr>
          <p:cNvSpPr txBox="1">
            <a:spLocks/>
          </p:cNvSpPr>
          <p:nvPr userDrawn="1"/>
        </p:nvSpPr>
        <p:spPr>
          <a:xfrm>
            <a:off x="5090160" y="5358637"/>
            <a:ext cx="2194559" cy="1969263"/>
          </a:xfrm>
          <a:prstGeom prst="rect">
            <a:avLst/>
          </a:prstGeom>
          <a:solidFill>
            <a:schemeClr val="bg2"/>
          </a:solidFill>
        </p:spPr>
        <p:txBody>
          <a:bodyPr rtlCol="0" anchor="ctr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400" b="1" kern="1200">
                <a:solidFill>
                  <a:schemeClr val="bg1"/>
                </a:solidFill>
                <a:latin typeface="Sagona ExtraLight" panose="02020303050505020204" pitchFamily="18" charset="0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zh-TW" altLang="en-US" sz="1400" noProof="0">
                <a:solidFill>
                  <a:sysClr val="windowText" lastClr="00000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在此處插入引述</a:t>
            </a:r>
          </a:p>
        </p:txBody>
      </p:sp>
      <p:sp>
        <p:nvSpPr>
          <p:cNvPr id="24" name="圖片版面配置區 26">
            <a:extLst>
              <a:ext uri="{FF2B5EF4-FFF2-40B4-BE49-F238E27FC236}">
                <a16:creationId xmlns:a16="http://schemas.microsoft.com/office/drawing/2014/main" id="{66019573-E9E7-47B4-A866-78D3C627B60A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277368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5" name="圖片版面配置區 26">
            <a:extLst>
              <a:ext uri="{FF2B5EF4-FFF2-40B4-BE49-F238E27FC236}">
                <a16:creationId xmlns:a16="http://schemas.microsoft.com/office/drawing/2014/main" id="{C48D4D3D-124C-40A2-B723-F63D202515F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9016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  <p:sp>
        <p:nvSpPr>
          <p:cNvPr id="26" name="圖片版面配置區 26">
            <a:extLst>
              <a:ext uri="{FF2B5EF4-FFF2-40B4-BE49-F238E27FC236}">
                <a16:creationId xmlns:a16="http://schemas.microsoft.com/office/drawing/2014/main" id="{636442A5-BBE0-4C5D-8843-4C338AC7C29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406640" y="469900"/>
            <a:ext cx="2194560" cy="685800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pPr rtl="0"/>
            <a:r>
              <a:rPr lang="zh-TW" altLang="en-US" noProof="0"/>
              <a:t>按一下圖示以新增圖片</a:t>
            </a:r>
          </a:p>
        </p:txBody>
      </p:sp>
    </p:spTree>
    <p:extLst>
      <p:ext uri="{BB962C8B-B14F-4D97-AF65-F5344CB8AC3E}">
        <p14:creationId xmlns:p14="http://schemas.microsoft.com/office/powerpoint/2010/main" val="3816846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  <p15:guide id="2" pos="1680">
          <p15:clr>
            <a:srgbClr val="FBAE40"/>
          </p15:clr>
        </p15:guide>
        <p15:guide id="3" pos="1752">
          <p15:clr>
            <a:srgbClr val="FBAE40"/>
          </p15:clr>
        </p15:guide>
        <p15:guide id="4" pos="3120">
          <p15:clr>
            <a:srgbClr val="FBAE40"/>
          </p15:clr>
        </p15:guide>
        <p15:guide id="5" pos="3192">
          <p15:clr>
            <a:srgbClr val="FBAE40"/>
          </p15:clr>
        </p15:guide>
        <p15:guide id="6" pos="4584">
          <p15:clr>
            <a:srgbClr val="FBAE40"/>
          </p15:clr>
        </p15:guide>
        <p15:guide id="7" pos="4656">
          <p15:clr>
            <a:srgbClr val="FBAE40"/>
          </p15:clr>
        </p15:guide>
        <p15:guide id="8" pos="6048">
          <p15:clr>
            <a:srgbClr val="FBAE40"/>
          </p15:clr>
        </p15:guide>
        <p15:guide id="9" orient="horz" pos="288">
          <p15:clr>
            <a:srgbClr val="FBAE40"/>
          </p15:clr>
        </p15:guide>
        <p15:guide id="10" orient="horz" pos="46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C99638-F431-4A38-97F8-EDAECFA80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293876E-40E0-418D-A12B-EB06EE6FD2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9E6C4E-80E7-4CFE-BE0A-DA9790D95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F2504-D40A-401A-8F32-F78D482546CB}" type="datetimeFigureOut">
              <a:rPr lang="zh-TW" altLang="en-US" smtClean="0"/>
              <a:t>2021/10/11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7649757-1BD2-49BC-965B-C0503F1A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AA5AC8-C4A0-4A23-BCE3-BAA8EA93B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DAD67-573F-4B3D-B62B-55BABA36BD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70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9F8D298-F060-4026-B081-F53CDB9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zh-TW" altLang="en-US" noProof="0"/>
              <a:t>按一下以編輯母片標題樣式</a:t>
            </a:r>
          </a:p>
        </p:txBody>
      </p:sp>
      <p:sp>
        <p:nvSpPr>
          <p:cNvPr id="3" name="文字預留位置 2">
            <a:extLst>
              <a:ext uri="{FF2B5EF4-FFF2-40B4-BE49-F238E27FC236}">
                <a16:creationId xmlns:a16="http://schemas.microsoft.com/office/drawing/2014/main" id="{7A4F4BC9-83C6-4E23-A6B9-3F2EDD67E3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zh-TW" altLang="en-US" noProof="0"/>
              <a:t>按一下以編輯母片文字樣式</a:t>
            </a:r>
          </a:p>
          <a:p>
            <a:pPr lvl="1" rtl="0"/>
            <a:r>
              <a:rPr lang="zh-TW" altLang="en-US" noProof="0"/>
              <a:t>第二層</a:t>
            </a:r>
          </a:p>
          <a:p>
            <a:pPr lvl="2" rtl="0"/>
            <a:r>
              <a:rPr lang="zh-TW" altLang="en-US" noProof="0"/>
              <a:t>第三層</a:t>
            </a:r>
          </a:p>
          <a:p>
            <a:pPr lvl="3" rtl="0"/>
            <a:r>
              <a:rPr lang="zh-TW" altLang="en-US" noProof="0"/>
              <a:t>第四層</a:t>
            </a:r>
          </a:p>
          <a:p>
            <a:pPr lvl="4" rtl="0"/>
            <a:r>
              <a:rPr lang="zh-TW" altLang="en-US" noProof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895A3D-EA61-4738-A9D3-96045A7F08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7C570BA2-EF71-47D5-B3E9-DE81141096D7}" type="datetime1">
              <a:rPr lang="zh-TW" altLang="en-US" noProof="0" smtClean="0"/>
              <a:t>2021/10/11</a:t>
            </a:fld>
            <a:endParaRPr lang="zh-TW" altLang="en-US" noProof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168A73E-A937-4036-AB6C-6B4A92BC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endParaRPr lang="zh-TW" altLang="en-US" noProof="0"/>
          </a:p>
        </p:txBody>
      </p:sp>
      <p:sp>
        <p:nvSpPr>
          <p:cNvPr id="6" name="投影片編號預留位置 5">
            <a:extLst>
              <a:ext uri="{FF2B5EF4-FFF2-40B4-BE49-F238E27FC236}">
                <a16:creationId xmlns:a16="http://schemas.microsoft.com/office/drawing/2014/main" id="{D25F97E1-8DBB-4767-A93D-538963E44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defRPr>
            </a:lvl1pPr>
          </a:lstStyle>
          <a:p>
            <a:fld id="{A66EA51E-D7AE-4490-9911-1D65DA21D1AE}" type="slidenum">
              <a:rPr lang="en-US" altLang="zh-TW" noProof="0" smtClean="0"/>
              <a:pPr/>
              <a:t>‹#›</a:t>
            </a:fld>
            <a:endParaRPr lang="zh-TW" altLang="en-US" noProof="0"/>
          </a:p>
        </p:txBody>
      </p:sp>
    </p:spTree>
    <p:extLst>
      <p:ext uri="{BB962C8B-B14F-4D97-AF65-F5344CB8AC3E}">
        <p14:creationId xmlns:p14="http://schemas.microsoft.com/office/powerpoint/2010/main" val="1854216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Microsoft JhengHei UI" panose="020B0604030504040204" pitchFamily="34" charset="-120"/>
          <a:ea typeface="Microsoft JhengHei UI" panose="020B0604030504040204" pitchFamily="34" charset="-120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Microsoft JhengHei UI Light" panose="020B0304030504040204" pitchFamily="34" charset="-120"/>
          <a:ea typeface="Microsoft JhengHei UI Light" panose="020B0304030504040204" pitchFamily="34" charset="-120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赫爾布魯克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 dirty="0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 dirty="0">
                <a:solidFill>
                  <a:schemeClr val="bg1"/>
                </a:solidFill>
              </a:rPr>
              <a:t>– </a:t>
            </a:r>
            <a:r>
              <a:rPr lang="zh-TW" altLang="en-US" sz="1200" b="1" dirty="0">
                <a:solidFill>
                  <a:schemeClr val="bg1"/>
                </a:solidFill>
              </a:rPr>
              <a:t>加里森</a:t>
            </a:r>
            <a:r>
              <a:rPr lang="en-US" altLang="zh-TW" sz="1200" b="1" dirty="0">
                <a:solidFill>
                  <a:schemeClr val="bg1"/>
                </a:solidFill>
              </a:rPr>
              <a:t>·</a:t>
            </a:r>
            <a:r>
              <a:rPr lang="zh-TW" altLang="en-US" sz="1200" b="1" dirty="0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37542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E84082-C751-44E5-BAFC-873C8CE84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4739" y="1155561"/>
            <a:ext cx="8169310" cy="3455444"/>
          </a:xfrm>
        </p:spPr>
        <p:txBody>
          <a:bodyPr>
            <a:normAutofit fontScale="90000"/>
          </a:bodyPr>
          <a:lstStyle/>
          <a:p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盛飯、用餐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中午量體溫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１２：１５潔牙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dirty="0">
                <a:solidFill>
                  <a:schemeClr val="accent6">
                    <a:lumMod val="75000"/>
                  </a:schemeClr>
                </a:solidFill>
              </a:rPr>
              <a:t>１２：２５午睡</a:t>
            </a:r>
            <a:br>
              <a:rPr lang="en-US" altLang="zh-TW" sz="5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zh-TW" altLang="en-US" sz="5400" u="sng" dirty="0">
                <a:solidFill>
                  <a:srgbClr val="FF0000"/>
                </a:solidFill>
                <a:highlight>
                  <a:srgbClr val="FFFF00"/>
                </a:highlight>
              </a:rPr>
              <a:t>潔牙長請準備氟水</a:t>
            </a:r>
            <a:endParaRPr lang="zh-TW" altLang="en-US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E2243CC-BEEA-4801-A35D-E4197E84E7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82532"/>
            <a:ext cx="10028255" cy="3664025"/>
          </a:xfrm>
        </p:spPr>
        <p:txBody>
          <a:bodyPr>
            <a:normAutofit/>
          </a:bodyPr>
          <a:lstStyle/>
          <a:p>
            <a:pPr algn="l"/>
            <a:r>
              <a:rPr lang="zh-TW" altLang="en-US" sz="3200" dirty="0">
                <a:sym typeface="Wingdings" panose="05000000000000000000" pitchFamily="2" charset="2"/>
              </a:rPr>
              <a:t></a:t>
            </a:r>
            <a:r>
              <a:rPr lang="zh-TW" altLang="en-US" sz="3200" dirty="0"/>
              <a:t>午休整潔活動：</a:t>
            </a:r>
            <a:endParaRPr lang="en-US" altLang="zh-TW" sz="3200" dirty="0"/>
          </a:p>
          <a:p>
            <a:pPr algn="l"/>
            <a:r>
              <a:rPr lang="en-US" altLang="zh-TW" sz="3200" dirty="0"/>
              <a:t>	</a:t>
            </a:r>
            <a:r>
              <a:rPr lang="zh-TW" altLang="en-US" sz="3200" dirty="0"/>
              <a:t>請衛生股長</a:t>
            </a:r>
            <a:r>
              <a:rPr lang="zh-TW" altLang="en-US" sz="3200" u="sng" dirty="0"/>
              <a:t>誠瑋</a:t>
            </a:r>
            <a:r>
              <a:rPr lang="zh-TW" altLang="en-US" sz="3200" dirty="0"/>
              <a:t>協助檢查並機動加強清潔</a:t>
            </a:r>
            <a:r>
              <a:rPr lang="en-US" altLang="zh-TW" sz="3200" dirty="0"/>
              <a:t>	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外掃區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請小組長協助－</a:t>
            </a:r>
            <a:r>
              <a:rPr lang="zh-TW" altLang="en-US" sz="3200" u="sng" dirty="0">
                <a:sym typeface="Wingdings" panose="05000000000000000000" pitchFamily="2" charset="2"/>
              </a:rPr>
              <a:t>文寧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振宏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庭恩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pPr algn="l"/>
            <a:r>
              <a:rPr lang="en-US" altLang="zh-TW" sz="3200" dirty="0">
                <a:sym typeface="Wingdings" panose="05000000000000000000" pitchFamily="2" charset="2"/>
              </a:rPr>
              <a:t>	</a:t>
            </a:r>
            <a:r>
              <a:rPr lang="zh-TW" altLang="en-US" sz="3200" dirty="0">
                <a:sym typeface="Wingdings" panose="05000000000000000000" pitchFamily="2" charset="2"/>
              </a:rPr>
              <a:t>教室內外</a:t>
            </a:r>
            <a:r>
              <a:rPr lang="en-US" altLang="zh-TW" sz="3200" dirty="0">
                <a:sym typeface="Wingdings" panose="05000000000000000000" pitchFamily="2" charset="2"/>
              </a:rPr>
              <a:t>	【</a:t>
            </a:r>
            <a:r>
              <a:rPr lang="zh-TW" altLang="en-US" sz="3200" dirty="0">
                <a:sym typeface="Wingdings" panose="05000000000000000000" pitchFamily="2" charset="2"/>
              </a:rPr>
              <a:t>請</a:t>
            </a:r>
            <a:r>
              <a:rPr lang="zh-TW" altLang="en-US" sz="3200" u="sng" dirty="0">
                <a:sym typeface="Wingdings" panose="05000000000000000000" pitchFamily="2" charset="2"/>
              </a:rPr>
              <a:t>采瑜</a:t>
            </a:r>
            <a:r>
              <a:rPr lang="zh-TW" altLang="en-US" sz="3200" dirty="0">
                <a:sym typeface="Wingdings" panose="05000000000000000000" pitchFamily="2" charset="2"/>
              </a:rPr>
              <a:t>、</a:t>
            </a:r>
            <a:r>
              <a:rPr lang="zh-TW" altLang="en-US" sz="3200" u="sng" dirty="0">
                <a:sym typeface="Wingdings" panose="05000000000000000000" pitchFamily="2" charset="2"/>
              </a:rPr>
              <a:t>玉琪</a:t>
            </a:r>
            <a:r>
              <a:rPr lang="zh-TW" altLang="en-US" sz="3200" dirty="0">
                <a:sym typeface="Wingdings" panose="05000000000000000000" pitchFamily="2" charset="2"/>
              </a:rPr>
              <a:t>協助整理</a:t>
            </a:r>
            <a:r>
              <a:rPr lang="en-US" altLang="zh-TW" sz="3200" dirty="0">
                <a:sym typeface="Wingdings" panose="05000000000000000000" pitchFamily="2" charset="2"/>
              </a:rPr>
              <a:t>】</a:t>
            </a:r>
          </a:p>
          <a:p>
            <a:r>
              <a:rPr lang="zh-TW" altLang="en-US" sz="4000" dirty="0">
                <a:highlight>
                  <a:srgbClr val="FFFF00"/>
                </a:highlight>
              </a:rPr>
              <a:t>請掃地＋拖地</a:t>
            </a:r>
          </a:p>
        </p:txBody>
      </p:sp>
    </p:spTree>
    <p:extLst>
      <p:ext uri="{BB962C8B-B14F-4D97-AF65-F5344CB8AC3E}">
        <p14:creationId xmlns:p14="http://schemas.microsoft.com/office/powerpoint/2010/main" val="183697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10475"/>
            <a:ext cx="2200207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0"/>
            <a:ext cx="2194560" cy="5571459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800" b="1" kern="0" spc="-2200" dirty="0">
                <a:solidFill>
                  <a:schemeClr val="bg1"/>
                </a:solidFill>
              </a:rPr>
              <a:t>健康</a:t>
            </a:r>
            <a:endParaRPr lang="en-US" altLang="zh-TW" sz="4800" b="1" kern="0" spc="-2200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85779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000" b="1" dirty="0">
                <a:solidFill>
                  <a:srgbClr val="FFFF00"/>
                </a:solidFill>
              </a:rPr>
              <a:t>　　初級</a:t>
            </a:r>
            <a:r>
              <a:rPr lang="zh-TW" altLang="en-US" sz="4000" b="1" dirty="0">
                <a:solidFill>
                  <a:srgbClr val="FFFF00"/>
                </a:solidFill>
                <a:sym typeface="Wingdings" panose="05000000000000000000" pitchFamily="2" charset="2"/>
              </a:rPr>
              <a:t></a:t>
            </a:r>
            <a:r>
              <a:rPr lang="zh-TW" altLang="en-US" sz="4000" b="1" dirty="0">
                <a:solidFill>
                  <a:srgbClr val="FFFF00"/>
                </a:solidFill>
              </a:rPr>
              <a:t>中級</a:t>
            </a:r>
            <a:r>
              <a:rPr lang="zh-TW" altLang="en-US" sz="4000" b="1" dirty="0">
                <a:solidFill>
                  <a:srgbClr val="FFFF00"/>
                </a:solidFill>
                <a:sym typeface="Wingdings" panose="05000000000000000000" pitchFamily="2" charset="2"/>
              </a:rPr>
              <a:t></a:t>
            </a:r>
            <a:r>
              <a:rPr lang="zh-TW" altLang="en-US" sz="4000" b="1" dirty="0">
                <a:solidFill>
                  <a:srgbClr val="FFFF00"/>
                </a:solidFill>
              </a:rPr>
              <a:t>高級　　</a:t>
            </a:r>
            <a:endParaRPr lang="en-US" altLang="zh-TW" sz="4000" b="1" dirty="0">
              <a:solidFill>
                <a:srgbClr val="FFFF00"/>
              </a:solidFill>
            </a:endParaRPr>
          </a:p>
          <a:p>
            <a:pPr marL="0" indent="0" algn="r">
              <a:buNone/>
            </a:pPr>
            <a:r>
              <a:rPr lang="zh-TW" altLang="en-US" sz="3600" b="1" dirty="0">
                <a:solidFill>
                  <a:schemeClr val="bg1"/>
                </a:solidFill>
              </a:rPr>
              <a:t>環保行動家　清潔達人</a:t>
            </a:r>
            <a:endParaRPr lang="en-US" altLang="zh-TW" sz="36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74400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防疫隔板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氟水漱口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F69FA378-5527-4173-AE9B-992DDD5D2448}"/>
              </a:ext>
            </a:extLst>
          </p:cNvPr>
          <p:cNvSpPr txBox="1"/>
          <p:nvPr/>
        </p:nvSpPr>
        <p:spPr>
          <a:xfrm>
            <a:off x="2863780" y="500544"/>
            <a:ext cx="24911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健康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9F5A0238-E270-4C4D-ADE8-ABA06088A7BB}"/>
              </a:ext>
            </a:extLst>
          </p:cNvPr>
          <p:cNvSpPr txBox="1"/>
          <p:nvPr/>
        </p:nvSpPr>
        <p:spPr>
          <a:xfrm>
            <a:off x="4572000" y="3431512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12B53421-7D2F-4EB1-891D-18FB1D7DBB42}"/>
              </a:ext>
            </a:extLst>
          </p:cNvPr>
          <p:cNvSpPr txBox="1"/>
          <p:nvPr/>
        </p:nvSpPr>
        <p:spPr>
          <a:xfrm>
            <a:off x="7695035" y="2029767"/>
            <a:ext cx="1888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chemeClr val="bg1"/>
                </a:solidFill>
                <a:latin typeface="Arial Black" panose="020B0A04020102020204" pitchFamily="34" charset="0"/>
              </a:rPr>
              <a:t>PAGAMO</a:t>
            </a:r>
            <a:endParaRPr lang="zh-TW" altLang="en-US" sz="2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0794E5C-CF7C-4D87-9462-77AFBE89A3C8}"/>
              </a:ext>
            </a:extLst>
          </p:cNvPr>
          <p:cNvSpPr txBox="1"/>
          <p:nvPr/>
        </p:nvSpPr>
        <p:spPr>
          <a:xfrm>
            <a:off x="2668960" y="5661052"/>
            <a:ext cx="2194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TW" altLang="en-US" sz="3600" b="1" kern="0" spc="-2200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９６－９７</a:t>
            </a:r>
          </a:p>
        </p:txBody>
      </p:sp>
    </p:spTree>
    <p:extLst>
      <p:ext uri="{BB962C8B-B14F-4D97-AF65-F5344CB8AC3E}">
        <p14:creationId xmlns:p14="http://schemas.microsoft.com/office/powerpoint/2010/main" val="3465492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170822"/>
            <a:ext cx="9435403" cy="733529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下一節英文課</a:t>
            </a:r>
            <a:endParaRPr lang="en-US" altLang="zh-TW" sz="6000" dirty="0"/>
          </a:p>
          <a:p>
            <a:r>
              <a:rPr lang="zh-TW" altLang="en-US" sz="6000" dirty="0"/>
              <a:t>請準備以下物品</a:t>
            </a:r>
            <a:endParaRPr lang="en-US" altLang="zh-TW" sz="6000" dirty="0"/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聯絡簿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zh-TW" altLang="en-US" sz="5340" dirty="0">
                <a:sym typeface="Wingdings" panose="05000000000000000000" pitchFamily="2" charset="2"/>
              </a:rPr>
              <a:t></a:t>
            </a:r>
            <a:r>
              <a:rPr lang="en-US" altLang="zh-TW" sz="5340" dirty="0">
                <a:sym typeface="Wingdings" panose="05000000000000000000" pitchFamily="2" charset="2"/>
              </a:rPr>
              <a:t>1200</a:t>
            </a:r>
            <a:r>
              <a:rPr lang="zh-TW" altLang="en-US" sz="5340" dirty="0">
                <a:sym typeface="Wingdings" panose="05000000000000000000" pitchFamily="2" charset="2"/>
              </a:rPr>
              <a:t>單</a:t>
            </a:r>
            <a:endParaRPr lang="en-US" altLang="zh-TW" sz="5340" dirty="0">
              <a:sym typeface="Wingdings" panose="05000000000000000000" pitchFamily="2" charset="2"/>
            </a:endParaRPr>
          </a:p>
          <a:p>
            <a:pPr lvl="8" algn="l"/>
            <a:r>
              <a:rPr lang="en-US" altLang="zh-TW" sz="5340" dirty="0">
                <a:sym typeface="Wingdings" panose="05000000000000000000" pitchFamily="2" charset="2"/>
              </a:rPr>
              <a:t></a:t>
            </a:r>
            <a:r>
              <a:rPr lang="zh-TW" altLang="en-US" sz="5340" dirty="0">
                <a:sym typeface="Wingdings" panose="05000000000000000000" pitchFamily="2" charset="2"/>
              </a:rPr>
              <a:t>英文課本</a:t>
            </a:r>
            <a:endParaRPr lang="en-US" altLang="zh-TW" sz="534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38467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1748411"/>
            <a:ext cx="2194560" cy="55714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dist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桌子對線</a:t>
            </a:r>
            <a:r>
              <a:rPr lang="en-US" altLang="zh-TW" sz="4400" b="1" dirty="0">
                <a:solidFill>
                  <a:schemeClr val="bg1"/>
                </a:solidFill>
              </a:rPr>
              <a:t>+</a:t>
            </a:r>
            <a:r>
              <a:rPr lang="zh-TW" altLang="en-US" sz="4400" b="1" dirty="0">
                <a:solidFill>
                  <a:schemeClr val="bg1"/>
                </a:solidFill>
              </a:rPr>
              <a:t>椅下清空</a:t>
            </a:r>
            <a:endParaRPr lang="en-US" altLang="zh-TW" sz="4400" b="1" dirty="0">
              <a:solidFill>
                <a:schemeClr val="bg1"/>
              </a:solidFill>
            </a:endParaRPr>
          </a:p>
          <a:p>
            <a:pPr marL="0" indent="0" algn="dist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整理書包和抽屜</a:t>
            </a:r>
            <a:endParaRPr lang="en-US" altLang="zh-TW" sz="44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98571" y="1748411"/>
            <a:ext cx="2194560" cy="5562117"/>
          </a:xfrm>
          <a:solidFill>
            <a:schemeClr val="accent2"/>
          </a:solidFill>
        </p:spPr>
        <p:txBody>
          <a:bodyPr vert="wordArtVertRtl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橘色置物櫃</a:t>
            </a:r>
            <a:endParaRPr lang="en-US" altLang="zh-TW" sz="44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40276" y="1748411"/>
            <a:ext cx="2194560" cy="5571460"/>
          </a:xfrm>
          <a:solidFill>
            <a:schemeClr val="accent6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zh-TW" altLang="en-US" sz="4400" b="1" dirty="0">
                <a:solidFill>
                  <a:schemeClr val="bg1"/>
                </a:solidFill>
              </a:rPr>
              <a:t>綜合</a:t>
            </a:r>
            <a:endParaRPr lang="en-US" altLang="zh-TW" sz="44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27484F4E-10E6-43E8-A759-512A083D6E0B}"/>
              </a:ext>
            </a:extLst>
          </p:cNvPr>
          <p:cNvSpPr txBox="1"/>
          <p:nvPr/>
        </p:nvSpPr>
        <p:spPr>
          <a:xfrm>
            <a:off x="4993131" y="452528"/>
            <a:ext cx="22816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綜合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EA08CE44-C612-4ECD-8CDB-F76D7BDC6E8A}"/>
              </a:ext>
            </a:extLst>
          </p:cNvPr>
          <p:cNvSpPr txBox="1"/>
          <p:nvPr/>
        </p:nvSpPr>
        <p:spPr>
          <a:xfrm>
            <a:off x="452523" y="5219991"/>
            <a:ext cx="2099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/>
            <a:r>
              <a:rPr lang="zh-TW" altLang="en-US" sz="2400" b="1" dirty="0">
                <a:solidFill>
                  <a:schemeClr val="bg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</a:rPr>
              <a:t>Ｐ１４－１７</a:t>
            </a:r>
          </a:p>
        </p:txBody>
      </p:sp>
    </p:spTree>
    <p:extLst>
      <p:ext uri="{BB962C8B-B14F-4D97-AF65-F5344CB8AC3E}">
        <p14:creationId xmlns:p14="http://schemas.microsoft.com/office/powerpoint/2010/main" val="420329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>
            <a:extLst>
              <a:ext uri="{FF2B5EF4-FFF2-40B4-BE49-F238E27FC236}">
                <a16:creationId xmlns:a16="http://schemas.microsoft.com/office/drawing/2014/main" id="{AF375172-BC8C-47F0-90CC-D92485400A63}"/>
              </a:ext>
            </a:extLst>
          </p:cNvPr>
          <p:cNvSpPr txBox="1"/>
          <p:nvPr/>
        </p:nvSpPr>
        <p:spPr>
          <a:xfrm>
            <a:off x="723481" y="887891"/>
            <a:ext cx="9113855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15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：</a:t>
            </a:r>
            <a: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30</a:t>
            </a: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放學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桌子對正線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 椅子抬起來</a:t>
            </a: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br>
              <a:rPr kumimoji="0" lang="en-US" altLang="zh-TW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</a:br>
            <a:r>
              <a:rPr kumimoji="0" lang="zh-TW" altLang="en-US" sz="4800" b="0" i="0" u="none" strike="noStrike" kern="1200" cap="none" spc="0" normalizeH="0" baseline="0" noProof="0" dirty="0">
                <a:ln>
                  <a:noFill/>
                </a:ln>
                <a:solidFill>
                  <a:srgbClr val="79B33B">
                    <a:lumMod val="75000"/>
                  </a:srgbClr>
                </a:solidFill>
                <a:effectLst/>
                <a:uLnTx/>
                <a:uFillTx/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聽廣播進行防疫分流放學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6859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圖片版面配置區 103">
            <a:extLst>
              <a:ext uri="{FF2B5EF4-FFF2-40B4-BE49-F238E27FC236}">
                <a16:creationId xmlns:a16="http://schemas.microsoft.com/office/drawing/2014/main" id="{2507E3AC-0AAE-4E73-9276-4D8B43D56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74546" y="453006"/>
            <a:ext cx="2200207" cy="6858000"/>
          </a:xfrm>
        </p:spPr>
      </p:pic>
      <p:pic>
        <p:nvPicPr>
          <p:cNvPr id="38" name="圖片版面配置區 37">
            <a:extLst>
              <a:ext uri="{FF2B5EF4-FFF2-40B4-BE49-F238E27FC236}">
                <a16:creationId xmlns:a16="http://schemas.microsoft.com/office/drawing/2014/main" id="{240D4259-822C-48E2-92FE-8EE7DF357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7639"/>
          <a:stretch/>
        </p:blipFill>
        <p:spPr>
          <a:xfrm>
            <a:off x="7406331" y="452528"/>
            <a:ext cx="2199546" cy="6858000"/>
          </a:xfrm>
        </p:spPr>
      </p:pic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80194" y="5353911"/>
            <a:ext cx="2194560" cy="1965960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今天能讀的書就不要拖到明天再讀。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赫爾布魯克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傑克遜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5353911"/>
            <a:ext cx="2194560" cy="1965960"/>
          </a:xfrm>
          <a:solidFill>
            <a:schemeClr val="tx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對我而言，讀書就像是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與老友相聚。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蓋瑞・伯森</a:t>
            </a: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</p:spTree>
    <p:extLst>
      <p:ext uri="{BB962C8B-B14F-4D97-AF65-F5344CB8AC3E}">
        <p14:creationId xmlns:p14="http://schemas.microsoft.com/office/powerpoint/2010/main" val="66662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46477"/>
            <a:ext cx="9937820" cy="2934121"/>
          </a:xfrm>
        </p:spPr>
        <p:txBody>
          <a:bodyPr anchor="ctr">
            <a:normAutofit fontScale="90000"/>
          </a:bodyPr>
          <a:lstStyle/>
          <a:p>
            <a:r>
              <a:rPr lang="zh-TW" altLang="en-US" sz="6000" dirty="0"/>
              <a:t>早自修</a:t>
            </a:r>
            <a:br>
              <a:rPr lang="en-US" altLang="zh-TW" sz="6000" dirty="0"/>
            </a:br>
            <a:r>
              <a:rPr lang="en-US" altLang="zh-TW" sz="6000" dirty="0"/>
              <a:t>7:50~8:05</a:t>
            </a:r>
            <a:r>
              <a:rPr lang="zh-TW" altLang="en-US" sz="6000" dirty="0"/>
              <a:t>  </a:t>
            </a:r>
            <a:r>
              <a:rPr lang="en-US" altLang="zh-TW" sz="6000" dirty="0"/>
              <a:t>MSSR</a:t>
            </a:r>
            <a:r>
              <a:rPr lang="zh-TW" altLang="en-US" sz="6000" dirty="0"/>
              <a:t>晨讀</a:t>
            </a:r>
            <a:br>
              <a:rPr lang="en-US" altLang="zh-TW" sz="6000" dirty="0"/>
            </a:br>
            <a:r>
              <a:rPr lang="zh-TW" altLang="en-US" sz="6000" dirty="0"/>
              <a:t>請安靜閱讀</a:t>
            </a:r>
            <a:br>
              <a:rPr lang="en-US" altLang="zh-TW" sz="6000" dirty="0"/>
            </a:br>
            <a:r>
              <a:rPr lang="zh-TW" altLang="en-US" sz="6000" dirty="0"/>
              <a:t>共讀班書</a:t>
            </a:r>
            <a:r>
              <a:rPr lang="en-US" altLang="zh-TW" sz="6000" dirty="0"/>
              <a:t>【</a:t>
            </a:r>
            <a:r>
              <a:rPr lang="zh-TW" altLang="en-US" sz="6000" dirty="0"/>
              <a:t>我的姊姊不一樣</a:t>
            </a:r>
            <a:r>
              <a:rPr lang="en-US" altLang="zh-TW" sz="6000" dirty="0"/>
              <a:t>】</a:t>
            </a:r>
            <a:br>
              <a:rPr lang="en-US" altLang="zh-TW" sz="6000" dirty="0"/>
            </a:br>
            <a:br>
              <a:rPr lang="en-US" altLang="zh-TW" sz="6000" dirty="0"/>
            </a:br>
            <a:br>
              <a:rPr lang="en-US" altLang="zh-TW" sz="6000" dirty="0"/>
            </a:br>
            <a:endParaRPr lang="zh-TW" altLang="en-US" sz="6000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4ACA03B7-B92E-45F8-9F17-6B2519E2B6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6252" y="3448510"/>
            <a:ext cx="2732419" cy="360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310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A83BB-B516-45CA-9B03-BE06E67B63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0"/>
            <a:ext cx="7543800" cy="1676885"/>
          </a:xfrm>
        </p:spPr>
        <p:txBody>
          <a:bodyPr>
            <a:normAutofit/>
          </a:bodyPr>
          <a:lstStyle/>
          <a:p>
            <a:r>
              <a:rPr lang="zh-TW" altLang="en-US" sz="8000" dirty="0">
                <a:solidFill>
                  <a:schemeClr val="accent5">
                    <a:lumMod val="75000"/>
                  </a:schemeClr>
                </a:solidFill>
              </a:rPr>
              <a:t>週四課表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2127" y="2209448"/>
            <a:ext cx="9435403" cy="5367009"/>
          </a:xfrm>
        </p:spPr>
        <p:txBody>
          <a:bodyPr>
            <a:noAutofit/>
          </a:bodyPr>
          <a:lstStyle/>
          <a:p>
            <a:r>
              <a:rPr lang="zh-TW" altLang="en-US" sz="6000" dirty="0"/>
              <a:t>數國體</a:t>
            </a:r>
            <a:r>
              <a:rPr lang="zh-TW" altLang="en-US" sz="6000" b="1" dirty="0">
                <a:solidFill>
                  <a:srgbClr val="FF0000"/>
                </a:solidFill>
                <a:highlight>
                  <a:srgbClr val="FFFF00"/>
                </a:highlight>
              </a:rPr>
              <a:t>護眼</a:t>
            </a:r>
            <a:r>
              <a:rPr lang="zh-TW" altLang="en-US" sz="6000" dirty="0"/>
              <a:t>閩</a:t>
            </a:r>
            <a:endParaRPr lang="en-US" altLang="zh-TW" sz="6000" dirty="0"/>
          </a:p>
          <a:p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打菜</a:t>
            </a:r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/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量體溫、用餐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12:15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潔牙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altLang="zh-TW" sz="3600" dirty="0">
                <a:solidFill>
                  <a:schemeClr val="accent6">
                    <a:lumMod val="75000"/>
                  </a:schemeClr>
                </a:solidFill>
              </a:rPr>
              <a:t>12:25</a:t>
            </a:r>
            <a:r>
              <a:rPr lang="zh-TW" altLang="en-US" sz="3600" dirty="0">
                <a:solidFill>
                  <a:schemeClr val="accent6">
                    <a:lumMod val="75000"/>
                  </a:schemeClr>
                </a:solidFill>
              </a:rPr>
              <a:t>午睡</a:t>
            </a:r>
            <a:endParaRPr lang="en-US" altLang="zh-TW" sz="3600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sz="6000" u="sng" dirty="0">
                <a:solidFill>
                  <a:srgbClr val="FF0000"/>
                </a:solidFill>
                <a:highlight>
                  <a:srgbClr val="FFFF00"/>
                </a:highlight>
              </a:rPr>
              <a:t>氟水</a:t>
            </a:r>
            <a:r>
              <a:rPr lang="zh-TW" altLang="en-US" sz="6000" dirty="0"/>
              <a:t>健英綜</a:t>
            </a:r>
          </a:p>
        </p:txBody>
      </p:sp>
    </p:spTree>
    <p:extLst>
      <p:ext uri="{BB962C8B-B14F-4D97-AF65-F5344CB8AC3E}">
        <p14:creationId xmlns:p14="http://schemas.microsoft.com/office/powerpoint/2010/main" val="2640376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圖片版面配置區 25">
            <a:extLst>
              <a:ext uri="{FF2B5EF4-FFF2-40B4-BE49-F238E27FC236}">
                <a16:creationId xmlns:a16="http://schemas.microsoft.com/office/drawing/2014/main" id="{EC46EA6A-2484-4E2C-99A3-10F0E02048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841"/>
          <a:stretch/>
        </p:blipFill>
        <p:spPr>
          <a:xfrm>
            <a:off x="482600" y="453006"/>
            <a:ext cx="2183926" cy="6858000"/>
          </a:xfrm>
        </p:spPr>
      </p:pic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099574" y="1748411"/>
            <a:ext cx="2194560" cy="5571459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數課       數重    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1748412"/>
            <a:ext cx="2194560" cy="5571459"/>
          </a:xfrm>
          <a:solidFill>
            <a:schemeClr val="accent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400" b="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下一節　考</a:t>
            </a:r>
            <a:r>
              <a:rPr lang="en-US" altLang="zh-TW" sz="4400" b="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1200</a:t>
            </a:r>
            <a:r>
              <a:rPr lang="zh-TW" altLang="en-US" sz="4400" b="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單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48411"/>
            <a:ext cx="2194560" cy="5571460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下課前收數課先改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51" name="文字版面配置區 50">
            <a:extLst>
              <a:ext uri="{FF2B5EF4-FFF2-40B4-BE49-F238E27FC236}">
                <a16:creationId xmlns:a16="http://schemas.microsoft.com/office/drawing/2014/main" id="{81B2C756-7D66-4032-A38C-C10D9A24EEDB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482600" y="5353911"/>
            <a:ext cx="2194560" cy="1965960"/>
          </a:xfrm>
          <a:solidFill>
            <a:schemeClr val="accent6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一旦您學會閱讀，您將永遠自由。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弗雷德里克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道格拉斯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228C3AB-4E92-4716-9161-4FEBD63399DC}"/>
              </a:ext>
            </a:extLst>
          </p:cNvPr>
          <p:cNvSpPr txBox="1"/>
          <p:nvPr/>
        </p:nvSpPr>
        <p:spPr>
          <a:xfrm>
            <a:off x="1636775" y="351691"/>
            <a:ext cx="4475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7200" dirty="0"/>
              <a:t>數學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8CD97298-98F6-4C50-BE71-012F8002E50C}"/>
              </a:ext>
            </a:extLst>
          </p:cNvPr>
          <p:cNvSpPr txBox="1"/>
          <p:nvPr/>
        </p:nvSpPr>
        <p:spPr>
          <a:xfrm>
            <a:off x="7545720" y="6470507"/>
            <a:ext cx="2181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P62-63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23F7153C-2F1B-412C-AAF1-60D812CE97C6}"/>
              </a:ext>
            </a:extLst>
          </p:cNvPr>
          <p:cNvSpPr txBox="1"/>
          <p:nvPr/>
        </p:nvSpPr>
        <p:spPr>
          <a:xfrm>
            <a:off x="5542893" y="6336891"/>
            <a:ext cx="13079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P29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FD9E4934-152B-4E80-ABF8-B1257B744827}"/>
              </a:ext>
            </a:extLst>
          </p:cNvPr>
          <p:cNvSpPr txBox="1"/>
          <p:nvPr/>
        </p:nvSpPr>
        <p:spPr>
          <a:xfrm>
            <a:off x="5240389" y="3970262"/>
            <a:ext cx="2181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 rtl="0">
              <a:defRPr lang="zh-cn"/>
            </a:defPPr>
            <a:lvl1pPr marL="0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1018824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sz="4400" b="1" dirty="0">
                <a:solidFill>
                  <a:schemeClr val="bg1"/>
                </a:solidFill>
              </a:rPr>
              <a:t>P62-66</a:t>
            </a:r>
            <a:endParaRPr lang="zh-TW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180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98B692E-CAA9-4C0A-AC75-2309E42FD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4448228"/>
              </p:ext>
            </p:extLst>
          </p:nvPr>
        </p:nvGraphicFramePr>
        <p:xfrm>
          <a:off x="145701" y="606056"/>
          <a:ext cx="9766997" cy="6911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8629">
                  <a:extLst>
                    <a:ext uri="{9D8B030D-6E8A-4147-A177-3AD203B41FA5}">
                      <a16:colId xmlns:a16="http://schemas.microsoft.com/office/drawing/2014/main" val="294813525"/>
                    </a:ext>
                  </a:extLst>
                </a:gridCol>
                <a:gridCol w="1505779">
                  <a:extLst>
                    <a:ext uri="{9D8B030D-6E8A-4147-A177-3AD203B41FA5}">
                      <a16:colId xmlns:a16="http://schemas.microsoft.com/office/drawing/2014/main" val="1732115798"/>
                    </a:ext>
                  </a:extLst>
                </a:gridCol>
                <a:gridCol w="6628722">
                  <a:extLst>
                    <a:ext uri="{9D8B030D-6E8A-4147-A177-3AD203B41FA5}">
                      <a16:colId xmlns:a16="http://schemas.microsoft.com/office/drawing/2014/main" val="1645228316"/>
                    </a:ext>
                  </a:extLst>
                </a:gridCol>
                <a:gridCol w="803867">
                  <a:extLst>
                    <a:ext uri="{9D8B030D-6E8A-4147-A177-3AD203B41FA5}">
                      <a16:colId xmlns:a16="http://schemas.microsoft.com/office/drawing/2014/main" val="1026610038"/>
                    </a:ext>
                  </a:extLst>
                </a:gridCol>
              </a:tblGrid>
              <a:tr h="645443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編號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檢查確認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評分標準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得分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7320827"/>
                  </a:ext>
                </a:extLst>
              </a:tr>
              <a:tr h="1231878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1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□是 □否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用四捨五入法取概數到個位時，要看所取位數的下一位數，也就是十分位。</a:t>
                      </a:r>
                      <a:endParaRPr lang="en-US" altLang="zh-TW" sz="2400" kern="100" dirty="0">
                        <a:solidFill>
                          <a:schemeClr val="dk1"/>
                        </a:solidFill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ts val="2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alt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316819"/>
                  </a:ext>
                </a:extLst>
              </a:tr>
              <a:tr h="1231878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□是 □否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685800" rtl="0" eaLnBrk="1" fontAlgn="base" latinLnBrk="0" hangingPunct="1">
                        <a:lnSpc>
                          <a:spcPct val="100000"/>
                        </a:lnSpc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用四捨五入法取概數到小數第一位，若答案為</a:t>
                      </a:r>
                      <a:r>
                        <a:rPr lang="en-US" altLang="zh-TW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0</a:t>
                      </a: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也不能刪掉。如：約</a:t>
                      </a:r>
                      <a:r>
                        <a:rPr lang="en-US" altLang="zh-TW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(</a:t>
                      </a: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≒</a:t>
                      </a:r>
                      <a:r>
                        <a:rPr lang="en-US" altLang="zh-TW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)8.0</a:t>
                      </a:r>
                      <a:endParaRPr lang="zh-TW" altLang="en-US" sz="2400" kern="100" dirty="0">
                        <a:solidFill>
                          <a:schemeClr val="dk1"/>
                        </a:solidFill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24965869"/>
                  </a:ext>
                </a:extLst>
              </a:tr>
              <a:tr h="1338209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3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2200"/>
                        </a:lnSpc>
                      </a:pPr>
                      <a:r>
                        <a:rPr 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□是 □否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ct val="100000"/>
                        </a:lnSpc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除不盡時，商通常用概數表示。求商到個位，就要算到小數第</a:t>
                      </a:r>
                      <a:r>
                        <a:rPr lang="en-US" altLang="zh-TW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1</a:t>
                      </a: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位，再用四捨五入法取概數。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31029784"/>
                  </a:ext>
                </a:extLst>
              </a:tr>
              <a:tr h="1231878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4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ts val="2200"/>
                        </a:lnSpc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□是 □否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百分率用四捨五入法取概數到個位，就要算到小數第</a:t>
                      </a:r>
                      <a:r>
                        <a:rPr lang="en-US" altLang="zh-TW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3</a:t>
                      </a: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位，再用四捨五入法取概數就要算到小數第</a:t>
                      </a:r>
                      <a:r>
                        <a:rPr lang="en-US" altLang="zh-TW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2</a:t>
                      </a: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位，再換成百分率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altLang="zh-TW" sz="2400" kern="100" dirty="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2</a:t>
                      </a:r>
                      <a:endParaRPr lang="zh-TW" sz="2400" kern="100" dirty="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87581038"/>
                  </a:ext>
                </a:extLst>
              </a:tr>
              <a:tr h="1231878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2400" kern="100"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</a:rPr>
                        <a:t>5</a:t>
                      </a:r>
                      <a:endParaRPr lang="zh-TW" sz="2400" kern="100"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>
                        <a:lnSpc>
                          <a:spcPts val="2200"/>
                        </a:lnSpc>
                      </a:pPr>
                      <a:r>
                        <a:rPr lang="zh-TW" altLang="zh-TW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□是 □否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indent="0" algn="just" defTabSz="6858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看題目要先用四捨五入法分別取概數到個位，</a:t>
                      </a:r>
                      <a:endParaRPr lang="en-US" altLang="zh-TW" sz="2400" kern="100" dirty="0">
                        <a:solidFill>
                          <a:schemeClr val="dk1"/>
                        </a:solidFill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+mn-cs"/>
                      </a:endParaRPr>
                    </a:p>
                    <a:p>
                      <a:pPr marL="0" indent="0" algn="just" defTabSz="685800" rtl="0" eaLnBrk="1" fontAlgn="auto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TW" altLang="en-US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再計算；還是先計算再取概數。                               </a:t>
                      </a:r>
                      <a:r>
                        <a:rPr lang="en-US" altLang="zh-TW" sz="2400" kern="100" dirty="0">
                          <a:solidFill>
                            <a:schemeClr val="dk1"/>
                          </a:solidFill>
                          <a:effectLst/>
                          <a:latin typeface="華康中黑體(P)" panose="02010600010101010101" pitchFamily="2" charset="-120"/>
                          <a:ea typeface="華康中黑體(P)" panose="02010600010101010101" pitchFamily="2" charset="-120"/>
                          <a:cs typeface="+mn-cs"/>
                        </a:rPr>
                        <a:t>2</a:t>
                      </a:r>
                      <a:endParaRPr lang="zh-TW" altLang="en-US" sz="2400" kern="100" dirty="0">
                        <a:solidFill>
                          <a:schemeClr val="dk1"/>
                        </a:solidFill>
                        <a:effectLst/>
                        <a:latin typeface="華康中黑體(P)" panose="02010600010101010101" pitchFamily="2" charset="-120"/>
                        <a:ea typeface="華康中黑體(P)" panose="02010600010101010101" pitchFamily="2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1844918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A9F85BC3-A5D8-41F3-909A-82FBE7A547E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45701" y="2945"/>
            <a:ext cx="76690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組內</a:t>
            </a:r>
            <a:r>
              <a:rPr kumimoji="0" lang="zh-TW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討論重點</a:t>
            </a: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:(</a:t>
            </a:r>
            <a:r>
              <a:rPr kumimoji="0" lang="zh-TW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請同學逐條確認</a:t>
            </a: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   </a:t>
            </a:r>
            <a:r>
              <a:rPr kumimoji="0" lang="zh-TW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得分：</a:t>
            </a:r>
            <a:r>
              <a:rPr kumimoji="0" lang="en-US" altLang="zh-TW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    )/10</a:t>
            </a:r>
            <a:endParaRPr kumimoji="0" lang="en-US" altLang="zh-TW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706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38" y="732341"/>
            <a:ext cx="9435403" cy="677377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r>
              <a:rPr lang="zh-TW" altLang="en-US" sz="6000" dirty="0"/>
              <a:t>出去走走</a:t>
            </a:r>
            <a:endParaRPr lang="en-US" altLang="zh-TW" sz="6000" dirty="0"/>
          </a:p>
          <a:p>
            <a:r>
              <a:rPr lang="zh-TW" altLang="en-US" sz="6000" dirty="0"/>
              <a:t>操場跑跑</a:t>
            </a:r>
            <a:endParaRPr lang="en-US" altLang="zh-TW" sz="6000" dirty="0"/>
          </a:p>
          <a:p>
            <a:r>
              <a:rPr lang="zh-TW" altLang="en-US" sz="6000" dirty="0"/>
              <a:t>望遠凝視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缺交者 請靜思反省寫數８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693664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標題 94" hidden="1">
            <a:extLst>
              <a:ext uri="{FF2B5EF4-FFF2-40B4-BE49-F238E27FC236}">
                <a16:creationId xmlns:a16="http://schemas.microsoft.com/office/drawing/2014/main" id="{E14BD98F-A307-4325-A997-3F1016635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zh-TW" altLang="en-US"/>
              <a:t>書籤鳥</a:t>
            </a:r>
          </a:p>
        </p:txBody>
      </p:sp>
      <p:sp>
        <p:nvSpPr>
          <p:cNvPr id="50" name="文字版面配置區 49">
            <a:extLst>
              <a:ext uri="{FF2B5EF4-FFF2-40B4-BE49-F238E27FC236}">
                <a16:creationId xmlns:a16="http://schemas.microsoft.com/office/drawing/2014/main" id="{625BD30C-ACA3-4A2D-8F26-CAFB3A2A2999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111634" y="1730679"/>
            <a:ext cx="2194560" cy="5580326"/>
          </a:xfrm>
          <a:prstGeom prst="roundRect">
            <a:avLst>
              <a:gd name="adj" fmla="val 0"/>
            </a:avLst>
          </a:prstGeom>
          <a:solidFill>
            <a:schemeClr val="accent3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國習６</a:t>
            </a:r>
          </a:p>
        </p:txBody>
      </p:sp>
      <p:pic>
        <p:nvPicPr>
          <p:cNvPr id="100" name="圖片版面配置區 99">
            <a:extLst>
              <a:ext uri="{FF2B5EF4-FFF2-40B4-BE49-F238E27FC236}">
                <a16:creationId xmlns:a16="http://schemas.microsoft.com/office/drawing/2014/main" id="{E36EC21C-EAC2-4B0F-AD13-D1300B724F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ChangeAspect="1"/>
          </p:cNvPicPr>
          <p:nvPr>
            <p:ph type="pic" sz="quarter" idx="4294967295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1846"/>
          <a:stretch/>
        </p:blipFill>
        <p:spPr>
          <a:xfrm>
            <a:off x="2782945" y="453005"/>
            <a:ext cx="2188912" cy="6858000"/>
          </a:xfrm>
          <a:solidFill>
            <a:srgbClr val="D65826"/>
          </a:solidFill>
        </p:spPr>
      </p:pic>
      <p:sp>
        <p:nvSpPr>
          <p:cNvPr id="49" name="文字版面配置區 48">
            <a:extLst>
              <a:ext uri="{FF2B5EF4-FFF2-40B4-BE49-F238E27FC236}">
                <a16:creationId xmlns:a16="http://schemas.microsoft.com/office/drawing/2014/main" id="{67E29BDE-F9D6-4D5A-AF1A-907AE59C5C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2777297" y="5353911"/>
            <a:ext cx="2194560" cy="1965960"/>
          </a:xfrm>
          <a:solidFill>
            <a:schemeClr val="accent2"/>
          </a:solidFill>
        </p:spPr>
        <p:txBody>
          <a:bodyPr rtlCol="0" anchor="ctr">
            <a:normAutofit/>
          </a:bodyPr>
          <a:lstStyle/>
          <a:p>
            <a:pPr marL="0" indent="0" algn="ctr" rtl="0">
              <a:lnSpc>
                <a:spcPct val="100000"/>
              </a:lnSpc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書籍是禮物您可以一次 </a:t>
            </a:r>
          </a:p>
          <a:p>
            <a:pPr marL="0" indent="0" algn="ctr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1400" b="1">
                <a:solidFill>
                  <a:schemeClr val="bg1"/>
                </a:solidFill>
              </a:rPr>
              <a:t>又一次地閲讀。</a:t>
            </a:r>
          </a:p>
          <a:p>
            <a:pPr marL="0" indent="0" algn="ctr" rtl="0">
              <a:lnSpc>
                <a:spcPct val="100000"/>
              </a:lnSpc>
              <a:buNone/>
            </a:pPr>
            <a:r>
              <a:rPr lang="en-US" altLang="zh-TW" sz="1200" b="1">
                <a:solidFill>
                  <a:schemeClr val="bg1"/>
                </a:solidFill>
              </a:rPr>
              <a:t>– </a:t>
            </a:r>
            <a:r>
              <a:rPr lang="zh-TW" altLang="en-US" sz="1200" b="1">
                <a:solidFill>
                  <a:schemeClr val="bg1"/>
                </a:solidFill>
              </a:rPr>
              <a:t>加里森</a:t>
            </a:r>
            <a:r>
              <a:rPr lang="en-US" altLang="zh-TW" sz="1200" b="1">
                <a:solidFill>
                  <a:schemeClr val="bg1"/>
                </a:solidFill>
              </a:rPr>
              <a:t>·</a:t>
            </a:r>
            <a:r>
              <a:rPr lang="zh-TW" altLang="en-US" sz="1200" b="1">
                <a:solidFill>
                  <a:schemeClr val="bg1"/>
                </a:solidFill>
              </a:rPr>
              <a:t>凱勒</a:t>
            </a:r>
          </a:p>
        </p:txBody>
      </p:sp>
      <p:sp>
        <p:nvSpPr>
          <p:cNvPr id="52" name="文字版面配置區 51">
            <a:extLst>
              <a:ext uri="{FF2B5EF4-FFF2-40B4-BE49-F238E27FC236}">
                <a16:creationId xmlns:a16="http://schemas.microsoft.com/office/drawing/2014/main" id="{972862D9-A40B-468D-85B5-7EDE6D818F1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406331" y="1739545"/>
            <a:ext cx="2194560" cy="5580326"/>
          </a:xfrm>
          <a:solidFill>
            <a:schemeClr val="tx2"/>
          </a:solidFill>
        </p:spPr>
        <p:txBody>
          <a:bodyPr vert="eaVert" rtlCol="0" anchor="ctr">
            <a:normAutofit/>
          </a:bodyPr>
          <a:lstStyle/>
          <a:p>
            <a:pPr marL="0" indent="0" algn="ctr">
              <a:buNone/>
            </a:pPr>
            <a:r>
              <a:rPr lang="en-US" altLang="zh-TW" sz="4800" b="1" dirty="0">
                <a:solidFill>
                  <a:schemeClr val="bg1"/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︻</a:t>
            </a:r>
            <a:r>
              <a:rPr lang="zh-TW" altLang="en-US" sz="4800" b="1" dirty="0">
                <a:solidFill>
                  <a:schemeClr val="bg1"/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元氣護眼操</a:t>
            </a:r>
            <a:r>
              <a:rPr lang="en-US" altLang="zh-TW" sz="4800" b="1" dirty="0">
                <a:solidFill>
                  <a:schemeClr val="bg1"/>
                </a:solidFill>
                <a:latin typeface="華康中黑體(P)" panose="02010600010101010101" pitchFamily="2" charset="-120"/>
                <a:ea typeface="華康中黑體(P)" panose="02010600010101010101" pitchFamily="2" charset="-120"/>
              </a:rPr>
              <a:t>︼</a:t>
            </a:r>
            <a:endParaRPr lang="en-US" altLang="zh-TW" sz="48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zh-TW" altLang="en-US" sz="4800" b="1" dirty="0">
                <a:solidFill>
                  <a:schemeClr val="bg1"/>
                </a:solidFill>
              </a:rPr>
              <a:t>體育課下課　記得</a:t>
            </a:r>
            <a:endParaRPr lang="en-US" altLang="zh-TW" sz="4800" b="1" dirty="0">
              <a:solidFill>
                <a:schemeClr val="bg1"/>
              </a:solidFill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674F270C-4D7B-4159-A61F-C222DE1B5997}"/>
              </a:ext>
            </a:extLst>
          </p:cNvPr>
          <p:cNvSpPr txBox="1"/>
          <p:nvPr/>
        </p:nvSpPr>
        <p:spPr>
          <a:xfrm>
            <a:off x="5164852" y="452529"/>
            <a:ext cx="40293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dirty="0"/>
              <a:t>國語</a:t>
            </a:r>
          </a:p>
        </p:txBody>
      </p:sp>
      <p:sp>
        <p:nvSpPr>
          <p:cNvPr id="9" name="文字版面配置區 50">
            <a:extLst>
              <a:ext uri="{FF2B5EF4-FFF2-40B4-BE49-F238E27FC236}">
                <a16:creationId xmlns:a16="http://schemas.microsoft.com/office/drawing/2014/main" id="{878C5093-8A83-47DC-B0F8-D5FAAABD8C3B}"/>
              </a:ext>
            </a:extLst>
          </p:cNvPr>
          <p:cNvSpPr txBox="1">
            <a:spLocks/>
          </p:cNvSpPr>
          <p:nvPr/>
        </p:nvSpPr>
        <p:spPr>
          <a:xfrm>
            <a:off x="468428" y="1730679"/>
            <a:ext cx="2194560" cy="5571460"/>
          </a:xfrm>
          <a:prstGeom prst="rect">
            <a:avLst/>
          </a:prstGeom>
          <a:solidFill>
            <a:schemeClr val="accent6"/>
          </a:solidFill>
        </p:spPr>
        <p:txBody>
          <a:bodyPr vert="eaVert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TW" altLang="en-US" sz="4800" b="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考</a:t>
            </a:r>
            <a:r>
              <a:rPr lang="en-US" altLang="zh-TW" sz="4800" b="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1200</a:t>
            </a:r>
            <a:r>
              <a:rPr lang="zh-TW" altLang="en-US" sz="4800" b="0" i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單</a:t>
            </a:r>
            <a:endParaRPr lang="en-US" altLang="zh-TW" sz="3600" b="1" dirty="0">
              <a:solidFill>
                <a:schemeClr val="bg1"/>
              </a:solidFill>
              <a:latin typeface="華康中黑體(P)" panose="02010600010101010101" pitchFamily="2" charset="-120"/>
              <a:ea typeface="華康中黑體(P)" panose="0201060001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3887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7654" y="218551"/>
            <a:ext cx="9435403" cy="7335297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6000" dirty="0"/>
              <a:t>下課了～</a:t>
            </a:r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下一節體育課</a:t>
            </a:r>
            <a:endParaRPr lang="en-US" altLang="zh-TW" sz="6000" dirty="0"/>
          </a:p>
          <a:p>
            <a:r>
              <a:rPr lang="zh-TW" altLang="en-US" sz="6000" dirty="0"/>
              <a:t>因為再下一節閩語課</a:t>
            </a:r>
            <a:endParaRPr lang="en-US" altLang="zh-TW" sz="6000" dirty="0"/>
          </a:p>
          <a:p>
            <a:r>
              <a:rPr lang="zh-TW" altLang="en-US" sz="6000" dirty="0"/>
              <a:t>所以請放好閩語課本</a:t>
            </a:r>
            <a:endParaRPr lang="en-US" altLang="zh-TW" sz="6000" dirty="0"/>
          </a:p>
          <a:p>
            <a:r>
              <a:rPr lang="zh-TW" altLang="en-US" sz="6000" dirty="0"/>
              <a:t>再帶水壺</a:t>
            </a:r>
            <a:r>
              <a:rPr lang="zh-TW" altLang="en-US" sz="6000" dirty="0">
                <a:latin typeface="Microsoft JhengHei UI" panose="020B0604030504040204" pitchFamily="34" charset="-120"/>
                <a:ea typeface="Microsoft JhengHei UI" panose="020B0604030504040204" pitchFamily="34" charset="-120"/>
                <a:cs typeface="+mj-cs"/>
              </a:rPr>
              <a:t>排隊上體育課</a:t>
            </a:r>
          </a:p>
          <a:p>
            <a:endParaRPr lang="en-US" altLang="zh-TW" sz="6000" dirty="0"/>
          </a:p>
          <a:p>
            <a:r>
              <a:rPr lang="zh-TW" altLang="en-US" sz="4000" b="1" dirty="0"/>
              <a:t>第四節客語在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活動中心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1F</a:t>
            </a:r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社會教室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（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彥擎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、</a:t>
            </a:r>
            <a:r>
              <a:rPr lang="zh-TW" altLang="en-US" sz="4000" b="1" u="sng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思穎</a:t>
            </a:r>
            <a:r>
              <a:rPr lang="zh-TW" altLang="en-US" sz="40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　請帶鉛筆盒）</a:t>
            </a:r>
            <a:endParaRPr lang="en-US" altLang="zh-TW" sz="4000" b="1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zh-TW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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請</a:t>
            </a:r>
            <a:r>
              <a:rPr lang="zh-TW" altLang="en-US" sz="4000" b="1" u="sng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韵喬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提早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11:45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到</a:t>
            </a:r>
            <a:r>
              <a:rPr lang="en-US" altLang="zh-TW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102</a:t>
            </a:r>
            <a:r>
              <a:rPr lang="zh-TW" altLang="en-US" sz="40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  <a:sym typeface="Wingdings" panose="05000000000000000000" pitchFamily="2" charset="2"/>
              </a:rPr>
              <a:t>協助卓老師。</a:t>
            </a:r>
            <a:endParaRPr lang="en-US" altLang="zh-TW" sz="40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241901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1CA68AF-836B-42FA-AF27-680BA8CB69C1}"/>
              </a:ext>
            </a:extLst>
          </p:cNvPr>
          <p:cNvSpPr/>
          <p:nvPr/>
        </p:nvSpPr>
        <p:spPr>
          <a:xfrm>
            <a:off x="2311120" y="3662625"/>
            <a:ext cx="5436159" cy="14570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8000" dirty="0">
                <a:solidFill>
                  <a:schemeClr val="bg1"/>
                </a:solidFill>
                <a:latin typeface="華康粗圓體" panose="02010609010101010101" pitchFamily="49" charset="-120"/>
                <a:ea typeface="華康粗圓體" panose="02010609010101010101" pitchFamily="49" charset="-120"/>
              </a:rPr>
              <a:t>元氣護眼操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62C3D421-0B29-40B0-A601-FC4B43C22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1498" y="489857"/>
            <a:ext cx="9435403" cy="6792686"/>
          </a:xfrm>
        </p:spPr>
        <p:txBody>
          <a:bodyPr>
            <a:normAutofit/>
          </a:bodyPr>
          <a:lstStyle/>
          <a:p>
            <a:r>
              <a:rPr lang="zh-TW" altLang="en-US" sz="6200" dirty="0"/>
              <a:t>體育課下課</a:t>
            </a:r>
            <a:r>
              <a:rPr lang="en-US" altLang="zh-TW" sz="6200" dirty="0"/>
              <a:t>10</a:t>
            </a:r>
            <a:r>
              <a:rPr lang="zh-TW" altLang="en-US" sz="6200" dirty="0"/>
              <a:t>分鐘～</a:t>
            </a:r>
            <a:endParaRPr lang="en-US" altLang="zh-TW" sz="6200" dirty="0"/>
          </a:p>
          <a:p>
            <a:r>
              <a:rPr lang="zh-TW" altLang="en-US" sz="6000" dirty="0"/>
              <a:t>請在體育課下課地點</a:t>
            </a:r>
            <a:endParaRPr lang="en-US" altLang="zh-TW" sz="6000" dirty="0"/>
          </a:p>
          <a:p>
            <a:r>
              <a:rPr lang="zh-TW" altLang="en-US" sz="6000" dirty="0"/>
              <a:t>原地進行</a:t>
            </a:r>
            <a:endParaRPr lang="en-US" altLang="zh-TW" sz="6000" dirty="0"/>
          </a:p>
          <a:p>
            <a:endParaRPr lang="en-US" altLang="zh-TW" sz="6000" dirty="0"/>
          </a:p>
          <a:p>
            <a:endParaRPr lang="en-US" altLang="zh-TW" sz="6000" dirty="0"/>
          </a:p>
          <a:p>
            <a:r>
              <a:rPr lang="zh-TW" altLang="en-US" sz="6000" dirty="0"/>
              <a:t>結束後，自動下課</a:t>
            </a:r>
            <a:endParaRPr lang="en-US" altLang="zh-TW" sz="6000" dirty="0"/>
          </a:p>
        </p:txBody>
      </p:sp>
    </p:spTree>
    <p:extLst>
      <p:ext uri="{BB962C8B-B14F-4D97-AF65-F5344CB8AC3E}">
        <p14:creationId xmlns:p14="http://schemas.microsoft.com/office/powerpoint/2010/main" val="1968837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Custom 2">
      <a:dk1>
        <a:sysClr val="windowText" lastClr="000000"/>
      </a:dk1>
      <a:lt1>
        <a:sysClr val="window" lastClr="FFFFFF"/>
      </a:lt1>
      <a:dk2>
        <a:srgbClr val="C00000"/>
      </a:dk2>
      <a:lt2>
        <a:srgbClr val="E7E6E6"/>
      </a:lt2>
      <a:accent1>
        <a:srgbClr val="4472C4"/>
      </a:accent1>
      <a:accent2>
        <a:srgbClr val="F5A630"/>
      </a:accent2>
      <a:accent3>
        <a:srgbClr val="E10B6B"/>
      </a:accent3>
      <a:accent4>
        <a:srgbClr val="FFC000"/>
      </a:accent4>
      <a:accent5>
        <a:srgbClr val="5B9BD5"/>
      </a:accent5>
      <a:accent6>
        <a:srgbClr val="79B33B"/>
      </a:accent6>
      <a:hlink>
        <a:srgbClr val="0563C1"/>
      </a:hlink>
      <a:folHlink>
        <a:srgbClr val="C00000"/>
      </a:folHlink>
    </a:clrScheme>
    <a:fontScheme name="Custom 2">
      <a:majorFont>
        <a:latin typeface="Sagona Book"/>
        <a:ea typeface=""/>
        <a:cs typeface=""/>
      </a:majorFont>
      <a:minorFont>
        <a:latin typeface="Sagona Extra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1756282_TF67266379_Win32" id="{6702A105-54AE-47BC-9C80-7CF97B9048D1}" vid="{91948A8A-7D22-43B8-97AB-AC6341A5A10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2481</TotalTime>
  <Words>770</Words>
  <Application>Microsoft Office PowerPoint</Application>
  <PresentationFormat>自訂</PresentationFormat>
  <Paragraphs>142</Paragraphs>
  <Slides>15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4" baseType="lpstr">
      <vt:lpstr>Microsoft JhengHei UI</vt:lpstr>
      <vt:lpstr>Microsoft JhengHei UI Light</vt:lpstr>
      <vt:lpstr>華康中黑體(P)</vt:lpstr>
      <vt:lpstr>華康粗圓體</vt:lpstr>
      <vt:lpstr>微軟正黑體</vt:lpstr>
      <vt:lpstr>Arial</vt:lpstr>
      <vt:lpstr>Arial Black</vt:lpstr>
      <vt:lpstr>Sagona ExtraLight</vt:lpstr>
      <vt:lpstr>Office 佈景主題</vt:lpstr>
      <vt:lpstr>書籤鳥</vt:lpstr>
      <vt:lpstr>早自修 7:50~8:05  MSSR晨讀 請安靜閱讀 共讀班書【我的姊姊不一樣】   </vt:lpstr>
      <vt:lpstr>週四課表</vt:lpstr>
      <vt:lpstr>書籤鳥</vt:lpstr>
      <vt:lpstr>PowerPoint 簡報</vt:lpstr>
      <vt:lpstr>PowerPoint 簡報</vt:lpstr>
      <vt:lpstr>書籤鳥</vt:lpstr>
      <vt:lpstr>PowerPoint 簡報</vt:lpstr>
      <vt:lpstr>PowerPoint 簡報</vt:lpstr>
      <vt:lpstr>盛飯、用餐 中午量體溫  １２：１５潔牙 １２：２５午睡 潔牙長請準備氟水</vt:lpstr>
      <vt:lpstr>書籤鳥</vt:lpstr>
      <vt:lpstr>PowerPoint 簡報</vt:lpstr>
      <vt:lpstr>書籤鳥</vt:lpstr>
      <vt:lpstr>PowerPoint 簡報</vt:lpstr>
      <vt:lpstr>書籤鳥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書籤鳥</dc:title>
  <dc:creator>瓊文 張</dc:creator>
  <cp:lastModifiedBy>瓊文 張</cp:lastModifiedBy>
  <cp:revision>35</cp:revision>
  <dcterms:created xsi:type="dcterms:W3CDTF">2021-08-31T13:24:41Z</dcterms:created>
  <dcterms:modified xsi:type="dcterms:W3CDTF">2021-10-11T12:47:49Z</dcterms:modified>
</cp:coreProperties>
</file>