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9" r:id="rId2"/>
    <p:sldId id="281" r:id="rId3"/>
    <p:sldId id="267" r:id="rId4"/>
    <p:sldId id="266" r:id="rId5"/>
    <p:sldId id="270" r:id="rId6"/>
    <p:sldId id="258" r:id="rId7"/>
    <p:sldId id="275" r:id="rId8"/>
    <p:sldId id="284" r:id="rId9"/>
    <p:sldId id="261" r:id="rId10"/>
    <p:sldId id="259" r:id="rId11"/>
    <p:sldId id="276" r:id="rId12"/>
    <p:sldId id="277" r:id="rId13"/>
    <p:sldId id="278" r:id="rId14"/>
    <p:sldId id="283" r:id="rId15"/>
    <p:sldId id="260" r:id="rId16"/>
    <p:sldId id="263" r:id="rId1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2021/11/6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07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3061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251010"/>
            <a:ext cx="3276601" cy="6113931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第四節考</a:t>
            </a: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zh-TW" altLang="en-US" sz="4400" dirty="0"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sz="20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0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感謝衛生股長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誠瑋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協助檢查並機動加強清潔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外掃區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請小組長協助－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文寧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振宏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庭恩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教室內外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玉琪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協助整理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03929" y="2684929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510988" y="1335741"/>
            <a:ext cx="11123613" cy="5853951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英文說故事比賽報名</a:t>
            </a:r>
            <a:r>
              <a:rPr lang="en-US" altLang="zh-TW" sz="32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32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位</a:t>
            </a:r>
            <a:endParaRPr lang="en-US" altLang="zh-TW" sz="32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32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4</a:t>
            </a:r>
            <a:r>
              <a:rPr lang="zh-TW" altLang="en-US" sz="32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排升旗隊形 走到定位</a:t>
            </a:r>
            <a:endParaRPr lang="en-US" altLang="zh-TW" sz="32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魔方計時賽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總分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325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】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【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預賽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】45QP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複賽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】55QP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【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決賽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65QP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【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總決賽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】75QP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</a:t>
            </a:r>
            <a:endParaRPr lang="en-US" altLang="zh-TW" sz="24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" panose="05000000000000000000" pitchFamily="2" charset="2"/>
            </a:endParaRPr>
          </a:p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比賽時間：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本周四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11/11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下周四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11/18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下下周四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11/25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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下下下周四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12/2</a:t>
            </a:r>
          </a:p>
          <a:p>
            <a:r>
              <a:rPr lang="zh-TW" altLang="en-US" sz="40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競標新座位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使用因材網代幣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歡迎視力不良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積極上進的同學競標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搖滾區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學習效果佳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!</a:t>
            </a:r>
          </a:p>
          <a:p>
            <a:pPr marL="0" indent="0">
              <a:buNone/>
            </a:pP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   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PS.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班導因班級經營需求保留最後裁量權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562ECC81-6759-4FAD-A4F0-488BD5BA2A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71647" y="488750"/>
            <a:ext cx="2181219" cy="207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54706" y="376518"/>
            <a:ext cx="1882588" cy="954741"/>
          </a:xfrm>
        </p:spPr>
        <p:txBody>
          <a:bodyPr rtlCol="0">
            <a:normAutofit fontScale="90000"/>
          </a:bodyPr>
          <a:lstStyle/>
          <a:p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講台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9FBDE738-653F-4F24-8CBA-4D9D9ACB8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92497"/>
              </p:ext>
            </p:extLst>
          </p:nvPr>
        </p:nvGraphicFramePr>
        <p:xfrm>
          <a:off x="304800" y="1609725"/>
          <a:ext cx="11439525" cy="487175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13140">
                  <a:extLst>
                    <a:ext uri="{9D8B030D-6E8A-4147-A177-3AD203B41FA5}">
                      <a16:colId xmlns:a16="http://schemas.microsoft.com/office/drawing/2014/main" val="3538687192"/>
                    </a:ext>
                  </a:extLst>
                </a:gridCol>
                <a:gridCol w="2144909">
                  <a:extLst>
                    <a:ext uri="{9D8B030D-6E8A-4147-A177-3AD203B41FA5}">
                      <a16:colId xmlns:a16="http://schemas.microsoft.com/office/drawing/2014/main" val="3627037749"/>
                    </a:ext>
                  </a:extLst>
                </a:gridCol>
                <a:gridCol w="2405666">
                  <a:extLst>
                    <a:ext uri="{9D8B030D-6E8A-4147-A177-3AD203B41FA5}">
                      <a16:colId xmlns:a16="http://schemas.microsoft.com/office/drawing/2014/main" val="1586003327"/>
                    </a:ext>
                  </a:extLst>
                </a:gridCol>
                <a:gridCol w="2287905">
                  <a:extLst>
                    <a:ext uri="{9D8B030D-6E8A-4147-A177-3AD203B41FA5}">
                      <a16:colId xmlns:a16="http://schemas.microsoft.com/office/drawing/2014/main" val="3090056119"/>
                    </a:ext>
                  </a:extLst>
                </a:gridCol>
                <a:gridCol w="2287905">
                  <a:extLst>
                    <a:ext uri="{9D8B030D-6E8A-4147-A177-3AD203B41FA5}">
                      <a16:colId xmlns:a16="http://schemas.microsoft.com/office/drawing/2014/main" val="913736105"/>
                    </a:ext>
                  </a:extLst>
                </a:gridCol>
              </a:tblGrid>
              <a:tr h="9743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華康仿宋體W2(P)" panose="02010600010101010101" pitchFamily="2" charset="-120"/>
                          <a:ea typeface="華康仿宋體W2(P)" panose="02010600010101010101" pitchFamily="2" charset="-120"/>
                        </a:rPr>
                        <a:t>江采瑜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華康仿宋體W2(P)" panose="02010600010101010101" pitchFamily="2" charset="-120"/>
                          <a:ea typeface="華康仿宋體W2(P)" panose="02010600010101010101" pitchFamily="2" charset="-120"/>
                        </a:rPr>
                        <a:t>簡豪廷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593548"/>
                  </a:ext>
                </a:extLst>
              </a:tr>
              <a:tr h="974351">
                <a:tc>
                  <a:txBody>
                    <a:bodyPr/>
                    <a:lstStyle/>
                    <a:p>
                      <a:pPr algn="ctr"/>
                      <a:endParaRPr lang="zh-TW" altLang="en-US" sz="360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403209"/>
                  </a:ext>
                </a:extLst>
              </a:tr>
              <a:tr h="974351">
                <a:tc>
                  <a:txBody>
                    <a:bodyPr/>
                    <a:lstStyle/>
                    <a:p>
                      <a:pPr algn="ctr"/>
                      <a:endParaRPr lang="zh-TW" altLang="en-US" sz="360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030563"/>
                  </a:ext>
                </a:extLst>
              </a:tr>
              <a:tr h="974351">
                <a:tc>
                  <a:txBody>
                    <a:bodyPr/>
                    <a:lstStyle/>
                    <a:p>
                      <a:pPr algn="ctr"/>
                      <a:endParaRPr lang="zh-TW" altLang="en-US" sz="360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0973338"/>
                  </a:ext>
                </a:extLst>
              </a:tr>
              <a:tr h="974351"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仿宋體W2(P)" panose="02010600010101010101" pitchFamily="2" charset="-120"/>
                        <a:ea typeface="華康仿宋體W2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6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15" name="圖片版面配置區 14">
            <a:extLst>
              <a:ext uri="{FF2B5EF4-FFF2-40B4-BE49-F238E27FC236}">
                <a16:creationId xmlns:a16="http://schemas.microsoft.com/office/drawing/2014/main" id="{3DE894EA-D619-41C9-B3F3-4E478C762C2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5604" b="15604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0282" y="-62753"/>
            <a:ext cx="11501717" cy="530710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我們的約定～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預備鐘聲響，安靜回座位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上課不玩魔方，專心上課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除非上課需要，不碰平板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平板一律蓋上放在椅子下方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5167" y="5607423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㊣遵守約定 老師安心 家長放心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27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週一課表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自自數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社英綜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請大家帶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自然簿本</a:t>
            </a:r>
            <a:br>
              <a:rPr lang="en-US" altLang="zh-TW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到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走廊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依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照號碼排隊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檢查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物品帶齊後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再帶隊到自然教室上課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83143" y="5410200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㊣桌面清空 椅子靠攏 桌子對線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下課要做 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7255" y="1631577"/>
            <a:ext cx="6276882" cy="4770094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上數課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76-78</a:t>
            </a: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桌面完全清空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檢查分數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答案對不對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?</a:t>
            </a: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寫上分數級距，開始提問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拿出紅筆，開始訂正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23FD142-52FF-4C5F-8CCF-49819F748D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6305" y="2286748"/>
            <a:ext cx="3603625" cy="307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23482" y="1452282"/>
            <a:ext cx="5573153" cy="4688541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zh-TW" altLang="en-US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</a:t>
            </a:r>
            <a:r>
              <a:rPr lang="en-US" altLang="zh-TW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36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桌面完全清空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檢查分數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答案對不對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?</a:t>
            </a: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寫上分數級距，開始提問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拿出紅筆，開始訂正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8574A39-AA68-4557-9570-BB810A3BB3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35892" y="2495758"/>
            <a:ext cx="1905165" cy="253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30ED4E-D518-49F5-B5A9-57116C10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4</a:t>
            </a: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排升旗隊形</a:t>
            </a:r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(</a:t>
            </a: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奇數</a:t>
            </a:r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/</a:t>
            </a: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偶數排</a:t>
            </a:r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)</a:t>
            </a:r>
            <a:endParaRPr lang="zh-TW" altLang="en-US" sz="40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67C6602F-A9C0-4B1D-9E62-997C2B88744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3191822"/>
              </p:ext>
            </p:extLst>
          </p:nvPr>
        </p:nvGraphicFramePr>
        <p:xfrm>
          <a:off x="2151529" y="1756484"/>
          <a:ext cx="8606116" cy="2316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1529">
                  <a:extLst>
                    <a:ext uri="{9D8B030D-6E8A-4147-A177-3AD203B41FA5}">
                      <a16:colId xmlns:a16="http://schemas.microsoft.com/office/drawing/2014/main" val="2117147189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3367077432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298200014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2182791181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6214</a:t>
                      </a:r>
                      <a:r>
                        <a:rPr lang="zh-TW" altLang="en-US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司儀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6216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6218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6220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6222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89295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6213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6215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6217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6223</a:t>
                      </a:r>
                      <a:r>
                        <a:rPr lang="zh-TW" altLang="en-US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司儀</a:t>
                      </a:r>
                      <a:endParaRPr lang="en-US" altLang="zh-TW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6221</a:t>
                      </a:r>
                    </a:p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757644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B926D0B-A607-4424-B193-CE47EC795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543204"/>
              </p:ext>
            </p:extLst>
          </p:nvPr>
        </p:nvGraphicFramePr>
        <p:xfrm>
          <a:off x="2151529" y="3646244"/>
          <a:ext cx="860611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01">
                  <a:extLst>
                    <a:ext uri="{9D8B030D-6E8A-4147-A177-3AD203B41FA5}">
                      <a16:colId xmlns:a16="http://schemas.microsoft.com/office/drawing/2014/main" val="2117147189"/>
                    </a:ext>
                  </a:extLst>
                </a:gridCol>
                <a:gridCol w="2153805">
                  <a:extLst>
                    <a:ext uri="{9D8B030D-6E8A-4147-A177-3AD203B41FA5}">
                      <a16:colId xmlns:a16="http://schemas.microsoft.com/office/drawing/2014/main" val="3367077432"/>
                    </a:ext>
                  </a:extLst>
                </a:gridCol>
                <a:gridCol w="2153805">
                  <a:extLst>
                    <a:ext uri="{9D8B030D-6E8A-4147-A177-3AD203B41FA5}">
                      <a16:colId xmlns:a16="http://schemas.microsoft.com/office/drawing/2014/main" val="298200014"/>
                    </a:ext>
                  </a:extLst>
                </a:gridCol>
                <a:gridCol w="2153805">
                  <a:extLst>
                    <a:ext uri="{9D8B030D-6E8A-4147-A177-3AD203B41FA5}">
                      <a16:colId xmlns:a16="http://schemas.microsoft.com/office/drawing/2014/main" val="2182791181"/>
                    </a:ext>
                  </a:extLst>
                </a:gridCol>
              </a:tblGrid>
              <a:tr h="709407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6202</a:t>
                      </a:r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6204</a:t>
                      </a:r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  <a:p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6206</a:t>
                      </a:r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002060"/>
                          </a:solidFill>
                          <a:ea typeface="華康儷粗黑" panose="02010601000101010101" pitchFamily="1" charset="-120"/>
                        </a:rPr>
                        <a:t>6208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ea typeface="華康儷粗黑" panose="02010601000101010101" pitchFamily="1" charset="-120"/>
                        </a:rPr>
                        <a:t>籃球隊</a:t>
                      </a:r>
                      <a:endParaRPr lang="en-US" altLang="zh-TW" sz="2800" dirty="0">
                        <a:solidFill>
                          <a:srgbClr val="002060"/>
                        </a:solidFill>
                        <a:ea typeface="華康儷粗黑" panose="02010601000101010101" pitchFamily="1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6210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田徑隊</a:t>
                      </a:r>
                      <a:endParaRPr lang="en-US" altLang="zh-TW" sz="2800" kern="1200" dirty="0">
                        <a:solidFill>
                          <a:srgbClr val="002060"/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  <a:p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89295"/>
                  </a:ext>
                </a:extLst>
              </a:tr>
              <a:tr h="709407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rgbClr val="002060"/>
                          </a:solidFill>
                          <a:ea typeface="華康儷粗黑" panose="02010601000101010101" pitchFamily="1" charset="-120"/>
                        </a:rPr>
                        <a:t>6201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ea typeface="華康儷粗黑" panose="02010601000101010101" pitchFamily="1" charset="-120"/>
                        </a:rPr>
                        <a:t>田徑隊</a:t>
                      </a:r>
                      <a:endParaRPr lang="en-US" altLang="zh-TW" sz="2800" dirty="0">
                        <a:solidFill>
                          <a:srgbClr val="002060"/>
                        </a:solidFill>
                        <a:ea typeface="華康儷粗黑" panose="02010601000101010101" pitchFamily="1" charset="-120"/>
                      </a:endParaRPr>
                    </a:p>
                    <a:p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6203</a:t>
                      </a:r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6205</a:t>
                      </a:r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6207</a:t>
                      </a:r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002060"/>
                          </a:solidFill>
                          <a:ea typeface="華康儷粗黑" panose="02010601000101010101" pitchFamily="1" charset="-120"/>
                        </a:rPr>
                        <a:t>6209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ea typeface="華康儷粗黑" panose="02010601000101010101" pitchFamily="1" charset="-120"/>
                        </a:rPr>
                        <a:t>籃球隊</a:t>
                      </a:r>
                      <a:endParaRPr lang="en-US" altLang="zh-TW" sz="2800" dirty="0">
                        <a:solidFill>
                          <a:srgbClr val="002060"/>
                        </a:solidFill>
                        <a:ea typeface="華康儷粗黑" panose="02010601000101010101" pitchFamily="1" charset="-120"/>
                      </a:endParaRPr>
                    </a:p>
                    <a:p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6211</a:t>
                      </a:r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757644"/>
                  </a:ext>
                </a:extLst>
              </a:tr>
            </a:tbl>
          </a:graphicData>
        </a:graphic>
      </p:graphicFrame>
      <p:sp>
        <p:nvSpPr>
          <p:cNvPr id="10" name="橢圓 9">
            <a:extLst>
              <a:ext uri="{FF2B5EF4-FFF2-40B4-BE49-F238E27FC236}">
                <a16:creationId xmlns:a16="http://schemas.microsoft.com/office/drawing/2014/main" id="{1A1842F4-6E2D-4AD2-AAD5-BDC20E83741A}"/>
              </a:ext>
            </a:extLst>
          </p:cNvPr>
          <p:cNvSpPr/>
          <p:nvPr/>
        </p:nvSpPr>
        <p:spPr>
          <a:xfrm>
            <a:off x="609601" y="3862921"/>
            <a:ext cx="1455176" cy="1067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華康墨字體" panose="040B0909000000000000" pitchFamily="81" charset="-120"/>
                <a:ea typeface="華康儷粗黑" panose="02010601000101010101" pitchFamily="1" charset="-120"/>
              </a:rPr>
              <a:t>班長</a:t>
            </a:r>
          </a:p>
        </p:txBody>
      </p:sp>
    </p:spTree>
    <p:extLst>
      <p:ext uri="{BB962C8B-B14F-4D97-AF65-F5344CB8AC3E}">
        <p14:creationId xmlns:p14="http://schemas.microsoft.com/office/powerpoint/2010/main" val="12119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677</TotalTime>
  <Words>738</Words>
  <Application>Microsoft Office PowerPoint</Application>
  <PresentationFormat>寬螢幕</PresentationFormat>
  <Paragraphs>104</Paragraphs>
  <Slides>16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Mingliu</vt:lpstr>
      <vt:lpstr>華康POP1體W5</vt:lpstr>
      <vt:lpstr>華康POP1體W7</vt:lpstr>
      <vt:lpstr>華康POP1體W9(P)</vt:lpstr>
      <vt:lpstr>華康仿宋體W2(P)</vt:lpstr>
      <vt:lpstr>華康墨字體</vt:lpstr>
      <vt:lpstr>華康儷粗黑</vt:lpstr>
      <vt:lpstr>Arial</vt:lpstr>
      <vt:lpstr>家庭相簿 16X9</vt:lpstr>
      <vt:lpstr>早自修 7:50~8:05   MSSR晨讀 請安靜閱讀  第四節考1200單</vt:lpstr>
      <vt:lpstr>我們的約定～ 1.預備鐘聲響，安靜回座位 2.上課不玩魔方，專心上課 3.除非上課需要，不碰平板 平板一律蓋上放在椅子下方</vt:lpstr>
      <vt:lpstr>週一課表</vt:lpstr>
      <vt:lpstr>下課５分鐘～ 請大家帶自然簿本 到走廊依照號碼排隊   小老師請檢查物品帶齊後 再帶隊到自然教室上課</vt:lpstr>
      <vt:lpstr>第三節 數學課 下課要做 護眼操</vt:lpstr>
      <vt:lpstr>下課了～ 記得喝水 上廁所 室外走走 望遠凝視</vt:lpstr>
      <vt:lpstr>第四節 國語課</vt:lpstr>
      <vt:lpstr>4排升旗隊形(奇數/偶數排)</vt:lpstr>
      <vt:lpstr>午餐時間</vt:lpstr>
      <vt:lpstr>午休整潔活動  廁所和教室 掃地＋拖地  </vt:lpstr>
      <vt:lpstr>下課５分鐘～    請大家拿出社會簿本   小老師請開電子書</vt:lpstr>
      <vt:lpstr>下課10分鐘～  英語三本一盒   請大家到外面排隊   小老師請檢查、整隊</vt:lpstr>
      <vt:lpstr>第七節 綜合課</vt:lpstr>
      <vt:lpstr>講台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17</cp:revision>
  <dcterms:created xsi:type="dcterms:W3CDTF">2021-10-16T19:18:34Z</dcterms:created>
  <dcterms:modified xsi:type="dcterms:W3CDTF">2021-11-06T15:00:43Z</dcterms:modified>
</cp:coreProperties>
</file>