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0" r:id="rId2"/>
    <p:sldId id="267" r:id="rId3"/>
    <p:sldId id="279" r:id="rId4"/>
    <p:sldId id="270" r:id="rId5"/>
    <p:sldId id="258" r:id="rId6"/>
    <p:sldId id="280" r:id="rId7"/>
    <p:sldId id="300" r:id="rId8"/>
    <p:sldId id="287" r:id="rId9"/>
    <p:sldId id="288" r:id="rId10"/>
    <p:sldId id="291" r:id="rId11"/>
    <p:sldId id="292" r:id="rId12"/>
    <p:sldId id="261" r:id="rId13"/>
    <p:sldId id="259" r:id="rId14"/>
    <p:sldId id="263" r:id="rId15"/>
    <p:sldId id="260" r:id="rId16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CDCBD08-2912-4EC9-B77A-2EE24F48861F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2021/12/8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en-US" altLang="zh-TW" smtClean="0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A83C6C10-0B1C-40AD-9006-61E73E4DECA0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B94165F4-379C-44F2-8E89-DB43904FE85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6280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42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76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927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5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650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2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997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2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537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1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229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2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12F2C4-C6C9-461B-8042-7E4AC7E3CBB3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29A75D-7E02-431D-8B43-2605EE90A2C4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6F3DC39-4BBD-4F99-8CC2-77A6F092AECD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0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D718622-CB9F-42FE-AB96-FB74A05F59C1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54F384-6BC9-41CF-8A52-1286F6D17327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063DCE-A35A-4368-9F01-459C398F4762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樹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8F82F4A-1334-4E08-B98E-3675EDC9FBB0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9088B3-56DB-4F36-A48D-38EBBA69F463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04B175-651A-470E-8C2E-8727EA4A3215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BA9EC0-0AA0-4843-A6CC-B071CC8E90B9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群組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手繪多邊形​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grpSp>
            <p:nvGrpSpPr>
              <p:cNvPr id="12" name="群組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手繪多邊形​​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4" name="手繪多邊形​​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5" name="手繪多邊形​​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6" name="手繪多邊形​​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7" name="手繪多邊形​​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8" name="手繪多邊形​​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9" name="手繪多邊形​​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0" name="手繪多邊形​​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1" name="手繪多邊形​​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2" name="手繪多邊形​​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3" name="手繪多邊形​​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4" name="手繪多邊形​​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5" name="手繪多邊形​​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6" name="手繪多邊形​​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7" name="手繪多邊形​​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8" name="手繪多邊形​​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9" name="手繪多邊形​​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0" name="手繪多邊形​​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1" name="手繪多邊形​​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2" name="手繪多邊形​​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3" name="手繪多邊形​​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4" name="手繪多邊形​​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5" name="手繪多邊形​​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6" name="手繪多邊形​​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7" name="手繪多邊形​​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8" name="手繪多邊形​​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9" name="手繪多邊形​​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0" name="手繪多邊形​​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1" name="手繪多邊形​​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2" name="手繪多邊形​​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3" name="手繪多邊形​​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4" name="手繪多邊形​​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5" name="手繪多邊形​​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6" name="手繪多邊形​​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7" name="手繪多邊形​​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8" name="手繪多邊形​​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9" name="手繪多邊形​​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0" name="手繪多邊形​​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1" name="手繪多邊形​​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2" name="手繪多邊形​​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3" name="手繪多邊形​​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4" name="手繪多邊形​​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5" name="手繪多邊形​​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6" name="手繪多邊形​​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7" name="手繪多邊形​​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8" name="手繪多邊形​​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9" name="手繪多邊形​​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0" name="手繪多邊形​​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1" name="手繪多邊形​​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2" name="手繪多邊形​​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3" name="手繪多邊形​​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</p:grpSp>
        </p:grpSp>
        <p:sp>
          <p:nvSpPr>
            <p:cNvPr id="10" name="手繪多邊形​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8" name="圖片預留位置 67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寬幅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4" name="手繪多邊形​​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5" name="手繪多邊形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6" name="手繪多邊形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7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69" name="手繪多邊形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0" name="手繪多邊形​​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71" name="群組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手繪多邊形​​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​​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手繪多邊形​​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​​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​​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​​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​​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E30269-4F4E-455C-A39F-CE97675D9C78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" name="手繪多邊形​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圖片預留位置 56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CC4596-8F6A-4060-AA60-F52D8B336B42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7" name="手繪多邊形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8" name="手繪多邊形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9" name="手繪多邊形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0" name="圖片預留位置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1" name="手繪多邊形​​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​​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圖片預留位置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977F3F-BDB1-48FB-B32E-D7EEC12FA9EE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7" name="手繪多邊形​​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8" name="手繪多邊形​​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9" name="手繪多邊形​​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0" name="手繪多邊形​​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1" name="手繪多邊形​​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​​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手繪多邊形​​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5" name="手繪多邊形​​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6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7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8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428B24-72BC-4E4C-AF52-B6FD190FC9E3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580013" cy="1067669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22" name="手繪多邊形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9" name="手繪多邊形​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手繪多邊形​​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1" name="手繪多邊形​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2" name="手繪多邊形​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3" name="手繪多邊形​​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4" name="手繪多邊形​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5" name="手繪多邊形​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6" name="手繪多邊形​​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7" name="手繪多邊形​​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8" name="手繪多邊形​​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9" name="圖片預留位置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0" name="圖片預留位置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1" name="圖片預留位置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2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0156A6E-6DF9-4B0A-BA2B-96B4B8095268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29" name="手繪多邊形​​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0" name="手繪多邊形​​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1" name="手繪多邊形​​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2" name="手繪多邊形​​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3" name="手繪多邊形​​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4" name="手繪多邊形​​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5" name="手繪多邊形​​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6" name="手繪多邊形​​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7" name="手繪多邊形​​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1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2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A18011-5824-4A21-9064-40AAA14E5E99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22" name="手繪多邊形​​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手繪多邊形​​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5" name="圖片預留位置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矩形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9" name="手繪多邊形​​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手繪多邊形​​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1" name="手繪多邊形​​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2" name="手繪多邊形​​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3" name="手繪多邊形​​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4" name="手繪多邊形​​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5" name="手繪多邊形​​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6" name="手繪多邊形​​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7" name="手繪多邊形​​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1" name="矩形​​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8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9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0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8079C8-E927-4579-9AB2-4F38189C8683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群組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手繪多邊形​​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" name="手繪多邊形​​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" name="手繪多邊形​​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" name="手繪多邊形​​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" name="手繪多邊形​​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​​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​​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​​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​​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​​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​​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​​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" name="手繪多邊形​​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" name="手繪多邊形​​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​​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​​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​​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​​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​​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" name="手繪多邊形​​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" name="手繪多邊形​​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​​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​​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​​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​​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​​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​​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" name="手繪多邊形​​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5" name="手繪多邊形​​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​​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​​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​​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0" name="手繪多邊形​​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1" name="手繪多邊形​​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​​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" name="手繪多邊形​​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" name="手繪多邊形​​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​​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​​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​​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​​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9" name="手繪多邊形​​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0" name="手繪多邊形​​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1" name="手繪多邊形​​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2" name="手繪多邊形​​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3" name="手繪多邊形​​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​​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​​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​​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​​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​​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9" name="手繪多邊形​​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0" name="手繪多邊形​​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1" name="手繪多邊形​​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2" name="手繪多邊形​​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​​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​​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​​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​​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​​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​​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​​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0" name="手繪多邊形​​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1" name="手繪多邊形​​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2" name="手繪多邊形​​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​​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7" name="手繪多邊形​​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8" name="手繪多邊形​​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​​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​​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​​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​​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3" name="手繪多邊形​​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4" name="手繪多邊形​​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5" name="手繪多邊形​​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6" name="手繪多邊形​​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7" name="手繪多邊形​​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8" name="手繪多邊形​​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9" name="手繪多邊形​​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0" name="手繪多邊形​​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1" name="手繪多邊形​​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2" name="手繪多邊形​​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3" name="手繪多邊形​​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4" name="手繪多邊形​​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5" name="手繪多邊形​​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6" name="手繪多邊形​​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7" name="手繪多邊形​​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8" name="手繪多邊形​​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9" name="手繪多邊形​​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0" name="手繪多邊形​​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1" name="手繪多邊形​​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2" name="手繪多邊形​​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3" name="手繪多邊形​​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4" name="手繪多邊形​​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5" name="手繪多邊形​​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6" name="手繪多邊形​​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7" name="手繪多邊形​​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DD2455F1-953D-4F2D-AE03-22F743C7FE4D}" type="datetime1">
              <a:rPr lang="zh-TW" altLang="en-US" smtClean="0"/>
              <a:pPr/>
              <a:t>2021/12/8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1362" y="1357283"/>
            <a:ext cx="3276601" cy="3451414"/>
          </a:xfrm>
        </p:spPr>
        <p:txBody>
          <a:bodyPr rtlCol="0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早自修</a:t>
            </a: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7:50~8:05</a:t>
            </a: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  </a:t>
            </a: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MSSR</a:t>
            </a: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晨讀</a:t>
            </a: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請安靜閱讀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531362" y="5181599"/>
            <a:ext cx="3506791" cy="905435"/>
          </a:xfrm>
        </p:spPr>
        <p:txBody>
          <a:bodyPr rtlCol="0">
            <a:normAutofit fontScale="92500" lnSpcReduction="20000"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華康POP1體W5" panose="02010609010101010101" pitchFamily="49" charset="-120"/>
                <a:ea typeface="華康POP1體W5" panose="02010609010101010101" pitchFamily="49" charset="-120"/>
              </a:rPr>
              <a:t>第二節考</a:t>
            </a:r>
            <a:r>
              <a:rPr lang="en-US" altLang="zh-TW" sz="3200" dirty="0">
                <a:solidFill>
                  <a:srgbClr val="FF0000"/>
                </a:solidFill>
                <a:latin typeface="華康POP1體W5" panose="02010609010101010101" pitchFamily="49" charset="-120"/>
                <a:ea typeface="華康POP1體W5" panose="02010609010101010101" pitchFamily="49" charset="-120"/>
              </a:rPr>
              <a:t>1200</a:t>
            </a:r>
            <a:r>
              <a:rPr lang="zh-TW" altLang="en-US" sz="3200" dirty="0">
                <a:solidFill>
                  <a:srgbClr val="FF0000"/>
                </a:solidFill>
                <a:latin typeface="華康POP1體W5" panose="02010609010101010101" pitchFamily="49" charset="-120"/>
                <a:ea typeface="華康POP1體W5" panose="02010609010101010101" pitchFamily="49" charset="-120"/>
              </a:rPr>
              <a:t>單</a:t>
            </a:r>
            <a:endParaRPr lang="en-US" altLang="zh-TW" sz="3200" dirty="0">
              <a:solidFill>
                <a:srgbClr val="FF0000"/>
              </a:solidFill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  <a:p>
            <a:r>
              <a:rPr lang="en-US" altLang="zh-TW" sz="3200">
                <a:solidFill>
                  <a:srgbClr val="FF0000"/>
                </a:solidFill>
                <a:latin typeface="華康POP1體W5" panose="02010609010101010101" pitchFamily="49" charset="-120"/>
                <a:ea typeface="華康POP1體W5" panose="02010609010101010101" pitchFamily="49" charset="-120"/>
              </a:rPr>
              <a:t>171-180</a:t>
            </a:r>
            <a:endParaRPr lang="en-US" altLang="zh-TW" sz="3200" dirty="0">
              <a:solidFill>
                <a:srgbClr val="FF0000"/>
              </a:solidFill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sp>
        <p:nvSpPr>
          <p:cNvPr id="7" name="圖片版面配置區 5">
            <a:extLst>
              <a:ext uri="{FF2B5EF4-FFF2-40B4-BE49-F238E27FC236}">
                <a16:creationId xmlns:a16="http://schemas.microsoft.com/office/drawing/2014/main" id="{A237E070-325A-487B-A72A-950E13532AEF}"/>
              </a:ext>
            </a:extLst>
          </p:cNvPr>
          <p:cNvSpPr txBox="1">
            <a:spLocks/>
          </p:cNvSpPr>
          <p:nvPr/>
        </p:nvSpPr>
        <p:spPr>
          <a:xfrm>
            <a:off x="1476157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</p:sp>
      <p:pic>
        <p:nvPicPr>
          <p:cNvPr id="11" name="圖片版面配置區 10">
            <a:extLst>
              <a:ext uri="{FF2B5EF4-FFF2-40B4-BE49-F238E27FC236}">
                <a16:creationId xmlns:a16="http://schemas.microsoft.com/office/drawing/2014/main" id="{B39162F2-2CD7-41FC-A8B3-03D39651DB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439" b="1643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45577" y="411506"/>
            <a:ext cx="9601202" cy="1067669"/>
          </a:xfrm>
        </p:spPr>
        <p:txBody>
          <a:bodyPr rtlCol="0">
            <a:normAutofit fontScale="90000"/>
          </a:bodyPr>
          <a:lstStyle/>
          <a:p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下課了～先做</a:t>
            </a:r>
            <a:r>
              <a:rPr lang="zh-TW" altLang="en-US" sz="5900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護眼操</a:t>
            </a:r>
            <a:br>
              <a:rPr lang="en-US" altLang="zh-TW" sz="3200" dirty="0"/>
            </a:br>
            <a:r>
              <a:rPr lang="zh-TW" altLang="en-US" sz="49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記得喝水 上廁所 室外走走 望遠凝視</a:t>
            </a:r>
            <a:endParaRPr lang="en-US" altLang="zh-TW" sz="6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pic>
        <p:nvPicPr>
          <p:cNvPr id="2" name="圖片預留位置 1" descr="一群小女孩正在吹泡泡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文字預留位置 7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endParaRPr lang="zh-TW" altLang="en-US" sz="3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89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第四節 數學課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F3DC347-E716-433F-A87A-7D1792385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7095" y="1832080"/>
            <a:ext cx="5038552" cy="456959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數課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104-107</a:t>
            </a:r>
          </a:p>
          <a:p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數重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49</a:t>
            </a:r>
          </a:p>
          <a:p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線上作業：因材網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8-4</a:t>
            </a:r>
            <a:endParaRPr lang="zh-TW" altLang="en-US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93B172-84C7-4A96-9690-27A7BEF18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"/>
          <a:stretch/>
        </p:blipFill>
        <p:spPr>
          <a:xfrm>
            <a:off x="3110753" y="2404919"/>
            <a:ext cx="7934152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0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午餐時間</a:t>
            </a:r>
          </a:p>
        </p:txBody>
      </p:sp>
      <p:sp>
        <p:nvSpPr>
          <p:cNvPr id="13" name="文字預留位置 12"/>
          <p:cNvSpPr>
            <a:spLocks noGrp="1"/>
          </p:cNvSpPr>
          <p:nvPr>
            <p:ph type="body" sz="half" idx="2"/>
          </p:nvPr>
        </p:nvSpPr>
        <p:spPr>
          <a:xfrm>
            <a:off x="6096000" y="4409643"/>
            <a:ext cx="3043253" cy="1793032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  <a:t>１２：１５潔牙</a:t>
            </a:r>
            <a:endParaRPr lang="en-US" altLang="zh-TW" sz="2800" dirty="0">
              <a:solidFill>
                <a:schemeClr val="accent6">
                  <a:lumMod val="75000"/>
                </a:schemeClr>
              </a:solidFill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  <a:p>
            <a:pPr rtl="0"/>
            <a:r>
              <a:rPr lang="zh-TW" altLang="en-US" sz="10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  <a:t>  </a:t>
            </a:r>
            <a:br>
              <a:rPr lang="en-US" altLang="zh-TW" sz="28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  <a:t>１２：２５午睡</a:t>
            </a:r>
            <a:endParaRPr lang="en-US" altLang="zh-TW" sz="2800" dirty="0">
              <a:solidFill>
                <a:schemeClr val="accent6">
                  <a:lumMod val="75000"/>
                </a:schemeClr>
              </a:solidFill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  <a:p>
            <a:r>
              <a:rPr lang="zh-TW" altLang="en-US" sz="28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★整理抽屜書包</a:t>
            </a:r>
            <a:endParaRPr lang="zh-TW" altLang="en-US" sz="2000" dirty="0">
              <a:solidFill>
                <a:srgbClr val="FF0000"/>
              </a:solidFill>
              <a:highlight>
                <a:srgbClr val="FFFF00"/>
              </a:highlight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54B5B33C-7BD0-4142-AFA0-A16BC160E4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383" r="4383"/>
          <a:stretch/>
        </p:blipFill>
        <p:spPr/>
      </p:pic>
      <p:pic>
        <p:nvPicPr>
          <p:cNvPr id="22" name="圖片版面配置區 21">
            <a:extLst>
              <a:ext uri="{FF2B5EF4-FFF2-40B4-BE49-F238E27FC236}">
                <a16:creationId xmlns:a16="http://schemas.microsoft.com/office/drawing/2014/main" id="{7E7DD852-C9EA-4E19-AC9A-9ABE228D16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4641" r="24641"/>
          <a:stretch/>
        </p:blipFill>
        <p:spPr/>
      </p:pic>
      <p:pic>
        <p:nvPicPr>
          <p:cNvPr id="30" name="圖片版面配置區 29">
            <a:extLst>
              <a:ext uri="{FF2B5EF4-FFF2-40B4-BE49-F238E27FC236}">
                <a16:creationId xmlns:a16="http://schemas.microsoft.com/office/drawing/2014/main" id="{268FD06D-1F62-4AED-B754-8EC7CF8949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1347" r="1347"/>
          <a:stretch/>
        </p:blipFill>
        <p:spPr/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839200" y="549068"/>
            <a:ext cx="3110752" cy="2753035"/>
          </a:xfrm>
        </p:spPr>
        <p:txBody>
          <a:bodyPr rtlCol="0">
            <a:normAutofit/>
          </a:bodyPr>
          <a:lstStyle/>
          <a:p>
            <a:pPr algn="ctr"/>
            <a:endParaRPr lang="zh-TW" altLang="en-US" sz="2000" dirty="0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2A335F4-6B23-486B-9E7A-1379C6DB04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圖片版面配置區 6">
            <a:extLst>
              <a:ext uri="{FF2B5EF4-FFF2-40B4-BE49-F238E27FC236}">
                <a16:creationId xmlns:a16="http://schemas.microsoft.com/office/drawing/2014/main" id="{433EB5AC-8F51-41F6-9C5C-A3FB923B1B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A69135C-9054-4873-8BFB-27087F549485}"/>
              </a:ext>
            </a:extLst>
          </p:cNvPr>
          <p:cNvSpPr txBox="1"/>
          <p:nvPr/>
        </p:nvSpPr>
        <p:spPr>
          <a:xfrm>
            <a:off x="1201635" y="1513209"/>
            <a:ext cx="611392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POP1體W5(P)" panose="02010600010101010101" pitchFamily="2" charset="-120"/>
                <a:ea typeface="華康POP1體W5(P)" panose="02010600010101010101" pitchFamily="2" charset="-120"/>
              </a:rPr>
              <a:t>整理抽屜 椅下淨空</a:t>
            </a:r>
            <a:endParaRPr lang="en-US" altLang="zh-TW" sz="4000" dirty="0"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r>
              <a:rPr lang="zh-TW" altLang="en-US" sz="4000" dirty="0">
                <a:latin typeface="華康POP1體W5(P)" panose="02010600010101010101" pitchFamily="2" charset="-120"/>
                <a:ea typeface="華康POP1體W5(P)" panose="02010600010101010101" pitchFamily="2" charset="-120"/>
              </a:rPr>
              <a:t>地面整潔 桌子對線 </a:t>
            </a:r>
            <a:endParaRPr lang="en-US" altLang="zh-TW" sz="4000" dirty="0"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r>
              <a:rPr lang="zh-TW" altLang="en-US" sz="4000" dirty="0">
                <a:latin typeface="華康POP1體W5(P)" panose="02010600010101010101" pitchFamily="2" charset="-120"/>
                <a:ea typeface="華康POP1體W5(P)" panose="02010600010101010101" pitchFamily="2" charset="-120"/>
              </a:rPr>
              <a:t>檢查物品 排隊放學</a:t>
            </a:r>
            <a:endParaRPr lang="en-US" altLang="zh-TW" sz="4000" dirty="0"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endParaRPr lang="zh-TW" altLang="en-US" sz="4000" dirty="0"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r>
              <a:rPr lang="zh-TW" altLang="en-US" sz="4000" dirty="0">
                <a:latin typeface="華康POP1體W5(P)" panose="02010600010101010101" pitchFamily="2" charset="-120"/>
                <a:ea typeface="華康POP1體W5(P)" panose="02010600010101010101" pitchFamily="2" charset="-120"/>
              </a:rPr>
              <a:t>聽廣播進行防疫分流放學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90F661E-F5C4-486C-99BA-4DDA0BDF0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298" y="4390306"/>
            <a:ext cx="3856054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95399" y="98611"/>
            <a:ext cx="9601202" cy="1523999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學習吧</a:t>
            </a:r>
            <a: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-</a:t>
            </a:r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我們這一班</a:t>
            </a:r>
            <a: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-</a:t>
            </a:r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桃園天氣預報</a:t>
            </a:r>
            <a:b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隨時留意天氣變化，請保重身體</a:t>
            </a:r>
            <a: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!</a:t>
            </a:r>
          </a:p>
        </p:txBody>
      </p:sp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30A9DD5E-CD73-46D9-B93E-91266C56E7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5639" b="5639"/>
          <a:stretch/>
        </p:blipFill>
        <p:spPr/>
      </p:pic>
    </p:spTree>
    <p:extLst>
      <p:ext uri="{BB962C8B-B14F-4D97-AF65-F5344CB8AC3E}">
        <p14:creationId xmlns:p14="http://schemas.microsoft.com/office/powerpoint/2010/main" val="2389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TW" altLang="en-US" sz="48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天雨帶雨具</a:t>
            </a:r>
            <a:br>
              <a:rPr lang="en-US" altLang="zh-TW" sz="48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48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天冷帶外套</a:t>
            </a:r>
          </a:p>
        </p:txBody>
      </p:sp>
      <p:pic>
        <p:nvPicPr>
          <p:cNvPr id="2" name="圖片預留位置 1" descr="兩個小女孩在雨中玩耍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圖片預留位置 2" descr="七彩雨傘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圖片預留位置 3" descr="下著雨的戶外，一雙帶有白色斑點的紅色雨鞋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週三課表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99247" y="1676400"/>
            <a:ext cx="10775577" cy="4572000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zh-TW" altLang="en-US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綜</a:t>
            </a:r>
            <a:r>
              <a:rPr lang="en-US" altLang="zh-TW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(</a:t>
            </a:r>
            <a:r>
              <a:rPr lang="zh-TW" altLang="en-US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補美勞</a:t>
            </a:r>
            <a:r>
              <a:rPr lang="en-US" altLang="zh-TW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  <a:r>
              <a:rPr lang="zh-TW" altLang="en-US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班</a:t>
            </a:r>
            <a:r>
              <a:rPr lang="zh-TW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乳品</a:t>
            </a:r>
            <a:endParaRPr lang="en-US" altLang="zh-TW" sz="9600" b="1" dirty="0">
              <a:solidFill>
                <a:srgbClr val="FF0000"/>
              </a:solidFill>
              <a:highlight>
                <a:srgbClr val="FFFF00"/>
              </a:highlight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國</a:t>
            </a:r>
            <a:r>
              <a:rPr lang="zh-TW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護眼</a:t>
            </a:r>
            <a:r>
              <a:rPr lang="zh-TW" altLang="en-US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數</a:t>
            </a:r>
            <a:endParaRPr lang="en-US" altLang="zh-TW" sz="9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打菜</a:t>
            </a: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/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量體溫、用餐</a:t>
            </a:r>
            <a:endParaRPr lang="en-US" altLang="zh-TW" sz="4000" dirty="0">
              <a:solidFill>
                <a:schemeClr val="accent6">
                  <a:lumMod val="75000"/>
                </a:schemeClr>
              </a:solidFill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12:15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潔牙、放學</a:t>
            </a:r>
            <a:endParaRPr lang="zh-TW" altLang="en-US" sz="9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 marL="0" indent="0" rtl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49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62118" y="599765"/>
            <a:ext cx="9601202" cy="1067669"/>
          </a:xfrm>
        </p:spPr>
        <p:txBody>
          <a:bodyPr rtlCol="0">
            <a:normAutofit fontScale="90000"/>
          </a:bodyPr>
          <a:lstStyle/>
          <a:p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</a:t>
            </a:r>
            <a:r>
              <a:rPr lang="zh-TW" alt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５</a:t>
            </a:r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分鐘～</a:t>
            </a:r>
            <a:br>
              <a:rPr lang="en-US" altLang="zh-TW" sz="3200" dirty="0"/>
            </a:br>
            <a:r>
              <a:rPr lang="zh-TW" altLang="en-US" sz="49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準備美勞用具，班長請整隊</a:t>
            </a:r>
            <a:endParaRPr lang="en-US" altLang="zh-TW" sz="6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pic>
        <p:nvPicPr>
          <p:cNvPr id="2" name="圖片預留位置 1" descr="一群小女孩正在吹泡泡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文字預留位置 7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endParaRPr lang="zh-TW" altLang="en-US" sz="3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65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第一節 綜合課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962118" y="2160494"/>
            <a:ext cx="9392118" cy="253701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8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補</a:t>
            </a:r>
            <a:r>
              <a:rPr lang="en-US" altLang="zh-TW" sz="48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11/26(</a:t>
            </a:r>
            <a:r>
              <a:rPr lang="zh-TW" altLang="en-US" sz="48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五</a:t>
            </a:r>
            <a:r>
              <a:rPr lang="en-US" altLang="zh-TW" sz="48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  <a:r>
              <a:rPr lang="zh-TW" altLang="en-US" sz="48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第五節美勞課</a:t>
            </a:r>
            <a:endParaRPr lang="en-US" altLang="zh-TW" sz="4800" dirty="0">
              <a:solidFill>
                <a:srgbClr val="0070C0"/>
              </a:solidFill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 rtl="0"/>
            <a:endParaRPr lang="zh-TW" altLang="en-US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67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62118" y="599765"/>
            <a:ext cx="9601202" cy="1067669"/>
          </a:xfrm>
        </p:spPr>
        <p:txBody>
          <a:bodyPr rtlCol="0">
            <a:normAutofit fontScale="90000"/>
          </a:bodyPr>
          <a:lstStyle/>
          <a:p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下課１０分鐘～</a:t>
            </a:r>
            <a:br>
              <a:rPr lang="en-US" altLang="zh-TW" sz="3200" dirty="0"/>
            </a:br>
            <a:r>
              <a:rPr lang="zh-TW" altLang="en-US" sz="49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記得喝水 上廁所 室外走走 望遠凝視</a:t>
            </a:r>
            <a:endParaRPr lang="en-US" altLang="zh-TW" sz="6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pic>
        <p:nvPicPr>
          <p:cNvPr id="2" name="圖片預留位置 1" descr="一群小女孩正在吹泡泡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文字預留位置 7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endParaRPr lang="zh-TW" altLang="en-US" sz="3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第二節 班級時間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446212" y="3012141"/>
            <a:ext cx="9813736" cy="3120430"/>
          </a:xfrm>
        </p:spPr>
        <p:txBody>
          <a:bodyPr rtlCol="0">
            <a:normAutofit/>
          </a:bodyPr>
          <a:lstStyle/>
          <a:p>
            <a:r>
              <a:rPr lang="zh-TW" altLang="en-US" sz="3600" dirty="0">
                <a:solidFill>
                  <a:srgbClr val="0070C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考</a:t>
            </a:r>
            <a:r>
              <a:rPr lang="en-US" altLang="zh-TW" sz="3600" dirty="0">
                <a:solidFill>
                  <a:srgbClr val="0070C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1200</a:t>
            </a:r>
            <a:r>
              <a:rPr lang="zh-TW" altLang="en-US" sz="3600" dirty="0">
                <a:solidFill>
                  <a:srgbClr val="0070C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單</a:t>
            </a:r>
            <a:endParaRPr lang="en-US" altLang="zh-TW" sz="3600" dirty="0">
              <a:solidFill>
                <a:srgbClr val="0070C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r>
              <a:rPr lang="en-US" altLang="zh-TW" sz="4400" dirty="0">
                <a:solidFill>
                  <a:schemeClr val="bg1"/>
                </a:solidFill>
                <a:highlight>
                  <a:srgbClr val="FF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10</a:t>
            </a:r>
            <a:r>
              <a:rPr lang="zh-TW" altLang="en-US" sz="4400" dirty="0">
                <a:solidFill>
                  <a:schemeClr val="bg1"/>
                </a:solidFill>
                <a:highlight>
                  <a:srgbClr val="FF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：</a:t>
            </a:r>
            <a:r>
              <a:rPr lang="en-US" altLang="zh-TW" sz="4400" dirty="0">
                <a:solidFill>
                  <a:schemeClr val="bg1"/>
                </a:solidFill>
                <a:highlight>
                  <a:srgbClr val="FF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05-------CUPS</a:t>
            </a:r>
            <a:r>
              <a:rPr lang="zh-TW" altLang="en-US" sz="4400" dirty="0">
                <a:solidFill>
                  <a:schemeClr val="bg1"/>
                </a:solidFill>
                <a:highlight>
                  <a:srgbClr val="FF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考驗</a:t>
            </a:r>
            <a:r>
              <a:rPr lang="en-US" altLang="zh-TW" sz="4400" dirty="0">
                <a:solidFill>
                  <a:schemeClr val="bg1"/>
                </a:solidFill>
                <a:highlight>
                  <a:srgbClr val="FF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</a:t>
            </a:r>
            <a:r>
              <a:rPr lang="en-US" altLang="zh-TW" sz="4400" dirty="0">
                <a:solidFill>
                  <a:schemeClr val="bg1"/>
                </a:solidFill>
                <a:highlight>
                  <a:srgbClr val="FF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  <a:sym typeface="Wingdings" panose="05000000000000000000" pitchFamily="2" charset="2"/>
              </a:rPr>
              <a:t>12</a:t>
            </a:r>
          </a:p>
          <a:p>
            <a:pPr fontAlgn="base">
              <a:lnSpc>
                <a:spcPts val="1800"/>
              </a:lnSpc>
            </a:pPr>
            <a:r>
              <a:rPr lang="en-US" altLang="zh-TW" sz="2800" dirty="0">
                <a:latin typeface="華康POP1體W5(P)" panose="02010600010101010101" pitchFamily="2" charset="-120"/>
                <a:ea typeface="華康POP1體W5(P)" panose="02010600010101010101" pitchFamily="2" charset="-120"/>
              </a:rPr>
              <a:t>It's got mountains, it's got rivers</a:t>
            </a:r>
            <a:endParaRPr lang="zh-TW" altLang="zh-TW" sz="2800" dirty="0"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pPr fontAlgn="base">
              <a:lnSpc>
                <a:spcPts val="1800"/>
              </a:lnSpc>
            </a:pPr>
            <a:r>
              <a:rPr lang="zh-TW" altLang="zh-TW" sz="2800" dirty="0">
                <a:latin typeface="華康POP1體W5(P)" panose="02010600010101010101" pitchFamily="2" charset="-120"/>
                <a:ea typeface="華康POP1體W5(P)" panose="02010600010101010101" pitchFamily="2" charset="-120"/>
              </a:rPr>
              <a:t>那兒有茂密的山林 有涓涓的小流</a:t>
            </a:r>
            <a:endParaRPr lang="en-US" altLang="zh-TW" sz="2800" dirty="0"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pPr fontAlgn="base">
              <a:lnSpc>
                <a:spcPts val="1800"/>
              </a:lnSpc>
            </a:pPr>
            <a:r>
              <a:rPr lang="zh-TW" altLang="en-US" sz="2800" dirty="0">
                <a:latin typeface="華康POP1體W5(P)" panose="02010600010101010101" pitchFamily="2" charset="-120"/>
                <a:ea typeface="華康POP1體W5(P)" panose="02010600010101010101" pitchFamily="2" charset="-120"/>
              </a:rPr>
              <a:t>挑戰傳杯子</a:t>
            </a:r>
            <a:endParaRPr lang="zh-TW" altLang="zh-TW" sz="2800" dirty="0"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pPr rtl="0"/>
            <a:r>
              <a:rPr lang="zh-TW" altLang="en-US" sz="2800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值日生請拿乳品</a:t>
            </a:r>
            <a:r>
              <a:rPr lang="en-US" altLang="zh-TW" sz="2800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(1</a:t>
            </a:r>
            <a:r>
              <a:rPr lang="zh-TW" altLang="en-US" sz="2800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瓶給</a:t>
            </a:r>
            <a:r>
              <a:rPr lang="zh-TW" altLang="en-US" sz="2800" u="sng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采瑜</a:t>
            </a:r>
            <a:r>
              <a:rPr lang="en-US" altLang="zh-TW" sz="2800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)</a:t>
            </a:r>
            <a:r>
              <a:rPr lang="zh-TW" altLang="en-US" sz="28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喝完再下課，確實清洗回收</a:t>
            </a:r>
            <a:endParaRPr lang="zh-TW" altLang="en-US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16C3F61-8A9E-46CB-A1A9-4FBC15CBC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955" y="1604405"/>
            <a:ext cx="8586465" cy="1264143"/>
          </a:xfrm>
          <a:prstGeom prst="rect">
            <a:avLst/>
          </a:prstGeom>
        </p:spPr>
      </p:pic>
      <p:pic>
        <p:nvPicPr>
          <p:cNvPr id="13" name="IMG_9545">
            <a:hlinkClick r:id="" action="ppaction://media"/>
            <a:extLst>
              <a:ext uri="{FF2B5EF4-FFF2-40B4-BE49-F238E27FC236}">
                <a16:creationId xmlns:a16="http://schemas.microsoft.com/office/drawing/2014/main" id="{2453DAEA-BC2D-4FC9-808D-31E65E6E805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6197" y="955797"/>
            <a:ext cx="3400446" cy="1912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78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EF1F17-9BD6-44F9-8DF9-587D37818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FD18949-A11D-4679-B149-A7FB8655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E243FB-B209-45B5-A591-5585C6CE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3" y="433139"/>
            <a:ext cx="9601202" cy="5989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87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295399" y="4277"/>
            <a:ext cx="9601202" cy="1761770"/>
          </a:xfrm>
        </p:spPr>
        <p:txBody>
          <a:bodyPr rtlCol="0">
            <a:normAutofit fontScale="90000"/>
          </a:bodyPr>
          <a:lstStyle/>
          <a:p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</a:t>
            </a:r>
            <a:r>
              <a:rPr lang="en-US" altLang="zh-TW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15</a:t>
            </a:r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分鐘～</a:t>
            </a:r>
            <a:r>
              <a:rPr lang="zh-TW" altLang="en-US" sz="4900" b="1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喝完乳品再下課 </a:t>
            </a:r>
            <a:br>
              <a:rPr lang="en-US" altLang="zh-TW" sz="4900" b="1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br>
              <a:rPr lang="en-US" altLang="zh-TW" sz="3200" dirty="0"/>
            </a:br>
            <a:r>
              <a:rPr lang="zh-TW" altLang="en-US" sz="3200" dirty="0">
                <a:latin typeface="華康POP1體W5(P)" panose="02010600010101010101" pitchFamily="2" charset="-120"/>
                <a:ea typeface="華康POP1體W5(P)" panose="02010600010101010101" pitchFamily="2" charset="-120"/>
              </a:rPr>
              <a:t>容器洗乾淨 回收排整齊 桌面收乾淨 椅子靠攏再離開</a:t>
            </a:r>
            <a:endParaRPr lang="en-US" altLang="zh-TW" sz="6600" dirty="0"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</p:txBody>
      </p:sp>
      <p:sp>
        <p:nvSpPr>
          <p:cNvPr id="8" name="文字預留位置 7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endParaRPr lang="zh-TW" altLang="en-US" sz="3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8FC63FBB-E32A-4687-BFE8-5FA90C67C1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7810" b="17810"/>
          <a:stretch/>
        </p:blipFill>
        <p:spPr/>
      </p:pic>
    </p:spTree>
    <p:extLst>
      <p:ext uri="{BB962C8B-B14F-4D97-AF65-F5344CB8AC3E}">
        <p14:creationId xmlns:p14="http://schemas.microsoft.com/office/powerpoint/2010/main" val="7572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第三節 國語課</a:t>
            </a:r>
            <a:r>
              <a:rPr lang="zh-TW" altLang="en-US" sz="6600" b="1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護眼完再下課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354903" y="2850776"/>
            <a:ext cx="9332259" cy="4930589"/>
          </a:xfrm>
        </p:spPr>
        <p:txBody>
          <a:bodyPr rtlCol="0">
            <a:norm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考國</a:t>
            </a:r>
            <a:r>
              <a:rPr lang="en-US" altLang="zh-TW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11</a:t>
            </a:r>
            <a:r>
              <a:rPr lang="zh-TW" altLang="en-US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小考</a:t>
            </a:r>
            <a:endParaRPr lang="en-US" altLang="zh-TW" sz="36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圈國課</a:t>
            </a:r>
            <a:r>
              <a:rPr lang="en-US" altLang="zh-TW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12</a:t>
            </a:r>
            <a:r>
              <a:rPr lang="zh-TW" altLang="en-US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語詞</a:t>
            </a:r>
            <a:endParaRPr lang="en-US" altLang="zh-TW" sz="36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畫國練</a:t>
            </a:r>
            <a:r>
              <a:rPr lang="en-US" altLang="zh-TW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12</a:t>
            </a:r>
            <a:r>
              <a:rPr lang="zh-TW" altLang="en-US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語詞重點</a:t>
            </a:r>
            <a:endParaRPr lang="en-US" altLang="zh-TW" sz="36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r>
              <a:rPr lang="zh-TW" altLang="en-US" sz="3600" dirty="0">
                <a:solidFill>
                  <a:srgbClr val="000000"/>
                </a:solidFill>
                <a:latin typeface="華康POP1體W5(P)" panose="02010600010101010101" pitchFamily="2" charset="-120"/>
                <a:ea typeface="華康POP1體W5(P)" panose="02010600010101010101" pitchFamily="2" charset="-120"/>
              </a:rPr>
              <a:t>寫國習第一、第二大題</a:t>
            </a:r>
            <a:endParaRPr lang="en-US" altLang="zh-TW" sz="36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pPr rtl="0"/>
            <a:endParaRPr lang="en-US" altLang="zh-TW" sz="36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pPr rtl="0"/>
            <a:endParaRPr lang="en-US" altLang="zh-TW" sz="36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pPr rtl="0"/>
            <a:endParaRPr lang="en-US" altLang="zh-TW" sz="36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endParaRPr lang="en-US" altLang="zh-TW" sz="4400" dirty="0">
              <a:solidFill>
                <a:schemeClr val="bg1"/>
              </a:solidFill>
              <a:highlight>
                <a:srgbClr val="FF0000"/>
              </a:highlight>
              <a:latin typeface="華康POP1體W7" panose="02010609010101010101" pitchFamily="49" charset="-120"/>
              <a:ea typeface="華康POP1體W7" panose="02010609010101010101" pitchFamily="49" charset="-120"/>
              <a:sym typeface="Wingdings" panose="05000000000000000000" pitchFamily="2" charset="2"/>
            </a:endParaRPr>
          </a:p>
          <a:p>
            <a:pPr rtl="0"/>
            <a:endParaRPr lang="en-US" altLang="zh-TW" sz="44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pPr marL="0" indent="0" rtl="0">
              <a:buNone/>
            </a:pPr>
            <a:endParaRPr lang="en-US" altLang="zh-TW" sz="44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  <a:p>
            <a:pPr marL="0" indent="0" rtl="0">
              <a:buNone/>
            </a:pPr>
            <a:endParaRPr lang="en-US" altLang="zh-TW" sz="4400" dirty="0">
              <a:solidFill>
                <a:srgbClr val="000000"/>
              </a:solidFill>
              <a:latin typeface="華康POP1體W5(P)" panose="02010600010101010101" pitchFamily="2" charset="-120"/>
              <a:ea typeface="華康POP1體W5(P)" panose="02010600010101010101" pitchFamily="2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44B67E7-2B67-4173-B66A-4EBBA33C4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044" y="1730188"/>
            <a:ext cx="4754118" cy="3223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29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家庭相簿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59_TF03488835_TF03488835.potx" id="{B3A877DF-5C69-448E-A592-EA29401EE28E}" vid="{C70784DB-1ECC-46AA-B2E9-07439A92CCFE}"/>
    </a:ext>
  </a:extLst>
</a:theme>
</file>

<file path=ppt/theme/theme2.xml><?xml version="1.0" encoding="utf-8"?>
<a:theme xmlns:a="http://schemas.openxmlformats.org/drawingml/2006/main" name="Office 佈景主題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家庭相簿 (綠葉自然設計)</Template>
  <TotalTime>2173</TotalTime>
  <Words>593</Words>
  <Application>Microsoft Office PowerPoint</Application>
  <PresentationFormat>寬螢幕</PresentationFormat>
  <Paragraphs>79</Paragraphs>
  <Slides>15</Slides>
  <Notes>14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Mingliu</vt:lpstr>
      <vt:lpstr>華康POP1體W5</vt:lpstr>
      <vt:lpstr>華康POP1體W5(P)</vt:lpstr>
      <vt:lpstr>華康POP1體W7</vt:lpstr>
      <vt:lpstr>華康POP1體W9(P)</vt:lpstr>
      <vt:lpstr>Arial</vt:lpstr>
      <vt:lpstr>家庭相簿 16X9</vt:lpstr>
      <vt:lpstr>早自修 7:50~8:05   MSSR晨讀 請安靜閱讀</vt:lpstr>
      <vt:lpstr>週三課表</vt:lpstr>
      <vt:lpstr>下課５分鐘～ 準備美勞用具，班長請整隊</vt:lpstr>
      <vt:lpstr>第一節 綜合課</vt:lpstr>
      <vt:lpstr>下課１０分鐘～ 記得喝水 上廁所 室外走走 望遠凝視</vt:lpstr>
      <vt:lpstr>第二節 班級時間</vt:lpstr>
      <vt:lpstr>PowerPoint 簡報</vt:lpstr>
      <vt:lpstr>下課15分鐘～喝完乳品再下課   容器洗乾淨 回收排整齊 桌面收乾淨 椅子靠攏再離開</vt:lpstr>
      <vt:lpstr>第三節 國語課護眼完再下課</vt:lpstr>
      <vt:lpstr>下課了～先做護眼操 記得喝水 上廁所 室外走走 望遠凝視</vt:lpstr>
      <vt:lpstr>第四節 數學課</vt:lpstr>
      <vt:lpstr>午餐時間</vt:lpstr>
      <vt:lpstr>PowerPoint 簡報</vt:lpstr>
      <vt:lpstr>學習吧-我們這一班-桃園天氣預報 隨時留意天氣變化，請保重身體!</vt:lpstr>
      <vt:lpstr>天雨帶雨具 天冷帶外套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早自修 7:50~8:05   MSSR晨讀 請安靜閱讀  男生1~12請先看 【我的姊姊不一樣】  女生13~23請先看 【我的妹妹聽不見】</dc:title>
  <dc:creator>瓊文 張</dc:creator>
  <cp:lastModifiedBy>瓊文 張</cp:lastModifiedBy>
  <cp:revision>30</cp:revision>
  <dcterms:created xsi:type="dcterms:W3CDTF">2021-10-16T19:18:34Z</dcterms:created>
  <dcterms:modified xsi:type="dcterms:W3CDTF">2021-12-07T20:29:55Z</dcterms:modified>
</cp:coreProperties>
</file>