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72" r:id="rId2"/>
    <p:sldId id="258" r:id="rId3"/>
    <p:sldId id="274" r:id="rId4"/>
    <p:sldId id="263" r:id="rId5"/>
    <p:sldId id="261" r:id="rId6"/>
    <p:sldId id="256" r:id="rId7"/>
    <p:sldId id="260" r:id="rId8"/>
    <p:sldId id="257" r:id="rId9"/>
    <p:sldId id="262" r:id="rId10"/>
    <p:sldId id="271" r:id="rId11"/>
    <p:sldId id="266" r:id="rId12"/>
    <p:sldId id="265" r:id="rId13"/>
    <p:sldId id="267" r:id="rId14"/>
    <p:sldId id="268" r:id="rId15"/>
    <p:sldId id="269" r:id="rId16"/>
    <p:sldId id="270" r:id="rId17"/>
    <p:sldId id="275" r:id="rId18"/>
    <p:sldId id="276" r:id="rId19"/>
    <p:sldId id="277" r:id="rId2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3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712573818897632"/>
          <c:y val="6.0655981045669202E-2"/>
          <c:w val="0.46283185695538059"/>
          <c:h val="0.76774699767084542"/>
        </c:manualLayout>
      </c:layout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線上禮儀</c:v>
                </c:pt>
              </c:strCache>
            </c:strRef>
          </c:tx>
          <c:dPt>
            <c:idx val="0"/>
            <c:bubble3D val="0"/>
            <c:explosion val="17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ADE1-484F-81BB-AC4C681CA9F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DE1-484F-81BB-AC4C681CA9F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ADE1-484F-81BB-AC4C681CA9F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DE1-484F-81BB-AC4C681CA9F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ADE1-484F-81BB-AC4C681CA9F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DE1-484F-81BB-AC4C681CA9F0}"/>
              </c:ext>
            </c:extLst>
          </c:dPt>
          <c:dLbls>
            <c:dLbl>
              <c:idx val="0"/>
              <c:layout>
                <c:manualLayout>
                  <c:x val="-7.447916666666668E-2"/>
                  <c:y val="0.1684722070859144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01D058F-A5E5-4D27-886C-604C11978F1C}" type="CATEGORYNAME">
                      <a:rPr lang="zh-TW" altLang="en-US" sz="3200" smtClean="0"/>
                      <a:pPr>
                        <a:defRPr/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7149618" y="1351500"/>
                  <a:ext cx="938762" cy="6128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39143"/>
                        <a:gd name="adj2" fmla="val -18174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7.6998277559055112E-2"/>
                      <c:h val="8.337894634155101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ADE1-484F-81BB-AC4C681CA9F0}"/>
                </c:ext>
              </c:extLst>
            </c:dLbl>
            <c:dLbl>
              <c:idx val="1"/>
              <c:layout>
                <c:manualLayout>
                  <c:x val="-0.14010416666666667"/>
                  <c:y val="-2.591880109014069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C4F1208-6564-4E09-BE98-92892ED9E834}" type="CATEGORYNAME">
                      <a:rPr lang="zh-TW" altLang="en-US" sz="320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8239561" y="3024323"/>
                  <a:ext cx="1065763" cy="8287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50068"/>
                        <a:gd name="adj2" fmla="val -19462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8.7414944225721783E-2"/>
                      <c:h val="0.112753587577043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DE1-484F-81BB-AC4C681CA9F0}"/>
                </c:ext>
              </c:extLst>
            </c:dLbl>
            <c:dLbl>
              <c:idx val="2"/>
              <c:layout>
                <c:manualLayout>
                  <c:x val="-8.5416707677165429E-2"/>
                  <c:y val="-0.18143160763098498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7C30985-25D3-420A-8548-334B68B449A3}" type="CATEGORYNAME">
                      <a:rPr lang="zh-TW" altLang="en-US" sz="320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7018680" y="4474896"/>
                  <a:ext cx="1180062" cy="6255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6327"/>
                        <a:gd name="adj2" fmla="val 39352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9.6789944225721763E-2"/>
                      <c:h val="8.510686641422707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ADE1-484F-81BB-AC4C681CA9F0}"/>
                </c:ext>
              </c:extLst>
            </c:dLbl>
            <c:dLbl>
              <c:idx val="3"/>
              <c:layout>
                <c:manualLayout>
                  <c:x val="9.3229166666666669E-2"/>
                  <c:y val="-0.20216664850309751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243EC7F-5ECC-484F-9C57-2FC0D70A6D85}" type="CATEGORYNAME">
                      <a:rPr lang="zh-TW" altLang="en-US" sz="320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5130931" y="4322495"/>
                  <a:ext cx="1078463" cy="7525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8692"/>
                        <a:gd name="adj2" fmla="val 36166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8.8456610892388446E-2"/>
                      <c:h val="0.1023860671409875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DE1-484F-81BB-AC4C681CA9F0}"/>
                </c:ext>
              </c:extLst>
            </c:dLbl>
            <c:dLbl>
              <c:idx val="4"/>
              <c:layout>
                <c:manualLayout>
                  <c:x val="0.14687500000000001"/>
                  <c:y val="4.319800181690054E-3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075596B-275F-4EE0-8FD3-32D07BC966B3}" type="CATEGORYNAME">
                      <a:rPr lang="zh-TW" altLang="en-US" sz="320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3594326" y="3697423"/>
                  <a:ext cx="1421363" cy="6890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28403"/>
                        <a:gd name="adj2" fmla="val -8077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9.8873277559055117E-2"/>
                      <c:h val="8.165102626887497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DE1-484F-81BB-AC4C681CA9F0}"/>
                </c:ext>
              </c:extLst>
            </c:dLbl>
            <c:dLbl>
              <c:idx val="5"/>
              <c:layout>
                <c:manualLayout>
                  <c:x val="0.1"/>
                  <c:y val="0.1909351680307031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0A4E0CC-FABD-40DF-BFE3-435D06A9EAA8}" type="CATEGORYNAME">
                      <a:rPr lang="zh-TW" altLang="en-US" sz="3200" smtClean="0"/>
                      <a:pPr>
                        <a:defRPr sz="3200"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4468699" y="2176999"/>
                  <a:ext cx="1350623" cy="6509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0156"/>
                        <a:gd name="adj2" fmla="val -33776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1077944553805774"/>
                      <c:h val="8.856270655957916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DE1-484F-81BB-AC4C681CA9F0}"/>
                </c:ext>
              </c:extLst>
            </c:dLbl>
            <c:numFmt formatCode="General" sourceLinked="0"/>
            <c:spPr>
              <a:solidFill>
                <a:prstClr val="white"/>
              </a:solidFill>
              <a:ln>
                <a:solidFill>
                  <a:srgbClr val="90C226"/>
                </a:solidFill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工作表1!$A$2:$A$7</c:f>
              <c:strCache>
                <c:ptCount val="6"/>
                <c:pt idx="0">
                  <c:v>環境</c:v>
                </c:pt>
                <c:pt idx="1">
                  <c:v>服裝</c:v>
                </c:pt>
                <c:pt idx="2">
                  <c:v>問候</c:v>
                </c:pt>
                <c:pt idx="3">
                  <c:v>專注</c:v>
                </c:pt>
                <c:pt idx="4">
                  <c:v>靜音</c:v>
                </c:pt>
                <c:pt idx="5">
                  <c:v>勿私人</c:v>
                </c:pt>
              </c:strCache>
            </c:strRef>
          </c:cat>
          <c:val>
            <c:numRef>
              <c:f>工作表1!$B$2:$B$7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E1-484F-81BB-AC4C681CA9F0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712573818897632"/>
          <c:y val="6.0655981045669202E-2"/>
          <c:w val="0.46283185695538059"/>
          <c:h val="0.76774699767084542"/>
        </c:manualLayout>
      </c:layout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線上禮儀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ADE1-484F-81BB-AC4C681CA9F0}"/>
              </c:ext>
            </c:extLst>
          </c:dPt>
          <c:dPt>
            <c:idx val="1"/>
            <c:bubble3D val="0"/>
            <c:explosion val="24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DE1-484F-81BB-AC4C681CA9F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ADE1-484F-81BB-AC4C681CA9F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DE1-484F-81BB-AC4C681CA9F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ADE1-484F-81BB-AC4C681CA9F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DE1-484F-81BB-AC4C681CA9F0}"/>
              </c:ext>
            </c:extLst>
          </c:dPt>
          <c:dLbls>
            <c:dLbl>
              <c:idx val="0"/>
              <c:layout>
                <c:manualLayout>
                  <c:x val="-7.447916666666668E-2"/>
                  <c:y val="0.1684722070859144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01D058F-A5E5-4D27-886C-604C11978F1C}" type="CATEGORYNAME">
                      <a:rPr lang="zh-TW" altLang="en-US" sz="3200" smtClean="0"/>
                      <a:pPr>
                        <a:defRPr/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7149618" y="1351500"/>
                  <a:ext cx="938762" cy="6128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39143"/>
                        <a:gd name="adj2" fmla="val -18174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7.6998277559055112E-2"/>
                      <c:h val="8.337894634155101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ADE1-484F-81BB-AC4C681CA9F0}"/>
                </c:ext>
              </c:extLst>
            </c:dLbl>
            <c:dLbl>
              <c:idx val="1"/>
              <c:layout>
                <c:manualLayout>
                  <c:x val="-0.14010416666666667"/>
                  <c:y val="-2.591880109014069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C4F1208-6564-4E09-BE98-92892ED9E834}" type="CATEGORYNAME">
                      <a:rPr lang="zh-TW" altLang="en-US" sz="320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8239561" y="3024323"/>
                  <a:ext cx="1065763" cy="8287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50068"/>
                        <a:gd name="adj2" fmla="val -19462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8.7414944225721783E-2"/>
                      <c:h val="0.112753587577043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DE1-484F-81BB-AC4C681CA9F0}"/>
                </c:ext>
              </c:extLst>
            </c:dLbl>
            <c:dLbl>
              <c:idx val="2"/>
              <c:layout>
                <c:manualLayout>
                  <c:x val="-8.5416707677165429E-2"/>
                  <c:y val="-0.18143160763098498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7C30985-25D3-420A-8548-334B68B449A3}" type="CATEGORYNAME">
                      <a:rPr lang="zh-TW" altLang="en-US" sz="320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7018680" y="4474896"/>
                  <a:ext cx="1180062" cy="6255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6327"/>
                        <a:gd name="adj2" fmla="val 39352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9.6789944225721763E-2"/>
                      <c:h val="8.510686641422707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ADE1-484F-81BB-AC4C681CA9F0}"/>
                </c:ext>
              </c:extLst>
            </c:dLbl>
            <c:dLbl>
              <c:idx val="3"/>
              <c:layout>
                <c:manualLayout>
                  <c:x val="9.3229166666666669E-2"/>
                  <c:y val="-0.20216664850309751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243EC7F-5ECC-484F-9C57-2FC0D70A6D85}" type="CATEGORYNAME">
                      <a:rPr lang="zh-TW" altLang="en-US" sz="320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5130931" y="4322495"/>
                  <a:ext cx="1078463" cy="7525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8692"/>
                        <a:gd name="adj2" fmla="val 36166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8.8456610892388446E-2"/>
                      <c:h val="0.1023860671409875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DE1-484F-81BB-AC4C681CA9F0}"/>
                </c:ext>
              </c:extLst>
            </c:dLbl>
            <c:dLbl>
              <c:idx val="4"/>
              <c:layout>
                <c:manualLayout>
                  <c:x val="0.14687500000000001"/>
                  <c:y val="4.319800181690054E-3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075596B-275F-4EE0-8FD3-32D07BC966B3}" type="CATEGORYNAME">
                      <a:rPr lang="zh-TW" altLang="en-US" sz="320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3594326" y="3697423"/>
                  <a:ext cx="1421363" cy="6890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28403"/>
                        <a:gd name="adj2" fmla="val -8077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9.8873277559055117E-2"/>
                      <c:h val="8.165102626887497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DE1-484F-81BB-AC4C681CA9F0}"/>
                </c:ext>
              </c:extLst>
            </c:dLbl>
            <c:dLbl>
              <c:idx val="5"/>
              <c:layout>
                <c:manualLayout>
                  <c:x val="0.1"/>
                  <c:y val="0.1909351680307031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0A4E0CC-FABD-40DF-BFE3-435D06A9EAA8}" type="CATEGORYNAME">
                      <a:rPr lang="zh-TW" altLang="en-US" sz="3200" smtClean="0"/>
                      <a:pPr>
                        <a:defRPr sz="3200"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4468699" y="2176999"/>
                  <a:ext cx="1350623" cy="6509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0156"/>
                        <a:gd name="adj2" fmla="val -33776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1077944553805774"/>
                      <c:h val="8.856270655957916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DE1-484F-81BB-AC4C681CA9F0}"/>
                </c:ext>
              </c:extLst>
            </c:dLbl>
            <c:numFmt formatCode="General" sourceLinked="0"/>
            <c:spPr>
              <a:solidFill>
                <a:prstClr val="white"/>
              </a:solidFill>
              <a:ln>
                <a:solidFill>
                  <a:srgbClr val="90C226"/>
                </a:solidFill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工作表1!$A$2:$A$7</c:f>
              <c:strCache>
                <c:ptCount val="6"/>
                <c:pt idx="0">
                  <c:v>環境</c:v>
                </c:pt>
                <c:pt idx="1">
                  <c:v>服裝</c:v>
                </c:pt>
                <c:pt idx="2">
                  <c:v>問候</c:v>
                </c:pt>
                <c:pt idx="3">
                  <c:v>專注</c:v>
                </c:pt>
                <c:pt idx="4">
                  <c:v>靜音</c:v>
                </c:pt>
                <c:pt idx="5">
                  <c:v>勿私人</c:v>
                </c:pt>
              </c:strCache>
            </c:strRef>
          </c:cat>
          <c:val>
            <c:numRef>
              <c:f>工作表1!$B$2:$B$7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E1-484F-81BB-AC4C681CA9F0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712573818897632"/>
          <c:y val="6.0655981045669202E-2"/>
          <c:w val="0.46283185695538059"/>
          <c:h val="0.76774699767084542"/>
        </c:manualLayout>
      </c:layout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線上禮儀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ADE1-484F-81BB-AC4C681CA9F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DE1-484F-81BB-AC4C681CA9F0}"/>
              </c:ext>
            </c:extLst>
          </c:dPt>
          <c:dPt>
            <c:idx val="2"/>
            <c:bubble3D val="0"/>
            <c:explosion val="24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ADE1-484F-81BB-AC4C681CA9F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DE1-484F-81BB-AC4C681CA9F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ADE1-484F-81BB-AC4C681CA9F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DE1-484F-81BB-AC4C681CA9F0}"/>
              </c:ext>
            </c:extLst>
          </c:dPt>
          <c:dLbls>
            <c:dLbl>
              <c:idx val="0"/>
              <c:layout>
                <c:manualLayout>
                  <c:x val="-7.447916666666668E-2"/>
                  <c:y val="0.1684722070859144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01D058F-A5E5-4D27-886C-604C11978F1C}" type="CATEGORYNAME">
                      <a:rPr lang="zh-TW" altLang="en-US" sz="3200" smtClean="0"/>
                      <a:pPr>
                        <a:defRPr/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7149618" y="1351500"/>
                  <a:ext cx="938762" cy="6128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39143"/>
                        <a:gd name="adj2" fmla="val -18174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7.6998277559055112E-2"/>
                      <c:h val="8.337894634155101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ADE1-484F-81BB-AC4C681CA9F0}"/>
                </c:ext>
              </c:extLst>
            </c:dLbl>
            <c:dLbl>
              <c:idx val="1"/>
              <c:layout>
                <c:manualLayout>
                  <c:x val="-0.14010416666666667"/>
                  <c:y val="-2.591880109014069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C4F1208-6564-4E09-BE98-92892ED9E834}" type="CATEGORYNAME">
                      <a:rPr lang="zh-TW" altLang="en-US" sz="320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8239561" y="3024323"/>
                  <a:ext cx="1065763" cy="8287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50068"/>
                        <a:gd name="adj2" fmla="val -19462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8.7414944225721783E-2"/>
                      <c:h val="0.112753587577043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DE1-484F-81BB-AC4C681CA9F0}"/>
                </c:ext>
              </c:extLst>
            </c:dLbl>
            <c:dLbl>
              <c:idx val="2"/>
              <c:layout>
                <c:manualLayout>
                  <c:x val="-8.5416707677165429E-2"/>
                  <c:y val="-0.18143160763098498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7C30985-25D3-420A-8548-334B68B449A3}" type="CATEGORYNAME">
                      <a:rPr lang="zh-TW" altLang="en-US" sz="320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7018680" y="4474896"/>
                  <a:ext cx="1180062" cy="6255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6327"/>
                        <a:gd name="adj2" fmla="val 39352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9.6789944225721763E-2"/>
                      <c:h val="8.510686641422707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ADE1-484F-81BB-AC4C681CA9F0}"/>
                </c:ext>
              </c:extLst>
            </c:dLbl>
            <c:dLbl>
              <c:idx val="3"/>
              <c:layout>
                <c:manualLayout>
                  <c:x val="9.3229166666666669E-2"/>
                  <c:y val="-0.20216664850309751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243EC7F-5ECC-484F-9C57-2FC0D70A6D85}" type="CATEGORYNAME">
                      <a:rPr lang="zh-TW" altLang="en-US" sz="320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5130931" y="4322495"/>
                  <a:ext cx="1078463" cy="7525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8692"/>
                        <a:gd name="adj2" fmla="val 36166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8.8456610892388446E-2"/>
                      <c:h val="0.1023860671409875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DE1-484F-81BB-AC4C681CA9F0}"/>
                </c:ext>
              </c:extLst>
            </c:dLbl>
            <c:dLbl>
              <c:idx val="4"/>
              <c:layout>
                <c:manualLayout>
                  <c:x val="0.14687500000000001"/>
                  <c:y val="4.319800181690054E-3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075596B-275F-4EE0-8FD3-32D07BC966B3}" type="CATEGORYNAME">
                      <a:rPr lang="zh-TW" altLang="en-US" sz="320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3594326" y="3697423"/>
                  <a:ext cx="1421363" cy="6890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28403"/>
                        <a:gd name="adj2" fmla="val -8077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9.8873277559055117E-2"/>
                      <c:h val="8.165102626887497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DE1-484F-81BB-AC4C681CA9F0}"/>
                </c:ext>
              </c:extLst>
            </c:dLbl>
            <c:dLbl>
              <c:idx val="5"/>
              <c:layout>
                <c:manualLayout>
                  <c:x val="0.1"/>
                  <c:y val="0.1909351680307031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0A4E0CC-FABD-40DF-BFE3-435D06A9EAA8}" type="CATEGORYNAME">
                      <a:rPr lang="zh-TW" altLang="en-US" sz="3200" smtClean="0"/>
                      <a:pPr>
                        <a:defRPr sz="3200"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4468699" y="2176999"/>
                  <a:ext cx="1350623" cy="6509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0156"/>
                        <a:gd name="adj2" fmla="val -33776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1077944553805774"/>
                      <c:h val="8.856270655957916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DE1-484F-81BB-AC4C681CA9F0}"/>
                </c:ext>
              </c:extLst>
            </c:dLbl>
            <c:numFmt formatCode="General" sourceLinked="0"/>
            <c:spPr>
              <a:solidFill>
                <a:prstClr val="white"/>
              </a:solidFill>
              <a:ln>
                <a:solidFill>
                  <a:srgbClr val="90C226"/>
                </a:solidFill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工作表1!$A$2:$A$7</c:f>
              <c:strCache>
                <c:ptCount val="6"/>
                <c:pt idx="0">
                  <c:v>環境</c:v>
                </c:pt>
                <c:pt idx="1">
                  <c:v>服裝</c:v>
                </c:pt>
                <c:pt idx="2">
                  <c:v>問候</c:v>
                </c:pt>
                <c:pt idx="3">
                  <c:v>專注</c:v>
                </c:pt>
                <c:pt idx="4">
                  <c:v>靜音</c:v>
                </c:pt>
                <c:pt idx="5">
                  <c:v>勿私人</c:v>
                </c:pt>
              </c:strCache>
            </c:strRef>
          </c:cat>
          <c:val>
            <c:numRef>
              <c:f>工作表1!$B$2:$B$7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E1-484F-81BB-AC4C681CA9F0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087573818897638"/>
          <c:y val="5.3744300754965016E-2"/>
          <c:w val="0.46283185695538059"/>
          <c:h val="0.76774699767084542"/>
        </c:manualLayout>
      </c:layout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線上禮儀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ADE1-484F-81BB-AC4C681CA9F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DE1-484F-81BB-AC4C681CA9F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ADE1-484F-81BB-AC4C681CA9F0}"/>
              </c:ext>
            </c:extLst>
          </c:dPt>
          <c:dPt>
            <c:idx val="3"/>
            <c:bubble3D val="0"/>
            <c:explosion val="34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DE1-484F-81BB-AC4C681CA9F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ADE1-484F-81BB-AC4C681CA9F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DE1-484F-81BB-AC4C681CA9F0}"/>
              </c:ext>
            </c:extLst>
          </c:dPt>
          <c:dLbls>
            <c:dLbl>
              <c:idx val="0"/>
              <c:layout>
                <c:manualLayout>
                  <c:x val="-7.447916666666668E-2"/>
                  <c:y val="0.1684722070859144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01D058F-A5E5-4D27-886C-604C11978F1C}" type="CATEGORYNAME">
                      <a:rPr lang="zh-TW" altLang="en-US" sz="3200" smtClean="0"/>
                      <a:pPr>
                        <a:defRPr/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7149618" y="1351500"/>
                  <a:ext cx="938762" cy="6128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39143"/>
                        <a:gd name="adj2" fmla="val -18174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7.6998277559055112E-2"/>
                      <c:h val="8.337894634155101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ADE1-484F-81BB-AC4C681CA9F0}"/>
                </c:ext>
              </c:extLst>
            </c:dLbl>
            <c:dLbl>
              <c:idx val="1"/>
              <c:layout>
                <c:manualLayout>
                  <c:x val="-0.14010416666666667"/>
                  <c:y val="-2.591880109014069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C4F1208-6564-4E09-BE98-92892ED9E834}" type="CATEGORYNAME">
                      <a:rPr lang="zh-TW" altLang="en-US" sz="320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8239561" y="3024323"/>
                  <a:ext cx="1065763" cy="8287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50068"/>
                        <a:gd name="adj2" fmla="val -19462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8.7414944225721783E-2"/>
                      <c:h val="0.112753587577043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DE1-484F-81BB-AC4C681CA9F0}"/>
                </c:ext>
              </c:extLst>
            </c:dLbl>
            <c:dLbl>
              <c:idx val="2"/>
              <c:layout>
                <c:manualLayout>
                  <c:x val="-8.5416707677165429E-2"/>
                  <c:y val="-0.18143160763098498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7C30985-25D3-420A-8548-334B68B449A3}" type="CATEGORYNAME">
                      <a:rPr lang="zh-TW" altLang="en-US" sz="320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7018680" y="4474896"/>
                  <a:ext cx="1180062" cy="6255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6327"/>
                        <a:gd name="adj2" fmla="val 39352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9.6789944225721763E-2"/>
                      <c:h val="8.510686641422707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ADE1-484F-81BB-AC4C681CA9F0}"/>
                </c:ext>
              </c:extLst>
            </c:dLbl>
            <c:dLbl>
              <c:idx val="3"/>
              <c:layout>
                <c:manualLayout>
                  <c:x val="9.3229166666666669E-2"/>
                  <c:y val="-0.20216664850309751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243EC7F-5ECC-484F-9C57-2FC0D70A6D85}" type="CATEGORYNAME">
                      <a:rPr lang="zh-TW" altLang="en-US" sz="320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5130931" y="4322495"/>
                  <a:ext cx="1078463" cy="7525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8692"/>
                        <a:gd name="adj2" fmla="val 36166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8.8456610892388446E-2"/>
                      <c:h val="0.1023860671409875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DE1-484F-81BB-AC4C681CA9F0}"/>
                </c:ext>
              </c:extLst>
            </c:dLbl>
            <c:dLbl>
              <c:idx val="4"/>
              <c:layout>
                <c:manualLayout>
                  <c:x val="0.14687500000000001"/>
                  <c:y val="4.319800181690054E-3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075596B-275F-4EE0-8FD3-32D07BC966B3}" type="CATEGORYNAME">
                      <a:rPr lang="zh-TW" altLang="en-US" sz="320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3594326" y="3697423"/>
                  <a:ext cx="1421363" cy="6890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28403"/>
                        <a:gd name="adj2" fmla="val -8077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9.8873277559055117E-2"/>
                      <c:h val="8.165102626887497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DE1-484F-81BB-AC4C681CA9F0}"/>
                </c:ext>
              </c:extLst>
            </c:dLbl>
            <c:dLbl>
              <c:idx val="5"/>
              <c:layout>
                <c:manualLayout>
                  <c:x val="0.1"/>
                  <c:y val="0.1909351680307031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0A4E0CC-FABD-40DF-BFE3-435D06A9EAA8}" type="CATEGORYNAME">
                      <a:rPr lang="zh-TW" altLang="en-US" sz="3200" smtClean="0"/>
                      <a:pPr>
                        <a:defRPr sz="3200"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4468699" y="2176999"/>
                  <a:ext cx="1350623" cy="6509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0156"/>
                        <a:gd name="adj2" fmla="val -33776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1077944553805774"/>
                      <c:h val="8.856270655957916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DE1-484F-81BB-AC4C681CA9F0}"/>
                </c:ext>
              </c:extLst>
            </c:dLbl>
            <c:numFmt formatCode="General" sourceLinked="0"/>
            <c:spPr>
              <a:solidFill>
                <a:prstClr val="white"/>
              </a:solidFill>
              <a:ln>
                <a:solidFill>
                  <a:srgbClr val="90C226"/>
                </a:solidFill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工作表1!$A$2:$A$7</c:f>
              <c:strCache>
                <c:ptCount val="6"/>
                <c:pt idx="0">
                  <c:v>環境</c:v>
                </c:pt>
                <c:pt idx="1">
                  <c:v>服裝</c:v>
                </c:pt>
                <c:pt idx="2">
                  <c:v>問候</c:v>
                </c:pt>
                <c:pt idx="3">
                  <c:v>專注</c:v>
                </c:pt>
                <c:pt idx="4">
                  <c:v>靜音</c:v>
                </c:pt>
                <c:pt idx="5">
                  <c:v>勿私人</c:v>
                </c:pt>
              </c:strCache>
            </c:strRef>
          </c:cat>
          <c:val>
            <c:numRef>
              <c:f>工作表1!$B$2:$B$7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E1-484F-81BB-AC4C681CA9F0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650073818897638"/>
          <c:y val="0.12113318358933081"/>
          <c:w val="0.46283185695538059"/>
          <c:h val="0.76774699767084542"/>
        </c:manualLayout>
      </c:layout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線上禮儀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ADE1-484F-81BB-AC4C681CA9F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DE1-484F-81BB-AC4C681CA9F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ADE1-484F-81BB-AC4C681CA9F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DE1-484F-81BB-AC4C681CA9F0}"/>
              </c:ext>
            </c:extLst>
          </c:dPt>
          <c:dPt>
            <c:idx val="4"/>
            <c:bubble3D val="0"/>
            <c:explosion val="29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ADE1-484F-81BB-AC4C681CA9F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DE1-484F-81BB-AC4C681CA9F0}"/>
              </c:ext>
            </c:extLst>
          </c:dPt>
          <c:dLbls>
            <c:dLbl>
              <c:idx val="0"/>
              <c:layout>
                <c:manualLayout>
                  <c:x val="-7.447916666666668E-2"/>
                  <c:y val="0.1684722070859144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01D058F-A5E5-4D27-886C-604C11978F1C}" type="CATEGORYNAME">
                      <a:rPr lang="zh-TW" altLang="en-US" sz="3200" smtClean="0"/>
                      <a:pPr>
                        <a:defRPr/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7149618" y="1351500"/>
                  <a:ext cx="938762" cy="6128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39143"/>
                        <a:gd name="adj2" fmla="val -18174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7.6998277559055112E-2"/>
                      <c:h val="8.337894634155101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ADE1-484F-81BB-AC4C681CA9F0}"/>
                </c:ext>
              </c:extLst>
            </c:dLbl>
            <c:dLbl>
              <c:idx val="1"/>
              <c:layout>
                <c:manualLayout>
                  <c:x val="-0.14010416666666667"/>
                  <c:y val="-2.591880109014069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C4F1208-6564-4E09-BE98-92892ED9E834}" type="CATEGORYNAME">
                      <a:rPr lang="zh-TW" altLang="en-US" sz="320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8239561" y="3024323"/>
                  <a:ext cx="1065763" cy="8287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50068"/>
                        <a:gd name="adj2" fmla="val -19462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8.7414944225721783E-2"/>
                      <c:h val="0.112753587577043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DE1-484F-81BB-AC4C681CA9F0}"/>
                </c:ext>
              </c:extLst>
            </c:dLbl>
            <c:dLbl>
              <c:idx val="2"/>
              <c:layout>
                <c:manualLayout>
                  <c:x val="-8.5416707677165429E-2"/>
                  <c:y val="-0.18143160763098498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7C30985-25D3-420A-8548-334B68B449A3}" type="CATEGORYNAME">
                      <a:rPr lang="zh-TW" altLang="en-US" sz="320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7018680" y="4474896"/>
                  <a:ext cx="1180062" cy="6255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6327"/>
                        <a:gd name="adj2" fmla="val 39352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9.6789944225721763E-2"/>
                      <c:h val="8.510686641422707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ADE1-484F-81BB-AC4C681CA9F0}"/>
                </c:ext>
              </c:extLst>
            </c:dLbl>
            <c:dLbl>
              <c:idx val="3"/>
              <c:layout>
                <c:manualLayout>
                  <c:x val="9.3229166666666669E-2"/>
                  <c:y val="-0.20216664850309751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243EC7F-5ECC-484F-9C57-2FC0D70A6D85}" type="CATEGORYNAME">
                      <a:rPr lang="zh-TW" altLang="en-US" sz="320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5130931" y="4322495"/>
                  <a:ext cx="1078463" cy="7525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8692"/>
                        <a:gd name="adj2" fmla="val 36166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8.8456610892388446E-2"/>
                      <c:h val="0.1023860671409875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DE1-484F-81BB-AC4C681CA9F0}"/>
                </c:ext>
              </c:extLst>
            </c:dLbl>
            <c:dLbl>
              <c:idx val="4"/>
              <c:layout>
                <c:manualLayout>
                  <c:x val="0.14687500000000001"/>
                  <c:y val="4.319800181690054E-3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075596B-275F-4EE0-8FD3-32D07BC966B3}" type="CATEGORYNAME">
                      <a:rPr lang="zh-TW" altLang="en-US" sz="320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3594326" y="3697423"/>
                  <a:ext cx="1421363" cy="6890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28403"/>
                        <a:gd name="adj2" fmla="val -8077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9.8873277559055117E-2"/>
                      <c:h val="8.165102626887497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DE1-484F-81BB-AC4C681CA9F0}"/>
                </c:ext>
              </c:extLst>
            </c:dLbl>
            <c:dLbl>
              <c:idx val="5"/>
              <c:layout>
                <c:manualLayout>
                  <c:x val="0.1"/>
                  <c:y val="0.1909351680307031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0A4E0CC-FABD-40DF-BFE3-435D06A9EAA8}" type="CATEGORYNAME">
                      <a:rPr lang="zh-TW" altLang="en-US" sz="3200" smtClean="0"/>
                      <a:pPr>
                        <a:defRPr sz="3200"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4468699" y="2176999"/>
                  <a:ext cx="1350623" cy="6509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0156"/>
                        <a:gd name="adj2" fmla="val -33776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1077944553805774"/>
                      <c:h val="8.856270655957916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DE1-484F-81BB-AC4C681CA9F0}"/>
                </c:ext>
              </c:extLst>
            </c:dLbl>
            <c:numFmt formatCode="General" sourceLinked="0"/>
            <c:spPr>
              <a:solidFill>
                <a:prstClr val="white"/>
              </a:solidFill>
              <a:ln>
                <a:solidFill>
                  <a:srgbClr val="90C226"/>
                </a:solidFill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工作表1!$A$2:$A$7</c:f>
              <c:strCache>
                <c:ptCount val="6"/>
                <c:pt idx="0">
                  <c:v>環境</c:v>
                </c:pt>
                <c:pt idx="1">
                  <c:v>服裝</c:v>
                </c:pt>
                <c:pt idx="2">
                  <c:v>問候</c:v>
                </c:pt>
                <c:pt idx="3">
                  <c:v>專注</c:v>
                </c:pt>
                <c:pt idx="4">
                  <c:v>靜音</c:v>
                </c:pt>
                <c:pt idx="5">
                  <c:v>勿私人</c:v>
                </c:pt>
              </c:strCache>
            </c:strRef>
          </c:cat>
          <c:val>
            <c:numRef>
              <c:f>工作表1!$B$2:$B$7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E1-484F-81BB-AC4C681CA9F0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087573818897638"/>
          <c:y val="8.6574782135809894E-2"/>
          <c:w val="0.46283185695538059"/>
          <c:h val="0.76774699767084542"/>
        </c:manualLayout>
      </c:layout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線上禮儀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ADE1-484F-81BB-AC4C681CA9F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DE1-484F-81BB-AC4C681CA9F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ADE1-484F-81BB-AC4C681CA9F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DE1-484F-81BB-AC4C681CA9F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ADE1-484F-81BB-AC4C681CA9F0}"/>
              </c:ext>
            </c:extLst>
          </c:dPt>
          <c:dPt>
            <c:idx val="5"/>
            <c:bubble3D val="0"/>
            <c:explosion val="18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DE1-484F-81BB-AC4C681CA9F0}"/>
              </c:ext>
            </c:extLst>
          </c:dPt>
          <c:dLbls>
            <c:dLbl>
              <c:idx val="0"/>
              <c:layout>
                <c:manualLayout>
                  <c:x val="-7.447916666666668E-2"/>
                  <c:y val="0.1684722070859144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01D058F-A5E5-4D27-886C-604C11978F1C}" type="CATEGORYNAME">
                      <a:rPr lang="zh-TW" altLang="en-US" sz="3200" smtClean="0"/>
                      <a:pPr>
                        <a:defRPr/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7149618" y="1351500"/>
                  <a:ext cx="938762" cy="6128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39143"/>
                        <a:gd name="adj2" fmla="val -18174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7.6998277559055112E-2"/>
                      <c:h val="8.337894634155101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ADE1-484F-81BB-AC4C681CA9F0}"/>
                </c:ext>
              </c:extLst>
            </c:dLbl>
            <c:dLbl>
              <c:idx val="1"/>
              <c:layout>
                <c:manualLayout>
                  <c:x val="-0.14010416666666667"/>
                  <c:y val="-2.591880109014069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C4F1208-6564-4E09-BE98-92892ED9E834}" type="CATEGORYNAME">
                      <a:rPr lang="zh-TW" altLang="en-US" sz="320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8239561" y="3024323"/>
                  <a:ext cx="1065763" cy="8287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50068"/>
                        <a:gd name="adj2" fmla="val -19462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8.7414944225721783E-2"/>
                      <c:h val="0.112753587577043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DE1-484F-81BB-AC4C681CA9F0}"/>
                </c:ext>
              </c:extLst>
            </c:dLbl>
            <c:dLbl>
              <c:idx val="2"/>
              <c:layout>
                <c:manualLayout>
                  <c:x val="-8.5416707677165429E-2"/>
                  <c:y val="-0.18143160763098498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7C30985-25D3-420A-8548-334B68B449A3}" type="CATEGORYNAME">
                      <a:rPr lang="zh-TW" altLang="en-US" sz="320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7018680" y="4474896"/>
                  <a:ext cx="1180062" cy="6255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6327"/>
                        <a:gd name="adj2" fmla="val 39352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9.6789944225721763E-2"/>
                      <c:h val="8.510686641422707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ADE1-484F-81BB-AC4C681CA9F0}"/>
                </c:ext>
              </c:extLst>
            </c:dLbl>
            <c:dLbl>
              <c:idx val="3"/>
              <c:layout>
                <c:manualLayout>
                  <c:x val="9.3229166666666669E-2"/>
                  <c:y val="-0.20216664850309751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243EC7F-5ECC-484F-9C57-2FC0D70A6D85}" type="CATEGORYNAME">
                      <a:rPr lang="zh-TW" altLang="en-US" sz="320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5130931" y="4322495"/>
                  <a:ext cx="1078463" cy="7525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8692"/>
                        <a:gd name="adj2" fmla="val 36166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8.8456610892388446E-2"/>
                      <c:h val="0.1023860671409875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DE1-484F-81BB-AC4C681CA9F0}"/>
                </c:ext>
              </c:extLst>
            </c:dLbl>
            <c:dLbl>
              <c:idx val="4"/>
              <c:layout>
                <c:manualLayout>
                  <c:x val="0.14687500000000001"/>
                  <c:y val="4.319800181690054E-3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075596B-275F-4EE0-8FD3-32D07BC966B3}" type="CATEGORYNAME">
                      <a:rPr lang="zh-TW" altLang="en-US" sz="320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3594326" y="3697423"/>
                  <a:ext cx="1421363" cy="6890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28403"/>
                        <a:gd name="adj2" fmla="val -8077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9.8873277559055117E-2"/>
                      <c:h val="8.165102626887497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DE1-484F-81BB-AC4C681CA9F0}"/>
                </c:ext>
              </c:extLst>
            </c:dLbl>
            <c:dLbl>
              <c:idx val="5"/>
              <c:layout>
                <c:manualLayout>
                  <c:x val="0.11145833333333334"/>
                  <c:y val="0.13045796548704147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0A4E0CC-FABD-40DF-BFE3-435D06A9EAA8}" type="CATEGORYNAME">
                      <a:rPr lang="zh-TW" altLang="en-US" sz="3200" smtClean="0"/>
                      <a:pPr>
                        <a:defRPr sz="3200"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4468699" y="2176999"/>
                  <a:ext cx="1350623" cy="6509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0156"/>
                        <a:gd name="adj2" fmla="val -33776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1077944553805774"/>
                      <c:h val="8.856270655957916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DE1-484F-81BB-AC4C681CA9F0}"/>
                </c:ext>
              </c:extLst>
            </c:dLbl>
            <c:numFmt formatCode="General" sourceLinked="0"/>
            <c:spPr>
              <a:solidFill>
                <a:prstClr val="white"/>
              </a:solidFill>
              <a:ln>
                <a:solidFill>
                  <a:srgbClr val="90C226"/>
                </a:solidFill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工作表1!$A$2:$A$7</c:f>
              <c:strCache>
                <c:ptCount val="6"/>
                <c:pt idx="0">
                  <c:v>環境</c:v>
                </c:pt>
                <c:pt idx="1">
                  <c:v>服裝</c:v>
                </c:pt>
                <c:pt idx="2">
                  <c:v>問候</c:v>
                </c:pt>
                <c:pt idx="3">
                  <c:v>專注</c:v>
                </c:pt>
                <c:pt idx="4">
                  <c:v>靜音</c:v>
                </c:pt>
                <c:pt idx="5">
                  <c:v>勿私人</c:v>
                </c:pt>
              </c:strCache>
            </c:strRef>
          </c:cat>
          <c:val>
            <c:numRef>
              <c:f>工作表1!$B$2:$B$7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E1-484F-81BB-AC4C681CA9F0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7F4AB7-DDEB-4F81-BDBE-DEA7A3CD0AB0}" type="datetimeFigureOut">
              <a:rPr lang="zh-TW" altLang="en-US" smtClean="0"/>
              <a:t>2021/5/24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DEFC54-0070-4F96-AF1E-7F8BE96BB2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6125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EFC54-0070-4F96-AF1E-7F8BE96BB246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9160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CDA4-44D4-417C-AE20-741E1DBB57A9}" type="datetimeFigureOut">
              <a:rPr lang="zh-TW" altLang="en-US" smtClean="0"/>
              <a:t>2021/5/24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11EB-72BC-486C-85EB-3850FBCD47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5558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CDA4-44D4-417C-AE20-741E1DBB57A9}" type="datetimeFigureOut">
              <a:rPr lang="zh-TW" altLang="en-US" smtClean="0"/>
              <a:t>2021/5/24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11EB-72BC-486C-85EB-3850FBCD47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1701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CDA4-44D4-417C-AE20-741E1DBB57A9}" type="datetimeFigureOut">
              <a:rPr lang="zh-TW" altLang="en-US" smtClean="0"/>
              <a:t>2021/5/24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11EB-72BC-486C-85EB-3850FBCD473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770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CDA4-44D4-417C-AE20-741E1DBB57A9}" type="datetimeFigureOut">
              <a:rPr lang="zh-TW" altLang="en-US" smtClean="0"/>
              <a:t>2021/5/24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11EB-72BC-486C-85EB-3850FBCD47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0933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CDA4-44D4-417C-AE20-741E1DBB57A9}" type="datetimeFigureOut">
              <a:rPr lang="zh-TW" altLang="en-US" smtClean="0"/>
              <a:t>2021/5/24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11EB-72BC-486C-85EB-3850FBCD473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0699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CDA4-44D4-417C-AE20-741E1DBB57A9}" type="datetimeFigureOut">
              <a:rPr lang="zh-TW" altLang="en-US" smtClean="0"/>
              <a:t>2021/5/24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11EB-72BC-486C-85EB-3850FBCD47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17513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CDA4-44D4-417C-AE20-741E1DBB57A9}" type="datetimeFigureOut">
              <a:rPr lang="zh-TW" altLang="en-US" smtClean="0"/>
              <a:t>2021/5/24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11EB-72BC-486C-85EB-3850FBCD47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067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CDA4-44D4-417C-AE20-741E1DBB57A9}" type="datetimeFigureOut">
              <a:rPr lang="zh-TW" altLang="en-US" smtClean="0"/>
              <a:t>2021/5/24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11EB-72BC-486C-85EB-3850FBCD47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3942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CDA4-44D4-417C-AE20-741E1DBB57A9}" type="datetimeFigureOut">
              <a:rPr lang="zh-TW" altLang="en-US" smtClean="0"/>
              <a:t>2021/5/24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11EB-72BC-486C-85EB-3850FBCD47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9118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CDA4-44D4-417C-AE20-741E1DBB57A9}" type="datetimeFigureOut">
              <a:rPr lang="zh-TW" altLang="en-US" smtClean="0"/>
              <a:t>2021/5/24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11EB-72BC-486C-85EB-3850FBCD47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2069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CDA4-44D4-417C-AE20-741E1DBB57A9}" type="datetimeFigureOut">
              <a:rPr lang="zh-TW" altLang="en-US" smtClean="0"/>
              <a:t>2021/5/24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11EB-72BC-486C-85EB-3850FBCD47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7575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CDA4-44D4-417C-AE20-741E1DBB57A9}" type="datetimeFigureOut">
              <a:rPr lang="zh-TW" altLang="en-US" smtClean="0"/>
              <a:t>2021/5/24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11EB-72BC-486C-85EB-3850FBCD47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6717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CDA4-44D4-417C-AE20-741E1DBB57A9}" type="datetimeFigureOut">
              <a:rPr lang="zh-TW" altLang="en-US" smtClean="0"/>
              <a:t>2021/5/24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11EB-72BC-486C-85EB-3850FBCD47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5563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CDA4-44D4-417C-AE20-741E1DBB57A9}" type="datetimeFigureOut">
              <a:rPr lang="zh-TW" altLang="en-US" smtClean="0"/>
              <a:t>2021/5/24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11EB-72BC-486C-85EB-3850FBCD47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5801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CDA4-44D4-417C-AE20-741E1DBB57A9}" type="datetimeFigureOut">
              <a:rPr lang="zh-TW" altLang="en-US" smtClean="0"/>
              <a:t>2021/5/24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11EB-72BC-486C-85EB-3850FBCD47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1012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CDA4-44D4-417C-AE20-741E1DBB57A9}" type="datetimeFigureOut">
              <a:rPr lang="zh-TW" altLang="en-US" smtClean="0"/>
              <a:t>2021/5/24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11EB-72BC-486C-85EB-3850FBCD47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2398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DCDA4-44D4-417C-AE20-741E1DBB57A9}" type="datetimeFigureOut">
              <a:rPr lang="zh-TW" altLang="en-US" smtClean="0"/>
              <a:t>2021/5/24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4E211EB-72BC-486C-85EB-3850FBCD47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9784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06745" y="390387"/>
            <a:ext cx="10495722" cy="6467613"/>
          </a:xfrm>
        </p:spPr>
        <p:txBody>
          <a:bodyPr>
            <a:noAutofit/>
          </a:bodyPr>
          <a:lstStyle/>
          <a:p>
            <a:pPr algn="l"/>
            <a:r>
              <a:rPr lang="zh-TW" altLang="en-US" sz="60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zh-TW" altLang="en-US" sz="6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31950" y="21272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endParaRPr kumimoji="0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21755" y="483397"/>
            <a:ext cx="10316211" cy="680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華康相撲體" panose="03000909000000000000" pitchFamily="65" charset="-120"/>
                <a:ea typeface="華康儷粗宋" panose="02010601000101010101" pitchFamily="1" charset="-120"/>
                <a:sym typeface="Wingdings" panose="05000000000000000000" pitchFamily="2" charset="2"/>
              </a:rPr>
              <a:t></a:t>
            </a:r>
            <a:r>
              <a:rPr kumimoji="0" lang="en-US" altLang="zh-TW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華康相撲體" panose="03000909000000000000" pitchFamily="65" charset="-120"/>
                <a:ea typeface="華康儷粗宋" panose="02010601000101010101" pitchFamily="1" charset="-120"/>
                <a:sym typeface="Wingdings" panose="05000000000000000000" pitchFamily="2" charset="2"/>
              </a:rPr>
              <a:t>5/25</a:t>
            </a:r>
            <a:r>
              <a:rPr kumimoji="0" lang="zh-TW" altLang="en-US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華康相撲體" panose="03000909000000000000" pitchFamily="65" charset="-120"/>
                <a:ea typeface="華康儷粗宋" panose="02010601000101010101" pitchFamily="1" charset="-120"/>
              </a:rPr>
              <a:t>最新消息：</a:t>
            </a:r>
            <a:endParaRPr kumimoji="0" lang="en-US" altLang="zh-TW" sz="4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華康相撲體" panose="03000909000000000000" pitchFamily="65" charset="-120"/>
              <a:ea typeface="華康儷粗宋" panose="02010601000101010101" pitchFamily="1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1.</a:t>
            </a:r>
            <a:r>
              <a:rPr lang="zh-TW" altLang="en-US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新任務：</a:t>
            </a:r>
            <a:r>
              <a:rPr lang="zh-TW" altLang="en-US" sz="4400" dirty="0" smtClean="0">
                <a:solidFill>
                  <a:srgbClr val="0070C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閩南語</a:t>
            </a:r>
            <a:r>
              <a:rPr lang="zh-TW" altLang="en-US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和</a:t>
            </a:r>
            <a:r>
              <a:rPr lang="zh-TW" altLang="en-US" sz="4400" dirty="0" smtClean="0">
                <a:solidFill>
                  <a:srgbClr val="0070C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客家語</a:t>
            </a:r>
            <a:r>
              <a:rPr lang="zh-TW" altLang="en-US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老師的任務</a:t>
            </a:r>
            <a:endParaRPr lang="en-US" altLang="zh-TW" sz="4400" dirty="0" smtClean="0">
              <a:solidFill>
                <a:srgbClr val="000000"/>
              </a:solidFill>
              <a:latin typeface="華康相撲體" panose="03000909000000000000" pitchFamily="65" charset="-120"/>
              <a:ea typeface="華康儷粗宋" panose="02010601000101010101" pitchFamily="1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2.</a:t>
            </a:r>
            <a:r>
              <a:rPr lang="zh-TW" altLang="en-US" sz="4400" dirty="0" smtClean="0">
                <a:solidFill>
                  <a:srgbClr val="00B05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實驗課</a:t>
            </a:r>
            <a:r>
              <a:rPr lang="zh-TW" altLang="en-US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：看完</a:t>
            </a:r>
            <a:r>
              <a:rPr lang="en-US" altLang="zh-TW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8</a:t>
            </a:r>
            <a:r>
              <a:rPr lang="zh-TW" altLang="en-US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分鐘影片，寫完</a:t>
            </a:r>
            <a:r>
              <a:rPr lang="zh-TW" altLang="en-US" sz="4400" dirty="0" smtClean="0">
                <a:solidFill>
                  <a:srgbClr val="00B05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自習</a:t>
            </a:r>
            <a:r>
              <a:rPr lang="en-US" altLang="zh-TW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!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3.</a:t>
            </a:r>
            <a:r>
              <a:rPr lang="zh-TW" altLang="en-US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挑戰王：你會嗎</a:t>
            </a:r>
            <a:r>
              <a:rPr lang="en-US" altLang="zh-TW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?</a:t>
            </a:r>
            <a:r>
              <a:rPr lang="zh-TW" altLang="en-US" sz="4400" b="1" dirty="0" smtClean="0">
                <a:solidFill>
                  <a:srgbClr val="FF0000"/>
                </a:solidFill>
              </a:rPr>
              <a:t>上傳社習照片的方法</a:t>
            </a:r>
            <a:endParaRPr lang="en-US" altLang="zh-TW" sz="4400" dirty="0" smtClean="0">
              <a:solidFill>
                <a:srgbClr val="000000"/>
              </a:solidFill>
              <a:latin typeface="華康相撲體" panose="03000909000000000000" pitchFamily="65" charset="-120"/>
              <a:ea typeface="華康儷粗宋" panose="02010601000101010101" pitchFamily="1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4.</a:t>
            </a:r>
            <a:r>
              <a:rPr lang="zh-TW" altLang="en-US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有彩蛋：今天視訊教學的</a:t>
            </a:r>
            <a:r>
              <a:rPr lang="zh-TW" altLang="en-US" sz="4400" dirty="0" smtClean="0">
                <a:solidFill>
                  <a:srgbClr val="FF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神秘嘉賓</a:t>
            </a:r>
            <a:r>
              <a:rPr lang="en-US" altLang="zh-TW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??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5.</a:t>
            </a:r>
            <a:r>
              <a:rPr lang="zh-TW" altLang="en-US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來運動：你今天</a:t>
            </a:r>
            <a:r>
              <a:rPr lang="zh-TW" altLang="en-US" sz="4400" dirty="0" smtClean="0">
                <a:solidFill>
                  <a:srgbClr val="7030A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運動了沒</a:t>
            </a:r>
            <a:r>
              <a:rPr lang="en-US" altLang="zh-TW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?</a:t>
            </a:r>
            <a:r>
              <a:rPr lang="zh-TW" altLang="en-US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健身健美</a:t>
            </a:r>
            <a:r>
              <a:rPr lang="en-US" altLang="zh-TW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endParaRPr kumimoji="0" lang="zh-TW" altLang="zh-TW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54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66" t="10298" r="14093" b="4218"/>
          <a:stretch/>
        </p:blipFill>
        <p:spPr>
          <a:xfrm>
            <a:off x="104503" y="0"/>
            <a:ext cx="12087497" cy="6874940"/>
          </a:xfrm>
          <a:prstGeom prst="rect">
            <a:avLst/>
          </a:prstGeom>
        </p:spPr>
      </p:pic>
      <p:sp>
        <p:nvSpPr>
          <p:cNvPr id="5" name="向右箭號圖說文字 4"/>
          <p:cNvSpPr/>
          <p:nvPr/>
        </p:nvSpPr>
        <p:spPr>
          <a:xfrm>
            <a:off x="278674" y="775062"/>
            <a:ext cx="3901439" cy="5564777"/>
          </a:xfrm>
          <a:prstGeom prst="rightArrowCallout">
            <a:avLst>
              <a:gd name="adj1" fmla="val 16837"/>
              <a:gd name="adj2" fmla="val 25000"/>
              <a:gd name="adj3" fmla="val 25000"/>
              <a:gd name="adj4" fmla="val 695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latin typeface="華康墨字體" panose="040B0909000000000000" pitchFamily="81" charset="-120"/>
                <a:ea typeface="華康墨字體" panose="040B0909000000000000" pitchFamily="81" charset="-120"/>
                <a:cs typeface="Segoe UI" panose="020B0502040204020203" pitchFamily="34" charset="0"/>
              </a:rPr>
              <a:t>會利用 </a:t>
            </a:r>
            <a:r>
              <a:rPr lang="en-US" altLang="zh-TW" sz="3600" dirty="0" smtClean="0">
                <a:latin typeface="華康墨字體" panose="040B0909000000000000" pitchFamily="81" charset="-120"/>
                <a:ea typeface="華康墨字體" panose="040B0909000000000000" pitchFamily="81" charset="-120"/>
                <a:cs typeface="Segoe UI" panose="020B0502040204020203" pitchFamily="34" charset="0"/>
              </a:rPr>
              <a:t>google</a:t>
            </a:r>
            <a:r>
              <a:rPr lang="zh-TW" altLang="en-US" sz="3600" dirty="0" smtClean="0">
                <a:latin typeface="華康墨字體" panose="040B0909000000000000" pitchFamily="81" charset="-120"/>
                <a:ea typeface="華康墨字體" panose="040B0909000000000000" pitchFamily="81" charset="-120"/>
                <a:cs typeface="Segoe UI" panose="020B0502040204020203" pitchFamily="34" charset="0"/>
              </a:rPr>
              <a:t> </a:t>
            </a:r>
            <a:r>
              <a:rPr lang="en-US" altLang="zh-TW" sz="3600" dirty="0" smtClean="0">
                <a:latin typeface="華康墨字體" panose="040B0909000000000000" pitchFamily="81" charset="-120"/>
                <a:ea typeface="華康墨字體" panose="040B0909000000000000" pitchFamily="81" charset="-120"/>
                <a:cs typeface="Segoe UI" panose="020B0502040204020203" pitchFamily="34" charset="0"/>
              </a:rPr>
              <a:t>class</a:t>
            </a:r>
            <a:r>
              <a:rPr lang="zh-TW" altLang="en-US" sz="3600" dirty="0" smtClean="0">
                <a:latin typeface="華康墨字體" panose="040B0909000000000000" pitchFamily="81" charset="-120"/>
                <a:ea typeface="華康墨字體" panose="040B0909000000000000" pitchFamily="81" charset="-120"/>
                <a:cs typeface="Segoe UI" panose="020B0502040204020203" pitchFamily="34" charset="0"/>
              </a:rPr>
              <a:t> 的課程留言內容</a:t>
            </a:r>
            <a:endParaRPr lang="zh-TW" altLang="en-US" sz="3600" dirty="0">
              <a:latin typeface="華康墨字體" panose="040B0909000000000000" pitchFamily="81" charset="-120"/>
              <a:ea typeface="華康墨字體" panose="040B0909000000000000" pitchFamily="81" charset="-12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00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內容版面配置區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1685133"/>
              </p:ext>
            </p:extLst>
          </p:nvPr>
        </p:nvGraphicFramePr>
        <p:xfrm>
          <a:off x="0" y="-119865"/>
          <a:ext cx="12192000" cy="7349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31894" y="467360"/>
            <a:ext cx="8596668" cy="6289040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chemeClr val="accent4">
                    <a:lumMod val="50000"/>
                  </a:schemeClr>
                </a:solidFill>
              </a:rPr>
              <a:t>線上教學</a:t>
            </a:r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</a:rPr>
              <a:t>禮儀</a:t>
            </a:r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sz="4000" b="1" dirty="0" smtClean="0">
                <a:solidFill>
                  <a:schemeClr val="accent4">
                    <a:lumMod val="50000"/>
                  </a:schemeClr>
                </a:solidFill>
                <a:ea typeface="華康儷粗圓" panose="02010601000101010101" pitchFamily="1" charset="-120"/>
              </a:rPr>
              <a:t/>
            </a:r>
            <a:br>
              <a:rPr lang="en-US" altLang="zh-TW" sz="4000" b="1" dirty="0" smtClean="0">
                <a:solidFill>
                  <a:schemeClr val="accent4">
                    <a:lumMod val="50000"/>
                  </a:schemeClr>
                </a:solidFill>
                <a:ea typeface="華康儷粗圓" panose="02010601000101010101" pitchFamily="1" charset="-120"/>
              </a:rPr>
            </a:br>
            <a:r>
              <a:rPr lang="zh-TW" altLang="zh-TW" sz="4000" b="1" dirty="0">
                <a:solidFill>
                  <a:schemeClr val="tx1"/>
                </a:solidFill>
                <a:ea typeface="華康儷粗圓" panose="02010601000101010101" pitchFamily="1" charset="-120"/>
              </a:rPr>
              <a:t>後面的</a:t>
            </a:r>
            <a:r>
              <a:rPr lang="zh-TW" altLang="zh-TW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區域</a:t>
            </a:r>
            <a:r>
              <a:rPr lang="en-US" altLang="zh-TW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en-US" altLang="zh-TW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zh-TW" altLang="zh-TW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應該</a:t>
            </a:r>
            <a:r>
              <a:rPr lang="zh-TW" altLang="zh-TW" sz="4000" b="1" dirty="0">
                <a:solidFill>
                  <a:schemeClr val="tx1"/>
                </a:solidFill>
                <a:ea typeface="華康儷粗圓" panose="02010601000101010101" pitchFamily="1" charset="-120"/>
              </a:rPr>
              <a:t>整潔並保持良好狀態</a:t>
            </a:r>
            <a:endParaRPr lang="zh-TW" altLang="en-US" sz="4000" b="1" dirty="0">
              <a:solidFill>
                <a:schemeClr val="tx1"/>
              </a:solidFill>
              <a:ea typeface="華康儷粗圓" panose="02010601000101010101" pitchFamily="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2971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內容版面配置區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0375549"/>
              </p:ext>
            </p:extLst>
          </p:nvPr>
        </p:nvGraphicFramePr>
        <p:xfrm>
          <a:off x="-23706" y="-343385"/>
          <a:ext cx="12192000" cy="7349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5760" y="609600"/>
            <a:ext cx="8908242" cy="6075680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chemeClr val="accent4">
                    <a:lumMod val="50000"/>
                  </a:schemeClr>
                </a:solidFill>
              </a:rPr>
              <a:t>線上教學</a:t>
            </a:r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</a:rPr>
              <a:t>禮儀</a:t>
            </a: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zh-TW" altLang="zh-TW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穿</a:t>
            </a:r>
            <a:r>
              <a:rPr lang="zh-TW" altLang="en-US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正式</a:t>
            </a:r>
            <a:r>
              <a:rPr lang="en-US" altLang="zh-TW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/</a:t>
            </a:r>
            <a:r>
              <a:rPr lang="zh-TW" altLang="en-US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輕鬆</a:t>
            </a:r>
            <a:r>
              <a:rPr lang="zh-TW" altLang="zh-TW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服裝 </a:t>
            </a:r>
            <a:r>
              <a:rPr lang="en-US" altLang="zh-TW" sz="4000" b="1" dirty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sz="4000" b="1" dirty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zh-TW" altLang="zh-TW" sz="4000" b="1" dirty="0">
                <a:solidFill>
                  <a:schemeClr val="tx1"/>
                </a:solidFill>
                <a:ea typeface="華康儷粗圓" panose="02010601000101010101" pitchFamily="1" charset="-120"/>
              </a:rPr>
              <a:t>不要因為是線上 </a:t>
            </a:r>
            <a:r>
              <a:rPr lang="en-US" altLang="zh-TW" sz="4000" b="1" dirty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sz="4000" b="1" dirty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zh-TW" altLang="zh-TW" sz="4000" b="1" dirty="0">
                <a:solidFill>
                  <a:schemeClr val="tx1"/>
                </a:solidFill>
                <a:ea typeface="華康儷粗圓" panose="02010601000101010101" pitchFamily="1" charset="-120"/>
              </a:rPr>
              <a:t>下半身就隨便穿穿</a:t>
            </a:r>
            <a:r>
              <a:rPr lang="en-US" altLang="zh-TW" sz="4000" b="1" dirty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sz="4000" b="1" dirty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zh-TW" altLang="zh-TW" sz="4000" b="1" dirty="0">
                <a:solidFill>
                  <a:schemeClr val="tx1"/>
                </a:solidFill>
                <a:ea typeface="華康儷粗圓" panose="02010601000101010101" pitchFamily="1" charset="-120"/>
              </a:rPr>
              <a:t>（不要穿花花褲或睡褲等）</a:t>
            </a:r>
            <a:endParaRPr lang="zh-TW" altLang="en-US" sz="4000" b="1" dirty="0">
              <a:solidFill>
                <a:schemeClr val="tx1"/>
              </a:solidFill>
              <a:ea typeface="華康儷粗圓" panose="02010601000101010101" pitchFamily="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6061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內容版面配置區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109813"/>
              </p:ext>
            </p:extLst>
          </p:nvPr>
        </p:nvGraphicFramePr>
        <p:xfrm>
          <a:off x="0" y="-119865"/>
          <a:ext cx="12192000" cy="7349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0134" y="101600"/>
            <a:ext cx="8596668" cy="6543040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chemeClr val="accent4">
                    <a:lumMod val="50000"/>
                  </a:schemeClr>
                </a:solidFill>
              </a:rPr>
              <a:t>線上教學</a:t>
            </a:r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</a:rPr>
              <a:t>禮儀</a:t>
            </a:r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1.</a:t>
            </a:r>
            <a:r>
              <a:rPr lang="zh-TW" altLang="zh-TW" dirty="0" smtClean="0"/>
              <a:t> </a:t>
            </a:r>
            <a:r>
              <a:rPr lang="zh-TW" altLang="en-US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打招呼</a:t>
            </a:r>
            <a:r>
              <a:rPr lang="en-US" altLang="zh-TW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/</a:t>
            </a:r>
            <a:r>
              <a:rPr lang="zh-TW" altLang="en-US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道早安</a:t>
            </a:r>
            <a:r>
              <a:rPr lang="en-US" altLang="zh-TW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zh-TW" altLang="en-US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    </a:t>
            </a:r>
            <a:r>
              <a:rPr lang="en-US" altLang="zh-TW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zh-TW" altLang="en-US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 目光注視</a:t>
            </a:r>
            <a:r>
              <a:rPr lang="en-US" altLang="zh-TW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zh-TW" altLang="en-US" sz="4000" b="1" dirty="0">
                <a:solidFill>
                  <a:schemeClr val="tx1"/>
                </a:solidFill>
                <a:ea typeface="華康儷粗圓" panose="02010601000101010101" pitchFamily="1" charset="-120"/>
              </a:rPr>
              <a:t> </a:t>
            </a:r>
            <a:r>
              <a:rPr lang="zh-TW" altLang="en-US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   表示彼此尊重</a:t>
            </a:r>
            <a:r>
              <a:rPr lang="en-US" altLang="zh-TW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en-US" altLang="zh-TW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(</a:t>
            </a:r>
            <a:r>
              <a:rPr lang="zh-TW" altLang="en-US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讓老師看到你</a:t>
            </a:r>
            <a:r>
              <a:rPr lang="en-US" altLang="zh-TW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)</a:t>
            </a:r>
            <a:r>
              <a:rPr lang="en-US" altLang="zh-TW" sz="4000" b="1" dirty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sz="4000" b="1" dirty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en-US" altLang="zh-TW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en-US" altLang="zh-TW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2.</a:t>
            </a:r>
            <a:r>
              <a:rPr lang="zh-TW" altLang="en-US" sz="4000" b="1" dirty="0">
                <a:solidFill>
                  <a:schemeClr val="tx1"/>
                </a:solidFill>
                <a:ea typeface="華康儷粗圓" panose="02010601000101010101" pitchFamily="1" charset="-120"/>
              </a:rPr>
              <a:t>介紹</a:t>
            </a:r>
            <a:r>
              <a:rPr lang="zh-TW" altLang="zh-TW" sz="4000" b="1" dirty="0">
                <a:solidFill>
                  <a:schemeClr val="tx1"/>
                </a:solidFill>
                <a:ea typeface="華康儷粗圓" panose="02010601000101010101" pitchFamily="1" charset="-120"/>
              </a:rPr>
              <a:t>與會</a:t>
            </a:r>
            <a:r>
              <a:rPr lang="zh-TW" altLang="en-US" sz="4000" b="1" dirty="0">
                <a:solidFill>
                  <a:schemeClr val="tx1"/>
                </a:solidFill>
                <a:ea typeface="華康儷粗圓" panose="02010601000101010101" pitchFamily="1" charset="-120"/>
              </a:rPr>
              <a:t>的家人</a:t>
            </a:r>
            <a:r>
              <a:rPr lang="en-US" altLang="zh-TW" sz="4000" b="1" dirty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sz="4000" b="1" dirty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zh-TW" altLang="en-US" sz="4000" b="1" dirty="0">
                <a:solidFill>
                  <a:schemeClr val="tx1"/>
                </a:solidFill>
                <a:ea typeface="華康儷粗圓" panose="02010601000101010101" pitchFamily="1" charset="-120"/>
              </a:rPr>
              <a:t> </a:t>
            </a:r>
            <a:r>
              <a:rPr lang="zh-TW" altLang="en-US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               </a:t>
            </a:r>
            <a:r>
              <a:rPr lang="zh-TW" altLang="zh-TW" sz="4000" b="1" dirty="0">
                <a:solidFill>
                  <a:schemeClr val="tx1"/>
                </a:solidFill>
                <a:ea typeface="華康儷粗圓" panose="02010601000101010101" pitchFamily="1" charset="-120"/>
              </a:rPr>
              <a:t>給</a:t>
            </a:r>
            <a:r>
              <a:rPr lang="zh-TW" altLang="en-US" sz="4000" b="1" dirty="0">
                <a:solidFill>
                  <a:schemeClr val="tx1"/>
                </a:solidFill>
                <a:ea typeface="華康儷粗圓" panose="02010601000101010101" pitchFamily="1" charset="-120"/>
              </a:rPr>
              <a:t>同學</a:t>
            </a:r>
            <a:r>
              <a:rPr lang="zh-TW" altLang="zh-TW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認識</a:t>
            </a:r>
            <a:r>
              <a:rPr lang="en-US" altLang="zh-TW" b="1" dirty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b="1" dirty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865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內容版面配置區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2767369"/>
              </p:ext>
            </p:extLst>
          </p:nvPr>
        </p:nvGraphicFramePr>
        <p:xfrm>
          <a:off x="487680" y="-119865"/>
          <a:ext cx="12192000" cy="7349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75342"/>
            <a:ext cx="8596668" cy="5832297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chemeClr val="accent4">
                    <a:lumMod val="50000"/>
                  </a:schemeClr>
                </a:solidFill>
              </a:rPr>
              <a:t>線上教學</a:t>
            </a:r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</a:rPr>
              <a:t>禮儀</a:t>
            </a:r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zh-TW" altLang="en-US" b="1" dirty="0">
                <a:solidFill>
                  <a:schemeClr val="tx1"/>
                </a:solidFill>
                <a:ea typeface="華康儷粗圓" panose="02010601000101010101" pitchFamily="1" charset="-120"/>
              </a:rPr>
              <a:t>上課</a:t>
            </a:r>
            <a:r>
              <a:rPr lang="zh-TW" altLang="zh-TW" b="1" dirty="0">
                <a:solidFill>
                  <a:schemeClr val="tx1"/>
                </a:solidFill>
                <a:ea typeface="華康儷粗圓" panose="02010601000101010101" pitchFamily="1" charset="-120"/>
              </a:rPr>
              <a:t>時</a:t>
            </a:r>
            <a:r>
              <a:rPr lang="zh-TW" altLang="en-US" b="1" dirty="0">
                <a:solidFill>
                  <a:schemeClr val="tx1"/>
                </a:solidFill>
                <a:ea typeface="華康儷粗圓" panose="02010601000101010101" pitchFamily="1" charset="-120"/>
              </a:rPr>
              <a:t>，</a:t>
            </a:r>
            <a:r>
              <a:rPr lang="en-US" altLang="zh-TW" b="1" dirty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b="1" dirty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zh-TW" altLang="en-US" b="1" dirty="0">
                <a:solidFill>
                  <a:schemeClr val="tx1"/>
                </a:solidFill>
                <a:ea typeface="華康儷粗圓" panose="02010601000101010101" pitchFamily="1" charset="-120"/>
              </a:rPr>
              <a:t>  </a:t>
            </a:r>
            <a:r>
              <a:rPr lang="zh-TW" altLang="zh-TW" b="1" dirty="0">
                <a:solidFill>
                  <a:schemeClr val="tx1"/>
                </a:solidFill>
                <a:ea typeface="華康儷粗圓" panose="02010601000101010101" pitchFamily="1" charset="-120"/>
              </a:rPr>
              <a:t>把打擾你專心的訊息</a:t>
            </a:r>
            <a:r>
              <a:rPr lang="en-US" altLang="zh-TW" b="1" dirty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b="1" dirty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zh-TW" altLang="en-US" b="1" dirty="0">
                <a:solidFill>
                  <a:schemeClr val="tx1"/>
                </a:solidFill>
                <a:ea typeface="華康儷粗圓" panose="02010601000101010101" pitchFamily="1" charset="-120"/>
              </a:rPr>
              <a:t>             </a:t>
            </a:r>
            <a:r>
              <a:rPr lang="zh-TW" altLang="zh-TW" b="1" dirty="0">
                <a:solidFill>
                  <a:schemeClr val="tx1"/>
                </a:solidFill>
                <a:ea typeface="華康儷粗圓" panose="02010601000101010101" pitchFamily="1" charset="-120"/>
              </a:rPr>
              <a:t>通知給關閉，</a:t>
            </a:r>
            <a:r>
              <a:rPr lang="en-US" altLang="zh-TW" b="1" dirty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b="1" dirty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zh-TW" altLang="en-US" b="1" dirty="0">
                <a:solidFill>
                  <a:schemeClr val="tx1"/>
                </a:solidFill>
                <a:ea typeface="華康儷粗圓" panose="02010601000101010101" pitchFamily="1" charset="-120"/>
              </a:rPr>
              <a:t>   </a:t>
            </a:r>
            <a:r>
              <a:rPr lang="zh-TW" altLang="zh-TW" b="1" dirty="0">
                <a:solidFill>
                  <a:schemeClr val="tx1"/>
                </a:solidFill>
                <a:ea typeface="華康儷粗圓" panose="02010601000101010101" pitchFamily="1" charset="-120"/>
              </a:rPr>
              <a:t>讓你專心</a:t>
            </a:r>
            <a:r>
              <a:rPr lang="zh-TW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於</a:t>
            </a:r>
            <a:r>
              <a:rPr lang="zh-TW" altLang="en-US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共學</a:t>
            </a:r>
            <a:r>
              <a:rPr lang="zh-TW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中。</a:t>
            </a:r>
            <a:r>
              <a:rPr lang="en-US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en-US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en-US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en-US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zh-TW" altLang="en-US" b="1" dirty="0">
                <a:solidFill>
                  <a:schemeClr val="tx1"/>
                </a:solidFill>
                <a:ea typeface="華康儷粗圓" panose="02010601000101010101" pitchFamily="1" charset="-120"/>
              </a:rPr>
              <a:t> </a:t>
            </a:r>
            <a:r>
              <a:rPr lang="zh-TW" altLang="en-US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  </a:t>
            </a:r>
            <a:r>
              <a:rPr lang="en-US" altLang="zh-TW" b="1" dirty="0">
                <a:solidFill>
                  <a:schemeClr val="tx1"/>
                </a:solidFill>
                <a:ea typeface="華康儷粗圓" panose="02010601000101010101" pitchFamily="1" charset="-120"/>
              </a:rPr>
              <a:t>【</a:t>
            </a:r>
            <a:r>
              <a:rPr lang="zh-TW" altLang="en-US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尊重自己</a:t>
            </a:r>
            <a:r>
              <a:rPr lang="en-US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】</a:t>
            </a:r>
            <a:r>
              <a:rPr lang="zh-TW" altLang="en-US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   也是 </a:t>
            </a:r>
            <a:r>
              <a:rPr lang="en-US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zh-TW" altLang="en-US" b="1" dirty="0">
                <a:solidFill>
                  <a:schemeClr val="tx1"/>
                </a:solidFill>
                <a:ea typeface="華康儷粗圓" panose="02010601000101010101" pitchFamily="1" charset="-120"/>
              </a:rPr>
              <a:t> </a:t>
            </a:r>
            <a:r>
              <a:rPr lang="zh-TW" altLang="en-US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   </a:t>
            </a:r>
            <a:r>
              <a:rPr lang="en-US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【</a:t>
            </a:r>
            <a:r>
              <a:rPr lang="zh-TW" altLang="en-US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尊重別人</a:t>
            </a:r>
            <a:r>
              <a:rPr lang="en-US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】</a:t>
            </a:r>
            <a:r>
              <a:rPr lang="zh-TW" altLang="en-US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的一種表現</a:t>
            </a:r>
            <a:r>
              <a:rPr lang="zh-TW" altLang="zh-TW" b="1" dirty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zh-TW" altLang="zh-TW" b="1" dirty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endParaRPr lang="zh-TW" altLang="en-US" b="1" dirty="0">
              <a:solidFill>
                <a:schemeClr val="tx1"/>
              </a:solidFill>
              <a:ea typeface="華康儷粗圓" panose="02010601000101010101" pitchFamily="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5842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" y="0"/>
            <a:ext cx="12192001" cy="6858000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chemeClr val="accent4">
                    <a:lumMod val="50000"/>
                  </a:schemeClr>
                </a:solidFill>
              </a:rPr>
              <a:t>線上教學</a:t>
            </a:r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</a:rPr>
              <a:t>禮儀</a:t>
            </a:r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zh-TW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如果</a:t>
            </a:r>
            <a:r>
              <a:rPr lang="en-US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zh-TW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你</a:t>
            </a:r>
            <a:r>
              <a:rPr lang="zh-TW" altLang="zh-TW" b="1" dirty="0">
                <a:solidFill>
                  <a:schemeClr val="tx1"/>
                </a:solidFill>
                <a:ea typeface="華康儷粗圓" panose="02010601000101010101" pitchFamily="1" charset="-120"/>
              </a:rPr>
              <a:t>不是會議中</a:t>
            </a:r>
            <a:r>
              <a:rPr lang="zh-TW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發表的</a:t>
            </a:r>
            <a:r>
              <a:rPr lang="zh-TW" altLang="en-US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同學</a:t>
            </a:r>
            <a:r>
              <a:rPr lang="zh-TW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，</a:t>
            </a:r>
            <a:r>
              <a:rPr lang="en-US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zh-TW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千萬記得把麥克風</a:t>
            </a:r>
            <a:r>
              <a:rPr lang="zh-TW" altLang="zh-TW" b="1" dirty="0">
                <a:solidFill>
                  <a:schemeClr val="tx1"/>
                </a:solidFill>
                <a:ea typeface="華康儷粗圓" panose="02010601000101010101" pitchFamily="1" charset="-120"/>
              </a:rPr>
              <a:t>給關起來</a:t>
            </a:r>
            <a:r>
              <a:rPr lang="zh-TW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。</a:t>
            </a:r>
            <a:r>
              <a:rPr lang="en-US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zh-TW" altLang="en-US" b="1" dirty="0">
                <a:solidFill>
                  <a:schemeClr val="tx1"/>
                </a:solidFill>
                <a:ea typeface="華康儷粗圓" panose="02010601000101010101" pitchFamily="1" charset="-120"/>
              </a:rPr>
              <a:t> </a:t>
            </a:r>
            <a:r>
              <a:rPr lang="zh-TW" altLang="en-US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    </a:t>
            </a:r>
            <a:r>
              <a:rPr lang="en-US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zh-TW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沒有</a:t>
            </a:r>
            <a:r>
              <a:rPr lang="zh-TW" altLang="zh-TW" b="1" dirty="0">
                <a:solidFill>
                  <a:schemeClr val="tx1"/>
                </a:solidFill>
                <a:ea typeface="華康儷粗圓" panose="02010601000101010101" pitchFamily="1" charset="-120"/>
              </a:rPr>
              <a:t>人想</a:t>
            </a:r>
            <a:r>
              <a:rPr lang="zh-TW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一邊</a:t>
            </a:r>
            <a:r>
              <a:rPr lang="zh-TW" altLang="en-US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上課</a:t>
            </a:r>
            <a:r>
              <a:rPr lang="zh-TW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一邊</a:t>
            </a:r>
            <a:r>
              <a:rPr lang="zh-TW" altLang="zh-TW" b="1" dirty="0">
                <a:solidFill>
                  <a:schemeClr val="tx1"/>
                </a:solidFill>
                <a:ea typeface="華康儷粗圓" panose="02010601000101010101" pitchFamily="1" charset="-120"/>
              </a:rPr>
              <a:t>聽到你在吃早餐或你家電視的聲音。</a:t>
            </a:r>
            <a:br>
              <a:rPr lang="zh-TW" altLang="zh-TW" b="1" dirty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endParaRPr lang="zh-TW" altLang="en-US" b="1" dirty="0">
              <a:solidFill>
                <a:schemeClr val="tx1"/>
              </a:solidFill>
              <a:ea typeface="華康儷粗圓" panose="02010601000101010101" pitchFamily="1" charset="-120"/>
            </a:endParaRPr>
          </a:p>
        </p:txBody>
      </p:sp>
      <p:graphicFrame>
        <p:nvGraphicFramePr>
          <p:cNvPr id="9" name="內容版面配置區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1430849"/>
              </p:ext>
            </p:extLst>
          </p:nvPr>
        </p:nvGraphicFramePr>
        <p:xfrm>
          <a:off x="387907" y="-899103"/>
          <a:ext cx="12192000" cy="7349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6683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內容版面配置區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7963955"/>
              </p:ext>
            </p:extLst>
          </p:nvPr>
        </p:nvGraphicFramePr>
        <p:xfrm>
          <a:off x="438593" y="294069"/>
          <a:ext cx="12192000" cy="7349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609599"/>
            <a:ext cx="9274002" cy="6109699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chemeClr val="accent4">
                    <a:lumMod val="50000"/>
                  </a:schemeClr>
                </a:solidFill>
              </a:rPr>
              <a:t>線上教學</a:t>
            </a:r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</a:rPr>
              <a:t>禮儀</a:t>
            </a:r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zh-TW" altLang="en-US" sz="32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請認真的坐好，</a:t>
            </a:r>
            <a:r>
              <a:rPr lang="en-US" altLang="zh-TW" sz="32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sz="32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zh-TW" altLang="en-US" sz="3200" b="1" dirty="0">
                <a:solidFill>
                  <a:schemeClr val="tx1"/>
                </a:solidFill>
                <a:ea typeface="華康儷粗圓" panose="02010601000101010101" pitchFamily="1" charset="-120"/>
              </a:rPr>
              <a:t> </a:t>
            </a:r>
            <a:r>
              <a:rPr lang="zh-TW" altLang="en-US" sz="32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  </a:t>
            </a:r>
            <a:r>
              <a:rPr lang="en-US" altLang="zh-TW" sz="32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sz="32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zh-TW" altLang="en-US" sz="3200" b="1" dirty="0">
                <a:solidFill>
                  <a:schemeClr val="tx1"/>
                </a:solidFill>
                <a:ea typeface="華康儷粗圓" panose="02010601000101010101" pitchFamily="1" charset="-120"/>
              </a:rPr>
              <a:t> </a:t>
            </a:r>
            <a:r>
              <a:rPr lang="zh-TW" altLang="en-US" sz="32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    勿在會議中飲食</a:t>
            </a:r>
            <a:r>
              <a:rPr lang="en-US" altLang="zh-TW" sz="3200" b="1" dirty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sz="3200" b="1" dirty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en-US" altLang="zh-TW" sz="3200" b="1" dirty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sz="3200" b="1" dirty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zh-TW" altLang="zh-TW" sz="3200" b="1" dirty="0">
                <a:solidFill>
                  <a:schemeClr val="tx1"/>
                </a:solidFill>
                <a:ea typeface="華康儷粗圓" panose="02010601000101010101" pitchFamily="1" charset="-120"/>
              </a:rPr>
              <a:t> </a:t>
            </a:r>
            <a:r>
              <a:rPr lang="zh-TW" altLang="en-US" sz="32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  </a:t>
            </a:r>
            <a:r>
              <a:rPr lang="zh-TW" altLang="zh-TW" sz="32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也</a:t>
            </a:r>
            <a:r>
              <a:rPr lang="zh-TW" altLang="zh-TW" sz="3200" b="1" dirty="0">
                <a:solidFill>
                  <a:schemeClr val="tx1"/>
                </a:solidFill>
                <a:ea typeface="華康儷粗圓" panose="02010601000101010101" pitchFamily="1" charset="-120"/>
              </a:rPr>
              <a:t>不要做其他私人</a:t>
            </a:r>
            <a:r>
              <a:rPr lang="zh-TW" altLang="zh-TW" sz="32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事情</a:t>
            </a:r>
            <a:r>
              <a:rPr lang="en-US" altLang="zh-TW" sz="32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sz="32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en-US" altLang="zh-TW" sz="32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sz="32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zh-TW" altLang="en-US" sz="32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 禁止無禮或違法的行為</a:t>
            </a:r>
            <a:r>
              <a:rPr lang="en-US" altLang="zh-TW" sz="32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sz="32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en-US" altLang="zh-TW" sz="3200" b="1" dirty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sz="3200" b="1" dirty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endParaRPr lang="zh-TW" altLang="en-US" sz="3200" b="1" dirty="0">
              <a:solidFill>
                <a:schemeClr val="tx1"/>
              </a:solidFill>
              <a:ea typeface="華康儷粗圓" panose="02010601000101010101" pitchFamily="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920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1690" y="181762"/>
            <a:ext cx="8596668" cy="1320800"/>
          </a:xfrm>
        </p:spPr>
        <p:txBody>
          <a:bodyPr/>
          <a:lstStyle/>
          <a:p>
            <a:r>
              <a:rPr lang="zh-TW" altLang="en-US" dirty="0"/>
              <a:t>國語</a:t>
            </a:r>
            <a:r>
              <a:rPr lang="zh-TW" altLang="en-US" dirty="0" smtClean="0"/>
              <a:t>第十二課  沉默的動物園</a:t>
            </a:r>
            <a:endParaRPr lang="zh-TW" altLang="en-US" dirty="0"/>
          </a:p>
        </p:txBody>
      </p:sp>
      <p:pic>
        <p:nvPicPr>
          <p:cNvPr id="4" name="Picture 7"/>
          <p:cNvPicPr>
            <a:picLocks noGrp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8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893" y="796954"/>
            <a:ext cx="9638952" cy="5864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734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7"/>
          <p:cNvPicPr>
            <a:picLocks noGrp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8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3901" y="671119"/>
            <a:ext cx="9657903" cy="6065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101690" y="181762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 smtClean="0"/>
              <a:t>國語第十二課  沉默的動物園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4799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101690" y="181762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 smtClean="0"/>
              <a:t>國語第十二課  沉默的動物園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10"/>
          <p:cNvPicPr>
            <a:picLocks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8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581" y="1228988"/>
            <a:ext cx="9733420" cy="535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89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9282" y="122582"/>
            <a:ext cx="8596668" cy="669898"/>
          </a:xfrm>
        </p:spPr>
        <p:txBody>
          <a:bodyPr>
            <a:normAutofit fontScale="90000"/>
          </a:bodyPr>
          <a:lstStyle/>
          <a:p>
            <a:r>
              <a:rPr lang="zh-TW" altLang="en-US" sz="7200" dirty="0" smtClean="0"/>
              <a:t>點名時間</a:t>
            </a:r>
            <a:endParaRPr lang="zh-TW" altLang="en-US" sz="7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212574"/>
            <a:ext cx="11160170" cy="5456583"/>
          </a:xfrm>
        </p:spPr>
        <p:txBody>
          <a:bodyPr>
            <a:normAutofit/>
          </a:bodyPr>
          <a:lstStyle/>
          <a:p>
            <a:r>
              <a:rPr lang="zh-TW" altLang="en-US" sz="3600" dirty="0" smtClean="0"/>
              <a:t>今日</a:t>
            </a:r>
            <a:r>
              <a:rPr lang="zh-TW" altLang="en-US" sz="3600" dirty="0"/>
              <a:t>聯絡</a:t>
            </a:r>
            <a:r>
              <a:rPr lang="zh-TW" altLang="en-US" sz="3600" dirty="0" smtClean="0"/>
              <a:t>簿</a:t>
            </a:r>
            <a:r>
              <a:rPr lang="en-US" altLang="zh-TW" sz="3600" dirty="0" smtClean="0"/>
              <a:t>(</a:t>
            </a:r>
            <a:r>
              <a:rPr lang="en-US" altLang="zh-TW" sz="3600" dirty="0" smtClean="0">
                <a:solidFill>
                  <a:schemeClr val="accent5"/>
                </a:solidFill>
                <a:hlinkClick r:id="rId3" action="ppaction://hlinksldjump"/>
              </a:rPr>
              <a:t>12</a:t>
            </a:r>
            <a:r>
              <a:rPr lang="zh-TW" altLang="en-US" sz="3600" dirty="0" smtClean="0">
                <a:solidFill>
                  <a:schemeClr val="accent5"/>
                </a:solidFill>
                <a:hlinkClick r:id="rId3" action="ppaction://hlinksldjump"/>
              </a:rPr>
              <a:t>課課文預告</a:t>
            </a:r>
            <a:r>
              <a:rPr lang="en-US" altLang="zh-TW" sz="3600" dirty="0" smtClean="0"/>
              <a:t>)</a:t>
            </a:r>
            <a:endParaRPr lang="en-US" altLang="zh-TW" sz="3600" dirty="0" smtClean="0"/>
          </a:p>
          <a:p>
            <a:r>
              <a:rPr lang="zh-TW" altLang="en-US" sz="3600" dirty="0" smtClean="0"/>
              <a:t>課文提問</a:t>
            </a:r>
            <a:r>
              <a:rPr lang="en-US" altLang="zh-TW" sz="3600" dirty="0" smtClean="0"/>
              <a:t>/</a:t>
            </a:r>
            <a:r>
              <a:rPr lang="zh-TW" altLang="en-US" sz="3600" dirty="0" smtClean="0">
                <a:solidFill>
                  <a:srgbClr val="FF0000"/>
                </a:solidFill>
              </a:rPr>
              <a:t>檢查作業</a:t>
            </a:r>
            <a:r>
              <a:rPr lang="en-US" altLang="zh-TW" sz="3600" dirty="0" smtClean="0"/>
              <a:t>(it’s  show</a:t>
            </a:r>
            <a:r>
              <a:rPr lang="zh-TW" altLang="en-US" sz="3600" dirty="0" smtClean="0"/>
              <a:t> 秀</a:t>
            </a:r>
            <a:r>
              <a:rPr lang="en-US" altLang="zh-TW" sz="3600" dirty="0" smtClean="0"/>
              <a:t>  time)</a:t>
            </a:r>
          </a:p>
          <a:p>
            <a:r>
              <a:rPr lang="zh-TW" altLang="en-US" sz="3600" dirty="0" smtClean="0"/>
              <a:t>唸</a:t>
            </a:r>
            <a:r>
              <a:rPr lang="zh-TW" altLang="en-US" sz="3600" dirty="0" smtClean="0"/>
              <a:t>出</a:t>
            </a:r>
            <a:r>
              <a:rPr lang="en-US" altLang="zh-TW" sz="3600" dirty="0" smtClean="0"/>
              <a:t>/</a:t>
            </a:r>
            <a:r>
              <a:rPr lang="zh-TW" altLang="en-US" sz="3600" dirty="0" smtClean="0"/>
              <a:t>寫出 本日成語</a:t>
            </a:r>
            <a:r>
              <a:rPr lang="en-US" altLang="zh-TW" sz="3600" dirty="0" smtClean="0"/>
              <a:t>/1200</a:t>
            </a:r>
            <a:r>
              <a:rPr lang="zh-TW" altLang="en-US" sz="3600" dirty="0" smtClean="0"/>
              <a:t>單</a:t>
            </a:r>
            <a:endParaRPr lang="en-US" altLang="zh-TW" sz="3600" dirty="0" smtClean="0"/>
          </a:p>
          <a:p>
            <a:r>
              <a:rPr lang="zh-TW" altLang="en-US" sz="3600" dirty="0" smtClean="0"/>
              <a:t>交代科</a:t>
            </a:r>
            <a:r>
              <a:rPr lang="zh-TW" altLang="en-US" sz="3600" dirty="0"/>
              <a:t>任老師交代的</a:t>
            </a:r>
            <a:r>
              <a:rPr lang="zh-TW" altLang="en-US" sz="3600" dirty="0" smtClean="0"/>
              <a:t>任務</a:t>
            </a:r>
            <a:endParaRPr lang="en-US" altLang="zh-TW" sz="3600" dirty="0" smtClean="0"/>
          </a:p>
          <a:p>
            <a:pPr marL="0" indent="0">
              <a:buNone/>
            </a:pPr>
            <a:r>
              <a:rPr lang="zh-TW" altLang="en-US" sz="2000" b="1" dirty="0" smtClean="0">
                <a:solidFill>
                  <a:srgbClr val="FF0000"/>
                </a:solidFill>
              </a:rPr>
              <a:t>⭐️閩語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/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客語</a:t>
            </a:r>
            <a:endParaRPr lang="en-US" altLang="zh-TW" sz="2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sz="2000" b="1" dirty="0" smtClean="0">
                <a:solidFill>
                  <a:srgbClr val="FF0000"/>
                </a:solidFill>
              </a:rPr>
              <a:t>⭐️自然實驗的</a:t>
            </a:r>
            <a:r>
              <a:rPr lang="zh-TW" altLang="en-US" sz="2000" b="1" dirty="0">
                <a:solidFill>
                  <a:srgbClr val="FF0000"/>
                </a:solidFill>
              </a:rPr>
              <a:t>影片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，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8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分鐘寫完自然習作</a:t>
            </a:r>
            <a:endParaRPr lang="en-US" altLang="zh-TW" sz="2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rgbClr val="FF0000"/>
                </a:solidFill>
              </a:rPr>
              <a:t>⭐️</a:t>
            </a:r>
            <a:r>
              <a:rPr lang="zh-TW" altLang="en-US" b="1" dirty="0">
                <a:solidFill>
                  <a:srgbClr val="FF0000"/>
                </a:solidFill>
              </a:rPr>
              <a:t>社會</a:t>
            </a:r>
            <a:r>
              <a:rPr lang="zh-TW" altLang="en-US" b="1" dirty="0">
                <a:solidFill>
                  <a:srgbClr val="FF0000"/>
                </a:solidFill>
              </a:rPr>
              <a:t>老師的分享：上傳習作照片的方法</a:t>
            </a:r>
            <a:r>
              <a:rPr lang="en-US" altLang="zh-TW" b="1" dirty="0">
                <a:solidFill>
                  <a:srgbClr val="FF0000"/>
                </a:solidFill>
              </a:rPr>
              <a:t>(</a:t>
            </a:r>
            <a:r>
              <a:rPr lang="zh-TW" altLang="en-US" b="1" dirty="0">
                <a:solidFill>
                  <a:srgbClr val="FF0000"/>
                </a:solidFill>
              </a:rPr>
              <a:t>優秀的你也試著做做看吧</a:t>
            </a:r>
            <a:r>
              <a:rPr lang="en-US" altLang="zh-TW" b="1" dirty="0" smtClean="0">
                <a:solidFill>
                  <a:srgbClr val="FF0000"/>
                </a:solidFill>
              </a:rPr>
              <a:t>!)</a:t>
            </a:r>
          </a:p>
          <a:p>
            <a:pPr marL="0" indent="0">
              <a:buNone/>
            </a:pPr>
            <a:r>
              <a:rPr lang="zh-TW" altLang="en-US" sz="2000" b="1" dirty="0" smtClean="0">
                <a:solidFill>
                  <a:srgbClr val="FF0000"/>
                </a:solidFill>
              </a:rPr>
              <a:t>⭐️你今天運動了沒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?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  健康的生命最重要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!!!!!!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一定要做的功課就是</a:t>
            </a:r>
            <a:r>
              <a:rPr lang="zh-TW" altLang="en-US" sz="4400" b="1" u="sng" dirty="0" smtClean="0">
                <a:solidFill>
                  <a:srgbClr val="FF0000"/>
                </a:solidFill>
              </a:rPr>
              <a:t>運動</a:t>
            </a:r>
            <a:endParaRPr lang="en-US" altLang="zh-TW" sz="4400" b="1" u="sng" dirty="0" smtClean="0">
              <a:solidFill>
                <a:srgbClr val="FF0000"/>
              </a:solidFill>
            </a:endParaRPr>
          </a:p>
          <a:p>
            <a:r>
              <a:rPr lang="zh-TW" altLang="en-US" sz="3600" dirty="0" smtClean="0"/>
              <a:t>下午</a:t>
            </a:r>
            <a:r>
              <a:rPr lang="en-US" altLang="zh-TW" sz="3600" dirty="0" smtClean="0"/>
              <a:t>13</a:t>
            </a:r>
            <a:r>
              <a:rPr lang="zh-TW" altLang="en-US" sz="3600" dirty="0" smtClean="0"/>
              <a:t>：</a:t>
            </a:r>
            <a:r>
              <a:rPr lang="en-US" altLang="zh-TW" sz="3600" dirty="0" smtClean="0"/>
              <a:t>00~13</a:t>
            </a:r>
            <a:r>
              <a:rPr lang="zh-TW" altLang="en-US" sz="3600" dirty="0" smtClean="0"/>
              <a:t>：</a:t>
            </a:r>
            <a:r>
              <a:rPr lang="en-US" altLang="zh-TW" sz="3600" dirty="0" smtClean="0"/>
              <a:t>30</a:t>
            </a:r>
            <a:r>
              <a:rPr lang="zh-TW" altLang="en-US" sz="3600" dirty="0" smtClean="0"/>
              <a:t>個別課業輔導時間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42827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06745" y="390387"/>
            <a:ext cx="10495722" cy="6467613"/>
          </a:xfrm>
        </p:spPr>
        <p:txBody>
          <a:bodyPr>
            <a:noAutofit/>
          </a:bodyPr>
          <a:lstStyle/>
          <a:p>
            <a:pPr algn="l"/>
            <a:r>
              <a:rPr lang="zh-TW" altLang="en-US" sz="6000" dirty="0" smtClean="0">
                <a:solidFill>
                  <a:schemeClr val="accent4">
                    <a:lumMod val="50000"/>
                  </a:schemeClr>
                </a:solidFill>
              </a:rPr>
              <a:t> 全民防疫 視同 國民作戰</a:t>
            </a:r>
            <a:r>
              <a:rPr lang="en-US" altLang="zh-TW" sz="60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sz="6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zh-TW" altLang="en-US" sz="6000" dirty="0" smtClean="0">
                <a:solidFill>
                  <a:schemeClr val="accent4">
                    <a:lumMod val="50000"/>
                  </a:schemeClr>
                </a:solidFill>
              </a:rPr>
              <a:t> 線上視訊 視同 </a:t>
            </a:r>
            <a:r>
              <a:rPr lang="zh-TW" altLang="en-US" sz="6000" dirty="0" smtClean="0">
                <a:solidFill>
                  <a:srgbClr val="FF0000"/>
                </a:solidFill>
                <a:latin typeface="華康海報體W12(P)" panose="040B0C00000000000000" pitchFamily="82" charset="-120"/>
                <a:ea typeface="華康海報體W12(P)" panose="040B0C00000000000000" pitchFamily="82" charset="-120"/>
              </a:rPr>
              <a:t>正式上課</a:t>
            </a:r>
            <a:r>
              <a:rPr lang="en-US" altLang="zh-TW" sz="60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altLang="zh-TW" sz="6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  <a:t>~</a:t>
            </a:r>
            <a:r>
              <a:rPr lang="zh-TW" altLang="en-US" sz="4000" dirty="0" smtClean="0">
                <a:solidFill>
                  <a:schemeClr val="accent4">
                    <a:lumMod val="50000"/>
                  </a:schemeClr>
                </a:solidFill>
                <a:hlinkClick r:id="rId2" action="ppaction://hlinksldjump"/>
              </a:rPr>
              <a:t>線上教學禮儀</a:t>
            </a:r>
            <a:r>
              <a:rPr lang="zh-TW" altLang="en-US" sz="4000" dirty="0" smtClean="0">
                <a:solidFill>
                  <a:schemeClr val="accent4">
                    <a:lumMod val="50000"/>
                  </a:schemeClr>
                </a:solidFill>
              </a:rPr>
              <a:t>也是學習的重點</a:t>
            </a:r>
            <a: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  <a:t>~</a:t>
            </a:r>
            <a:b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zh-TW" altLang="en-US" sz="4000" dirty="0" smtClean="0">
                <a:solidFill>
                  <a:schemeClr val="accent4">
                    <a:lumMod val="50000"/>
                  </a:schemeClr>
                </a:solidFill>
              </a:rPr>
              <a:t>   </a:t>
            </a:r>
            <a:r>
              <a:rPr lang="zh-TW" altLang="en-US" sz="4000" dirty="0" smtClean="0">
                <a:solidFill>
                  <a:schemeClr val="tx1"/>
                </a:solidFill>
                <a:latin typeface="華康海報體W12(P)" panose="040B0C00000000000000" pitchFamily="82" charset="-120"/>
                <a:ea typeface="華康海報體W12(P)" panose="040B0C00000000000000" pitchFamily="82" charset="-120"/>
              </a:rPr>
              <a:t>有</a:t>
            </a:r>
            <a:r>
              <a:rPr lang="zh-TW" altLang="en-US" sz="4000" dirty="0">
                <a:solidFill>
                  <a:schemeClr val="tx1"/>
                </a:solidFill>
                <a:latin typeface="華康海報體W12(P)" panose="040B0C00000000000000" pitchFamily="82" charset="-120"/>
                <a:ea typeface="華康海報體W12(P)" panose="040B0C00000000000000" pitchFamily="82" charset="-120"/>
              </a:rPr>
              <a:t>家教、</a:t>
            </a:r>
            <a:r>
              <a:rPr lang="zh-TW" altLang="en-US" sz="4000" dirty="0" smtClean="0">
                <a:solidFill>
                  <a:schemeClr val="tx1"/>
                </a:solidFill>
                <a:latin typeface="華康海報體W12(P)" panose="040B0C00000000000000" pitchFamily="82" charset="-120"/>
                <a:ea typeface="華康海報體W12(P)" panose="040B0C00000000000000" pitchFamily="82" charset="-120"/>
              </a:rPr>
              <a:t>有禮貌、高水準的五二人</a:t>
            </a:r>
            <a:r>
              <a:rPr lang="en-US" altLang="zh-TW" sz="4000" dirty="0" smtClean="0">
                <a:solidFill>
                  <a:schemeClr val="tx1"/>
                </a:solidFill>
                <a:latin typeface="華康海報體W12(P)" panose="040B0C00000000000000" pitchFamily="82" charset="-120"/>
                <a:ea typeface="華康海報體W12(P)" panose="040B0C00000000000000" pitchFamily="82" charset="-120"/>
              </a:rPr>
              <a:t/>
            </a:r>
            <a:br>
              <a:rPr lang="en-US" altLang="zh-TW" sz="4000" dirty="0" smtClean="0">
                <a:solidFill>
                  <a:schemeClr val="tx1"/>
                </a:solidFill>
                <a:latin typeface="華康海報體W12(P)" panose="040B0C00000000000000" pitchFamily="82" charset="-120"/>
                <a:ea typeface="華康海報體W12(P)" panose="040B0C00000000000000" pitchFamily="82" charset="-120"/>
              </a:rPr>
            </a:br>
            <a:r>
              <a:rPr lang="en-US" altLang="zh-TW" sz="4000" dirty="0" smtClean="0">
                <a:solidFill>
                  <a:schemeClr val="tx1"/>
                </a:solidFill>
                <a:latin typeface="華康海報體W12(P)" panose="040B0C00000000000000" pitchFamily="82" charset="-120"/>
                <a:ea typeface="華康海報體W12(P)" panose="040B0C00000000000000" pitchFamily="82" charset="-120"/>
              </a:rPr>
              <a:t/>
            </a:r>
            <a:br>
              <a:rPr lang="en-US" altLang="zh-TW" sz="4000" dirty="0" smtClean="0">
                <a:solidFill>
                  <a:schemeClr val="tx1"/>
                </a:solidFill>
                <a:latin typeface="華康海報體W12(P)" panose="040B0C00000000000000" pitchFamily="82" charset="-120"/>
                <a:ea typeface="華康海報體W12(P)" panose="040B0C00000000000000" pitchFamily="82" charset="-120"/>
              </a:rPr>
            </a:br>
            <a: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zh-TW" altLang="en-US" sz="6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31950" y="21272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endParaRPr kumimoji="0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631950" y="21272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endParaRPr kumimoji="0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圖片 4" descr=" ID-249527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779" y="4321313"/>
            <a:ext cx="4157906" cy="2278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5921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06745" y="390387"/>
            <a:ext cx="10495722" cy="6467613"/>
          </a:xfrm>
        </p:spPr>
        <p:txBody>
          <a:bodyPr>
            <a:noAutofit/>
          </a:bodyPr>
          <a:lstStyle/>
          <a:p>
            <a:pPr algn="l"/>
            <a:r>
              <a:rPr lang="zh-TW" altLang="en-US" sz="6000" dirty="0" smtClean="0">
                <a:solidFill>
                  <a:schemeClr val="accent4">
                    <a:lumMod val="50000"/>
                  </a:schemeClr>
                </a:solidFill>
              </a:rPr>
              <a:t> 全民防疫 視同 國民作戰</a:t>
            </a:r>
            <a:r>
              <a:rPr lang="en-US" altLang="zh-TW" sz="60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sz="6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zh-TW" altLang="en-US" sz="6000" dirty="0" smtClean="0">
                <a:solidFill>
                  <a:schemeClr val="accent4">
                    <a:lumMod val="50000"/>
                  </a:schemeClr>
                </a:solidFill>
              </a:rPr>
              <a:t> 線上視訊 視同 </a:t>
            </a:r>
            <a:r>
              <a:rPr lang="zh-TW" altLang="en-US" sz="6000" dirty="0" smtClean="0">
                <a:solidFill>
                  <a:srgbClr val="FF0000"/>
                </a:solidFill>
                <a:latin typeface="華康海報體W12(P)" panose="040B0C00000000000000" pitchFamily="82" charset="-120"/>
                <a:ea typeface="華康海報體W12(P)" panose="040B0C00000000000000" pitchFamily="82" charset="-120"/>
              </a:rPr>
              <a:t>正式上課</a:t>
            </a:r>
            <a:r>
              <a:rPr lang="en-US" altLang="zh-TW" sz="60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altLang="zh-TW" sz="6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  <a:t>~</a:t>
            </a:r>
            <a:r>
              <a:rPr lang="zh-TW" altLang="en-US" sz="4000" dirty="0" smtClean="0">
                <a:solidFill>
                  <a:schemeClr val="accent4">
                    <a:lumMod val="50000"/>
                  </a:schemeClr>
                </a:solidFill>
                <a:hlinkClick r:id="rId2" action="ppaction://hlinksldjump"/>
              </a:rPr>
              <a:t>線上教學禮儀</a:t>
            </a:r>
            <a:r>
              <a:rPr lang="zh-TW" altLang="en-US" sz="4000" dirty="0" smtClean="0">
                <a:solidFill>
                  <a:schemeClr val="accent4">
                    <a:lumMod val="50000"/>
                  </a:schemeClr>
                </a:solidFill>
              </a:rPr>
              <a:t>也是學習的重點</a:t>
            </a:r>
            <a: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  <a:t>~</a:t>
            </a:r>
            <a:b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zh-TW" altLang="en-US" sz="4000" dirty="0" smtClean="0">
                <a:solidFill>
                  <a:schemeClr val="accent4">
                    <a:lumMod val="50000"/>
                  </a:schemeClr>
                </a:solidFill>
              </a:rPr>
              <a:t>   </a:t>
            </a:r>
            <a:r>
              <a:rPr lang="zh-TW" altLang="en-US" sz="4000" dirty="0" smtClean="0">
                <a:solidFill>
                  <a:schemeClr val="tx1"/>
                </a:solidFill>
                <a:latin typeface="華康海報體W12(P)" panose="040B0C00000000000000" pitchFamily="82" charset="-120"/>
                <a:ea typeface="華康海報體W12(P)" panose="040B0C00000000000000" pitchFamily="82" charset="-120"/>
              </a:rPr>
              <a:t>有</a:t>
            </a:r>
            <a:r>
              <a:rPr lang="zh-TW" altLang="en-US" sz="4000" dirty="0">
                <a:solidFill>
                  <a:schemeClr val="tx1"/>
                </a:solidFill>
                <a:latin typeface="華康海報體W12(P)" panose="040B0C00000000000000" pitchFamily="82" charset="-120"/>
                <a:ea typeface="華康海報體W12(P)" panose="040B0C00000000000000" pitchFamily="82" charset="-120"/>
              </a:rPr>
              <a:t>家教、</a:t>
            </a:r>
            <a:r>
              <a:rPr lang="zh-TW" altLang="en-US" sz="4000" dirty="0" smtClean="0">
                <a:solidFill>
                  <a:schemeClr val="tx1"/>
                </a:solidFill>
                <a:latin typeface="華康海報體W12(P)" panose="040B0C00000000000000" pitchFamily="82" charset="-120"/>
                <a:ea typeface="華康海報體W12(P)" panose="040B0C00000000000000" pitchFamily="82" charset="-120"/>
              </a:rPr>
              <a:t>有禮貌、高水準的五二人</a:t>
            </a:r>
            <a:r>
              <a:rPr lang="en-US" altLang="zh-TW" sz="4000" dirty="0" smtClean="0">
                <a:solidFill>
                  <a:schemeClr val="tx1"/>
                </a:solidFill>
                <a:latin typeface="華康海報體W12(P)" panose="040B0C00000000000000" pitchFamily="82" charset="-120"/>
                <a:ea typeface="華康海報體W12(P)" panose="040B0C00000000000000" pitchFamily="82" charset="-120"/>
              </a:rPr>
              <a:t/>
            </a:r>
            <a:br>
              <a:rPr lang="en-US" altLang="zh-TW" sz="4000" dirty="0" smtClean="0">
                <a:solidFill>
                  <a:schemeClr val="tx1"/>
                </a:solidFill>
                <a:latin typeface="華康海報體W12(P)" panose="040B0C00000000000000" pitchFamily="82" charset="-120"/>
                <a:ea typeface="華康海報體W12(P)" panose="040B0C00000000000000" pitchFamily="82" charset="-120"/>
              </a:rPr>
            </a:br>
            <a:r>
              <a:rPr lang="en-US" altLang="zh-TW" sz="4000" dirty="0" smtClean="0">
                <a:solidFill>
                  <a:schemeClr val="tx1"/>
                </a:solidFill>
                <a:latin typeface="華康海報體W12(P)" panose="040B0C00000000000000" pitchFamily="82" charset="-120"/>
                <a:ea typeface="華康海報體W12(P)" panose="040B0C00000000000000" pitchFamily="82" charset="-120"/>
              </a:rPr>
              <a:t/>
            </a:r>
            <a:br>
              <a:rPr lang="en-US" altLang="zh-TW" sz="4000" dirty="0" smtClean="0">
                <a:solidFill>
                  <a:schemeClr val="tx1"/>
                </a:solidFill>
                <a:latin typeface="華康海報體W12(P)" panose="040B0C00000000000000" pitchFamily="82" charset="-120"/>
                <a:ea typeface="華康海報體W12(P)" panose="040B0C00000000000000" pitchFamily="82" charset="-120"/>
              </a:rPr>
            </a:br>
            <a: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zh-TW" altLang="en-US" sz="6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31950" y="21272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endParaRPr kumimoji="0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631950" y="21272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endParaRPr kumimoji="0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圖片 4" descr=" ID-249527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779" y="4321313"/>
            <a:ext cx="4157906" cy="2278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1158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15009" y="159026"/>
            <a:ext cx="10495722" cy="5809421"/>
          </a:xfrm>
        </p:spPr>
        <p:txBody>
          <a:bodyPr>
            <a:noAutofit/>
          </a:bodyPr>
          <a:lstStyle/>
          <a:p>
            <a:pPr algn="l"/>
            <a:r>
              <a:rPr lang="en-US" altLang="zh-TW" sz="60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sz="6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sz="6000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sz="60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sz="6000" dirty="0" smtClean="0">
                <a:solidFill>
                  <a:schemeClr val="accent4">
                    <a:lumMod val="50000"/>
                  </a:schemeClr>
                </a:solidFill>
              </a:rPr>
              <a:t>1.</a:t>
            </a:r>
            <a:r>
              <a:rPr lang="zh-TW" altLang="en-US" sz="6000" dirty="0" smtClean="0">
                <a:solidFill>
                  <a:schemeClr val="accent4">
                    <a:lumMod val="50000"/>
                  </a:schemeClr>
                </a:solidFill>
              </a:rPr>
              <a:t>健康平安量體溫</a:t>
            </a:r>
            <a:r>
              <a:rPr lang="en-US" altLang="zh-TW" sz="60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sz="6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zh-TW" altLang="en-US" sz="6000" dirty="0" smtClean="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TW" altLang="en-US" sz="4000" dirty="0" smtClean="0">
                <a:solidFill>
                  <a:schemeClr val="accent4">
                    <a:lumMod val="50000"/>
                  </a:schemeClr>
                </a:solidFill>
              </a:rPr>
              <a:t>照顧好身體和心情  理解世界的變化</a:t>
            </a:r>
            <a: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sz="6000" dirty="0" smtClean="0">
                <a:solidFill>
                  <a:schemeClr val="accent2">
                    <a:lumMod val="50000"/>
                  </a:schemeClr>
                </a:solidFill>
              </a:rPr>
              <a:t>2.</a:t>
            </a:r>
            <a:r>
              <a:rPr lang="zh-TW" altLang="en-US" sz="6000" dirty="0" smtClean="0">
                <a:solidFill>
                  <a:schemeClr val="accent2">
                    <a:lumMod val="50000"/>
                  </a:schemeClr>
                </a:solidFill>
              </a:rPr>
              <a:t>抄聯絡簿寫作業</a:t>
            </a:r>
            <a:r>
              <a:rPr lang="en-US" altLang="zh-TW" sz="60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altLang="zh-TW" sz="6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TW" altLang="en-US" sz="4000" dirty="0" smtClean="0">
                <a:solidFill>
                  <a:schemeClr val="accent4">
                    <a:lumMod val="50000"/>
                  </a:schemeClr>
                </a:solidFill>
              </a:rPr>
              <a:t>按部就班完成作業   暑假不用再補課 </a:t>
            </a:r>
            <a:r>
              <a:rPr lang="en-US" altLang="zh-TW" sz="66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sz="6600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zh-TW" altLang="en-US" sz="6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31950" y="21272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endParaRPr kumimoji="0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631950" y="21272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endParaRPr kumimoji="0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57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42391" y="2842591"/>
            <a:ext cx="10495722" cy="4422913"/>
          </a:xfrm>
        </p:spPr>
        <p:txBody>
          <a:bodyPr>
            <a:noAutofit/>
          </a:bodyPr>
          <a:lstStyle/>
          <a:p>
            <a:pPr algn="l"/>
            <a:r>
              <a:rPr lang="en-US" altLang="zh-TW" sz="66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sz="66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sz="6000" dirty="0" smtClean="0">
                <a:solidFill>
                  <a:schemeClr val="accent6">
                    <a:lumMod val="50000"/>
                  </a:schemeClr>
                </a:solidFill>
              </a:rPr>
              <a:t>3.</a:t>
            </a:r>
            <a:r>
              <a:rPr lang="zh-TW" altLang="en-US" sz="6000" dirty="0" smtClean="0">
                <a:solidFill>
                  <a:schemeClr val="accent6">
                    <a:lumMod val="50000"/>
                  </a:schemeClr>
                </a:solidFill>
              </a:rPr>
              <a:t>完成各科的任務</a:t>
            </a:r>
            <a:r>
              <a:rPr lang="en-US" altLang="zh-TW" sz="60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altLang="zh-TW" sz="6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zh-TW" altLang="en-US" sz="6000" dirty="0" smtClean="0">
                <a:solidFill>
                  <a:schemeClr val="accent6">
                    <a:lumMod val="50000"/>
                  </a:schemeClr>
                </a:solidFill>
              </a:rPr>
              <a:t>            **</a:t>
            </a:r>
            <a:r>
              <a:rPr lang="zh-TW" altLang="en-US" sz="4000" dirty="0" smtClean="0">
                <a:solidFill>
                  <a:schemeClr val="accent6">
                    <a:lumMod val="50000"/>
                  </a:schemeClr>
                </a:solidFill>
              </a:rPr>
              <a:t>要拍照寄給老師喔</a:t>
            </a:r>
            <a:r>
              <a:rPr lang="en-US" altLang="zh-TW" sz="4000" dirty="0" smtClean="0">
                <a:solidFill>
                  <a:schemeClr val="accent6">
                    <a:lumMod val="50000"/>
                  </a:schemeClr>
                </a:solidFill>
              </a:rPr>
              <a:t>~</a:t>
            </a:r>
            <a: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zh-TW" altLang="en-US" sz="4000" dirty="0" smtClean="0">
                <a:solidFill>
                  <a:schemeClr val="accent4">
                    <a:lumMod val="50000"/>
                  </a:schemeClr>
                </a:solidFill>
              </a:rPr>
              <a:t>資訊：</a:t>
            </a:r>
            <a:r>
              <a:rPr lang="zh-TW" altLang="en-US" sz="4000" dirty="0" smtClean="0">
                <a:solidFill>
                  <a:srgbClr val="FF0000"/>
                </a:solidFill>
              </a:rPr>
              <a:t>加入</a:t>
            </a:r>
            <a:r>
              <a:rPr lang="en-US" altLang="zh-TW" sz="4000" dirty="0" smtClean="0">
                <a:solidFill>
                  <a:srgbClr val="FF0000"/>
                </a:solidFill>
              </a:rPr>
              <a:t>google class</a:t>
            </a:r>
            <a:r>
              <a:rPr lang="zh-TW" altLang="en-US" sz="4000" dirty="0">
                <a:solidFill>
                  <a:srgbClr val="FF0000"/>
                </a:solidFill>
              </a:rPr>
              <a:t>資訊課程</a:t>
            </a:r>
            <a:r>
              <a:rPr lang="en-US" altLang="zh-TW" sz="4000" dirty="0" smtClean="0">
                <a:solidFill>
                  <a:srgbClr val="FF0000"/>
                </a:solidFill>
              </a:rPr>
              <a:t/>
            </a:r>
            <a:br>
              <a:rPr lang="en-US" altLang="zh-TW" sz="4000" dirty="0" smtClean="0">
                <a:solidFill>
                  <a:srgbClr val="FF0000"/>
                </a:solidFill>
              </a:rPr>
            </a:br>
            <a:r>
              <a:rPr lang="zh-TW" altLang="en-US" sz="4000" dirty="0" smtClean="0">
                <a:solidFill>
                  <a:schemeClr val="accent4">
                    <a:lumMod val="50000"/>
                  </a:schemeClr>
                </a:solidFill>
              </a:rPr>
              <a:t>英文：課本、</a:t>
            </a:r>
            <a:r>
              <a:rPr lang="zh-TW" altLang="en-US" sz="4000" b="1" dirty="0" smtClean="0">
                <a:solidFill>
                  <a:srgbClr val="FF0000"/>
                </a:solidFill>
              </a:rPr>
              <a:t>習作</a:t>
            </a:r>
            <a:r>
              <a:rPr lang="zh-TW" altLang="en-US" sz="4000" dirty="0" smtClean="0">
                <a:solidFill>
                  <a:schemeClr val="accent4">
                    <a:lumMod val="50000"/>
                  </a:schemeClr>
                </a:solidFill>
              </a:rPr>
              <a:t>、看影片</a:t>
            </a:r>
            <a: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zh-TW" altLang="en-US" sz="4000" dirty="0" smtClean="0">
                <a:solidFill>
                  <a:schemeClr val="accent4">
                    <a:lumMod val="50000"/>
                  </a:schemeClr>
                </a:solidFill>
              </a:rPr>
              <a:t>社會：</a:t>
            </a:r>
            <a:r>
              <a:rPr lang="zh-TW" altLang="en-US" sz="4000" dirty="0">
                <a:solidFill>
                  <a:schemeClr val="accent4">
                    <a:lumMod val="50000"/>
                  </a:schemeClr>
                </a:solidFill>
              </a:rPr>
              <a:t>課本、</a:t>
            </a:r>
            <a:r>
              <a:rPr lang="zh-TW" altLang="en-US" sz="4000" dirty="0">
                <a:solidFill>
                  <a:srgbClr val="FF0000"/>
                </a:solidFill>
              </a:rPr>
              <a:t>習作</a:t>
            </a:r>
            <a:r>
              <a:rPr lang="zh-TW" altLang="en-US" sz="4000" dirty="0">
                <a:solidFill>
                  <a:schemeClr val="accent4">
                    <a:lumMod val="50000"/>
                  </a:schemeClr>
                </a:solidFill>
              </a:rPr>
              <a:t>、</a:t>
            </a:r>
            <a:r>
              <a:rPr lang="zh-TW" altLang="en-US" sz="4000" dirty="0">
                <a:solidFill>
                  <a:srgbClr val="FF0000"/>
                </a:solidFill>
              </a:rPr>
              <a:t>看</a:t>
            </a:r>
            <a:r>
              <a:rPr lang="zh-TW" altLang="en-US" sz="4000" dirty="0" smtClean="0">
                <a:solidFill>
                  <a:srgbClr val="FF0000"/>
                </a:solidFill>
              </a:rPr>
              <a:t>影片寫筆記</a:t>
            </a:r>
            <a: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zh-TW" altLang="en-US" sz="4000" dirty="0" smtClean="0">
                <a:solidFill>
                  <a:schemeClr val="accent4">
                    <a:lumMod val="50000"/>
                  </a:schemeClr>
                </a:solidFill>
              </a:rPr>
              <a:t>自然：</a:t>
            </a:r>
            <a:r>
              <a:rPr lang="zh-TW" altLang="en-US" sz="4000" dirty="0">
                <a:solidFill>
                  <a:schemeClr val="accent4">
                    <a:lumMod val="50000"/>
                  </a:schemeClr>
                </a:solidFill>
              </a:rPr>
              <a:t>課本、</a:t>
            </a:r>
            <a:r>
              <a:rPr lang="zh-TW" altLang="en-US" sz="4000" dirty="0">
                <a:solidFill>
                  <a:srgbClr val="FF0000"/>
                </a:solidFill>
              </a:rPr>
              <a:t>習作</a:t>
            </a:r>
            <a:r>
              <a:rPr lang="zh-TW" altLang="en-US" sz="4000" dirty="0">
                <a:solidFill>
                  <a:schemeClr val="accent4">
                    <a:lumMod val="50000"/>
                  </a:schemeClr>
                </a:solidFill>
              </a:rPr>
              <a:t>、</a:t>
            </a:r>
            <a:r>
              <a:rPr lang="zh-TW" altLang="en-US" sz="4000" dirty="0" smtClean="0">
                <a:solidFill>
                  <a:schemeClr val="accent4">
                    <a:lumMod val="50000"/>
                  </a:schemeClr>
                </a:solidFill>
              </a:rPr>
              <a:t>看學習吧影片</a:t>
            </a:r>
            <a: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zh-TW" altLang="en-US" sz="4000" dirty="0" smtClean="0">
                <a:solidFill>
                  <a:schemeClr val="accent4">
                    <a:lumMod val="50000"/>
                  </a:schemeClr>
                </a:solidFill>
              </a:rPr>
              <a:t>音樂：</a:t>
            </a:r>
            <a:r>
              <a:rPr lang="zh-TW" altLang="en-US" sz="4000" dirty="0" smtClean="0">
                <a:solidFill>
                  <a:srgbClr val="FF0000"/>
                </a:solidFill>
              </a:rPr>
              <a:t>音樂家海報</a:t>
            </a:r>
            <a: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zh-TW" altLang="en-US" sz="4000" dirty="0" smtClean="0">
                <a:solidFill>
                  <a:schemeClr val="accent4">
                    <a:lumMod val="50000"/>
                  </a:schemeClr>
                </a:solidFill>
              </a:rPr>
              <a:t>美術：</a:t>
            </a:r>
            <a:r>
              <a:rPr lang="zh-TW" altLang="en-US" sz="4000" dirty="0" smtClean="0">
                <a:solidFill>
                  <a:srgbClr val="FF0000"/>
                </a:solidFill>
              </a:rPr>
              <a:t>花朵粽粽</a:t>
            </a:r>
            <a: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zh-TW" altLang="en-US" sz="60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33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75860" y="3374335"/>
            <a:ext cx="10495722" cy="3274944"/>
          </a:xfrm>
        </p:spPr>
        <p:txBody>
          <a:bodyPr>
            <a:noAutofit/>
          </a:bodyPr>
          <a:lstStyle/>
          <a:p>
            <a:pPr algn="l"/>
            <a:r>
              <a:rPr lang="en-US" altLang="zh-TW" sz="6000" dirty="0" smtClean="0">
                <a:solidFill>
                  <a:schemeClr val="tx2">
                    <a:lumMod val="50000"/>
                  </a:schemeClr>
                </a:solidFill>
              </a:rPr>
              <a:t>4.</a:t>
            </a:r>
            <a:r>
              <a:rPr lang="zh-TW" altLang="en-US" sz="6000" dirty="0" smtClean="0">
                <a:solidFill>
                  <a:schemeClr val="tx2">
                    <a:lumMod val="50000"/>
                  </a:schemeClr>
                </a:solidFill>
              </a:rPr>
              <a:t>規劃生活時間表</a:t>
            </a:r>
            <a:r>
              <a:rPr lang="en-US" altLang="zh-TW" sz="60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altLang="zh-TW" sz="60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zh-TW" altLang="en-US" sz="6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zh-TW" altLang="en-US" sz="6000" dirty="0" smtClean="0">
                <a:solidFill>
                  <a:schemeClr val="accent4">
                    <a:lumMod val="50000"/>
                  </a:schemeClr>
                </a:solidFill>
              </a:rPr>
              <a:t>       </a:t>
            </a:r>
            <a:r>
              <a:rPr lang="zh-TW" altLang="en-US" sz="4000" dirty="0" smtClean="0">
                <a:solidFill>
                  <a:schemeClr val="accent4">
                    <a:lumMod val="50000"/>
                  </a:schemeClr>
                </a:solidFill>
              </a:rPr>
              <a:t> 我的專屬</a:t>
            </a:r>
            <a:r>
              <a:rPr lang="zh-TW" altLang="en-US" sz="4000" dirty="0" smtClean="0">
                <a:solidFill>
                  <a:srgbClr val="FF0000"/>
                </a:solidFill>
              </a:rPr>
              <a:t>生活時間表</a:t>
            </a:r>
            <a:r>
              <a:rPr lang="en-US" altLang="zh-TW" sz="6000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sz="60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zh-TW" altLang="en-US" sz="4800" dirty="0" smtClean="0">
                <a:solidFill>
                  <a:schemeClr val="accent4">
                    <a:lumMod val="50000"/>
                  </a:schemeClr>
                </a:solidFill>
              </a:rPr>
              <a:t>        </a:t>
            </a:r>
            <a:r>
              <a:rPr lang="en-US" altLang="zh-TW" sz="4800" dirty="0" smtClean="0">
                <a:solidFill>
                  <a:schemeClr val="accent2">
                    <a:lumMod val="75000"/>
                  </a:schemeClr>
                </a:solidFill>
                <a:latin typeface="華康娃娃體(P)" panose="040B0500000000000000" pitchFamily="82" charset="-120"/>
                <a:ea typeface="華康娃娃體(P)" panose="040B0500000000000000" pitchFamily="82" charset="-120"/>
              </a:rPr>
              <a:t>~</a:t>
            </a:r>
            <a:r>
              <a:rPr lang="zh-TW" altLang="en-US" sz="4800" dirty="0" smtClean="0">
                <a:solidFill>
                  <a:schemeClr val="accent2">
                    <a:lumMod val="75000"/>
                  </a:schemeClr>
                </a:solidFill>
                <a:latin typeface="華康娃娃體(P)" panose="040B0500000000000000" pitchFamily="82" charset="-120"/>
                <a:ea typeface="華康娃娃體(P)" panose="040B0500000000000000" pitchFamily="82" charset="-120"/>
              </a:rPr>
              <a:t>愛分享就會互學共好</a:t>
            </a:r>
            <a:r>
              <a:rPr lang="en-US" altLang="zh-TW" sz="4800" dirty="0" smtClean="0">
                <a:solidFill>
                  <a:schemeClr val="accent2">
                    <a:lumMod val="75000"/>
                  </a:schemeClr>
                </a:solidFill>
                <a:latin typeface="華康娃娃體(P)" panose="040B0500000000000000" pitchFamily="82" charset="-120"/>
                <a:ea typeface="華康娃娃體(P)" panose="040B0500000000000000" pitchFamily="82" charset="-120"/>
              </a:rPr>
              <a:t>~</a:t>
            </a:r>
            <a:r>
              <a:rPr lang="en-US" altLang="zh-TW" sz="3200" dirty="0">
                <a:solidFill>
                  <a:schemeClr val="accent2">
                    <a:lumMod val="75000"/>
                  </a:schemeClr>
                </a:solidFill>
                <a:latin typeface="華康娃娃體(P)" panose="040B0500000000000000" pitchFamily="82" charset="-120"/>
                <a:ea typeface="華康娃娃體(P)" panose="040B0500000000000000" pitchFamily="82" charset="-120"/>
              </a:rPr>
              <a:t/>
            </a:r>
            <a:br>
              <a:rPr lang="en-US" altLang="zh-TW" sz="3200" dirty="0">
                <a:solidFill>
                  <a:schemeClr val="accent2">
                    <a:lumMod val="75000"/>
                  </a:schemeClr>
                </a:solidFill>
                <a:latin typeface="華康娃娃體(P)" panose="040B0500000000000000" pitchFamily="82" charset="-120"/>
                <a:ea typeface="華康娃娃體(P)" panose="040B0500000000000000" pitchFamily="82" charset="-120"/>
              </a:rPr>
            </a:br>
            <a:r>
              <a:rPr lang="en-US" altLang="zh-TW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5.</a:t>
            </a:r>
            <a:r>
              <a:rPr lang="zh-TW" alt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有疑問上線提問</a:t>
            </a:r>
            <a:r>
              <a:rPr lang="en-US" altLang="zh-TW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altLang="zh-TW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zh-TW" altLang="en-US" sz="4000" dirty="0">
                <a:solidFill>
                  <a:schemeClr val="accent4">
                    <a:lumMod val="50000"/>
                  </a:schemeClr>
                </a:solidFill>
              </a:rPr>
              <a:t>   </a:t>
            </a:r>
            <a:r>
              <a:rPr lang="zh-TW" altLang="en-US" sz="4000" dirty="0" smtClean="0">
                <a:solidFill>
                  <a:schemeClr val="accent4">
                    <a:lumMod val="50000"/>
                  </a:schemeClr>
                </a:solidFill>
              </a:rPr>
              <a:t>     老師</a:t>
            </a:r>
            <a:r>
              <a:rPr lang="en-US" altLang="zh-TW" sz="4000" dirty="0">
                <a:solidFill>
                  <a:schemeClr val="accent4">
                    <a:lumMod val="50000"/>
                  </a:schemeClr>
                </a:solidFill>
              </a:rPr>
              <a:t>/</a:t>
            </a:r>
            <a:r>
              <a:rPr lang="zh-TW" altLang="en-US" sz="4000" dirty="0">
                <a:solidFill>
                  <a:schemeClr val="accent4">
                    <a:lumMod val="50000"/>
                  </a:schemeClr>
                </a:solidFill>
              </a:rPr>
              <a:t>同學為你</a:t>
            </a:r>
            <a:r>
              <a:rPr lang="zh-TW" altLang="en-US" sz="4000" dirty="0" smtClean="0">
                <a:solidFill>
                  <a:schemeClr val="accent4">
                    <a:lumMod val="50000"/>
                  </a:schemeClr>
                </a:solidFill>
              </a:rPr>
              <a:t>解答</a:t>
            </a:r>
            <a: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zh-TW" altLang="en-US" sz="4000" dirty="0" smtClean="0">
                <a:solidFill>
                  <a:schemeClr val="accent4">
                    <a:lumMod val="50000"/>
                  </a:schemeClr>
                </a:solidFill>
              </a:rPr>
              <a:t>       </a:t>
            </a:r>
            <a:r>
              <a:rPr lang="en-US" altLang="zh-TW" sz="4000" dirty="0" smtClean="0">
                <a:solidFill>
                  <a:schemeClr val="accent2">
                    <a:lumMod val="75000"/>
                  </a:schemeClr>
                </a:solidFill>
                <a:latin typeface="華康娃娃體(P)" panose="040B0500000000000000" pitchFamily="82" charset="-120"/>
                <a:ea typeface="華康娃娃體(P)" panose="040B0500000000000000" pitchFamily="82" charset="-120"/>
              </a:rPr>
              <a:t>~</a:t>
            </a:r>
            <a:r>
              <a:rPr lang="zh-TW" altLang="en-US" sz="4000" dirty="0" smtClean="0">
                <a:solidFill>
                  <a:schemeClr val="accent2">
                    <a:lumMod val="75000"/>
                  </a:schemeClr>
                </a:solidFill>
                <a:latin typeface="華康娃娃體(P)" panose="040B0500000000000000" pitchFamily="82" charset="-120"/>
                <a:ea typeface="華康娃娃體(P)" panose="040B0500000000000000" pitchFamily="82" charset="-120"/>
              </a:rPr>
              <a:t>為你解答讓我真的變懂了</a:t>
            </a:r>
            <a:r>
              <a:rPr lang="en-US" altLang="zh-TW" sz="4000" dirty="0" smtClean="0">
                <a:solidFill>
                  <a:schemeClr val="accent2">
                    <a:lumMod val="75000"/>
                  </a:schemeClr>
                </a:solidFill>
                <a:latin typeface="華康娃娃體(P)" panose="040B0500000000000000" pitchFamily="82" charset="-120"/>
                <a:ea typeface="華康娃娃體(P)" panose="040B0500000000000000" pitchFamily="82" charset="-120"/>
              </a:rPr>
              <a:t>~</a:t>
            </a:r>
            <a: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zh-TW" altLang="en-US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70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9209" y="1122362"/>
            <a:ext cx="10538791" cy="5298315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479098"/>
              </p:ext>
            </p:extLst>
          </p:nvPr>
        </p:nvGraphicFramePr>
        <p:xfrm>
          <a:off x="516838" y="735303"/>
          <a:ext cx="10058400" cy="58521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17600">
                  <a:extLst>
                    <a:ext uri="{9D8B030D-6E8A-4147-A177-3AD203B41FA5}">
                      <a16:colId xmlns:a16="http://schemas.microsoft.com/office/drawing/2014/main" val="1182707425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935848196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1274498353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1871045138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959292144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3422546242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3891404017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1663208609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3578001794"/>
                    </a:ext>
                  </a:extLst>
                </a:gridCol>
              </a:tblGrid>
              <a:tr h="828985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日期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5/19</a:t>
                      </a:r>
                    </a:p>
                    <a:p>
                      <a:pPr algn="ctr"/>
                      <a:r>
                        <a:rPr lang="zh-TW" altLang="en-US" dirty="0" smtClean="0"/>
                        <a:t>三</a:t>
                      </a:r>
                    </a:p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5/20</a:t>
                      </a:r>
                    </a:p>
                    <a:p>
                      <a:pPr algn="ctr"/>
                      <a:r>
                        <a:rPr lang="zh-TW" altLang="en-US" dirty="0" smtClean="0"/>
                        <a:t>四</a:t>
                      </a:r>
                    </a:p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5/21</a:t>
                      </a:r>
                    </a:p>
                    <a:p>
                      <a:pPr algn="ctr"/>
                      <a:r>
                        <a:rPr lang="zh-TW" altLang="en-US" dirty="0" smtClean="0"/>
                        <a:t>五</a:t>
                      </a:r>
                    </a:p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5/24</a:t>
                      </a:r>
                    </a:p>
                    <a:p>
                      <a:pPr algn="ctr"/>
                      <a:r>
                        <a:rPr lang="zh-TW" altLang="en-US" dirty="0" smtClean="0"/>
                        <a:t>一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5/25</a:t>
                      </a:r>
                    </a:p>
                    <a:p>
                      <a:pPr algn="ctr"/>
                      <a:r>
                        <a:rPr lang="zh-TW" altLang="en-US" dirty="0" smtClean="0"/>
                        <a:t>二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5/26</a:t>
                      </a:r>
                    </a:p>
                    <a:p>
                      <a:pPr algn="ctr"/>
                      <a:r>
                        <a:rPr lang="zh-TW" altLang="en-US" dirty="0" smtClean="0"/>
                        <a:t>三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5/27</a:t>
                      </a:r>
                    </a:p>
                    <a:p>
                      <a:pPr algn="ctr"/>
                      <a:r>
                        <a:rPr lang="zh-TW" altLang="en-US" dirty="0" smtClean="0"/>
                        <a:t>四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5/28</a:t>
                      </a:r>
                    </a:p>
                    <a:p>
                      <a:pPr algn="ctr"/>
                      <a:r>
                        <a:rPr lang="zh-TW" altLang="en-US" dirty="0" smtClean="0"/>
                        <a:t>五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627440"/>
                  </a:ext>
                </a:extLst>
              </a:tr>
              <a:tr h="828985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9</a:t>
                      </a:r>
                      <a:r>
                        <a:rPr lang="zh-TW" altLang="en-US" dirty="0" smtClean="0"/>
                        <a:t>：</a:t>
                      </a:r>
                      <a:r>
                        <a:rPr lang="en-US" altLang="zh-TW" dirty="0" smtClean="0"/>
                        <a:t>00</a:t>
                      </a:r>
                    </a:p>
                    <a:p>
                      <a:pPr algn="ctr"/>
                      <a:r>
                        <a:rPr lang="en-US" altLang="zh-TW" dirty="0" smtClean="0"/>
                        <a:t>│</a:t>
                      </a:r>
                    </a:p>
                    <a:p>
                      <a:pPr algn="ctr"/>
                      <a:r>
                        <a:rPr lang="en-US" altLang="zh-TW" dirty="0" smtClean="0"/>
                        <a:t>9</a:t>
                      </a:r>
                      <a:r>
                        <a:rPr lang="zh-TW" altLang="en-US" dirty="0" smtClean="0"/>
                        <a:t>：</a:t>
                      </a:r>
                      <a:r>
                        <a:rPr lang="en-US" altLang="zh-TW" dirty="0" smtClean="0"/>
                        <a:t>30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視訊教學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視訊教學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視訊教學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視訊教學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視訊教學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視訊教學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視訊教學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視訊教學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915388"/>
                  </a:ext>
                </a:extLst>
              </a:tr>
              <a:tr h="828985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10</a:t>
                      </a:r>
                      <a:r>
                        <a:rPr lang="zh-TW" altLang="en-US" dirty="0" smtClean="0"/>
                        <a:t>：</a:t>
                      </a:r>
                      <a:r>
                        <a:rPr lang="en-US" altLang="zh-TW" dirty="0" smtClean="0"/>
                        <a:t>00</a:t>
                      </a:r>
                    </a:p>
                    <a:p>
                      <a:pPr algn="ctr"/>
                      <a:r>
                        <a:rPr lang="en-US" altLang="zh-TW" dirty="0" smtClean="0"/>
                        <a:t>│</a:t>
                      </a:r>
                    </a:p>
                    <a:p>
                      <a:pPr algn="ctr"/>
                      <a:r>
                        <a:rPr lang="en-US" altLang="zh-TW" dirty="0" smtClean="0"/>
                        <a:t>10</a:t>
                      </a:r>
                      <a:r>
                        <a:rPr lang="zh-TW" altLang="en-US" dirty="0" smtClean="0"/>
                        <a:t>：</a:t>
                      </a:r>
                      <a:r>
                        <a:rPr lang="en-US" altLang="zh-TW" dirty="0" smtClean="0"/>
                        <a:t>30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寫當天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回家作業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寫當天</a:t>
                      </a:r>
                      <a:endParaRPr lang="en-US" altLang="zh-TW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回家作業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寫當天</a:t>
                      </a:r>
                      <a:endParaRPr lang="en-US" altLang="zh-TW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回家作業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寫當天</a:t>
                      </a:r>
                      <a:endParaRPr lang="en-US" altLang="zh-TW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回家作業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寫當天</a:t>
                      </a:r>
                      <a:endParaRPr lang="en-US" altLang="zh-TW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回家作業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寫當天</a:t>
                      </a:r>
                      <a:endParaRPr lang="en-US" altLang="zh-TW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回家作業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寫當天</a:t>
                      </a:r>
                      <a:endParaRPr lang="en-US" altLang="zh-TW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回家作業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寫當天</a:t>
                      </a:r>
                      <a:endParaRPr lang="en-US" altLang="zh-TW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回家作業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41112"/>
                  </a:ext>
                </a:extLst>
              </a:tr>
              <a:tr h="828985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11</a:t>
                      </a:r>
                      <a:r>
                        <a:rPr lang="zh-TW" altLang="en-US" dirty="0" smtClean="0"/>
                        <a:t>：</a:t>
                      </a:r>
                      <a:r>
                        <a:rPr lang="en-US" altLang="zh-TW" dirty="0" smtClean="0"/>
                        <a:t>00</a:t>
                      </a:r>
                    </a:p>
                    <a:p>
                      <a:pPr algn="ctr"/>
                      <a:r>
                        <a:rPr lang="en-US" altLang="zh-TW" dirty="0" smtClean="0"/>
                        <a:t>│</a:t>
                      </a:r>
                    </a:p>
                    <a:p>
                      <a:pPr algn="ctr"/>
                      <a:r>
                        <a:rPr lang="en-US" altLang="zh-TW" dirty="0" smtClean="0"/>
                        <a:t>11</a:t>
                      </a:r>
                      <a:r>
                        <a:rPr lang="zh-TW" altLang="en-US" dirty="0" smtClean="0"/>
                        <a:t>：</a:t>
                      </a:r>
                      <a:r>
                        <a:rPr lang="en-US" altLang="zh-TW" dirty="0" smtClean="0"/>
                        <a:t>30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英文任務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社會任務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自然任務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英文任務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社會任務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自然任務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英文任務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社會任務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5003438"/>
                  </a:ext>
                </a:extLst>
              </a:tr>
              <a:tr h="331594">
                <a:tc gridSpan="9"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午餐</a:t>
                      </a:r>
                      <a:r>
                        <a:rPr lang="en-US" altLang="zh-TW" dirty="0" smtClean="0"/>
                        <a:t>/</a:t>
                      </a:r>
                      <a:r>
                        <a:rPr lang="zh-TW" altLang="en-US" dirty="0" smtClean="0"/>
                        <a:t>午休</a:t>
                      </a:r>
                      <a:endParaRPr lang="zh-TW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943152"/>
                  </a:ext>
                </a:extLst>
              </a:tr>
              <a:tr h="828985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14</a:t>
                      </a:r>
                      <a:r>
                        <a:rPr lang="zh-TW" altLang="en-US" dirty="0" smtClean="0"/>
                        <a:t>：</a:t>
                      </a:r>
                      <a:r>
                        <a:rPr lang="en-US" altLang="zh-TW" dirty="0" smtClean="0"/>
                        <a:t>00</a:t>
                      </a:r>
                      <a:endParaRPr lang="zh-TW" altLang="en-US" dirty="0" smtClean="0"/>
                    </a:p>
                    <a:p>
                      <a:pPr algn="ctr"/>
                      <a:r>
                        <a:rPr lang="en-US" altLang="zh-TW" dirty="0" smtClean="0"/>
                        <a:t>│</a:t>
                      </a:r>
                    </a:p>
                    <a:p>
                      <a:pPr algn="ctr"/>
                      <a:r>
                        <a:rPr lang="en-US" altLang="zh-TW" dirty="0" smtClean="0"/>
                        <a:t>14</a:t>
                      </a:r>
                      <a:r>
                        <a:rPr lang="zh-TW" altLang="en-US" dirty="0" smtClean="0"/>
                        <a:t>：</a:t>
                      </a:r>
                      <a:r>
                        <a:rPr lang="en-US" altLang="zh-TW" dirty="0" smtClean="0"/>
                        <a:t>30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美勞任務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音樂任務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閩語任務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美勞任務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音樂任務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閩語任務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美勞任務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音樂任務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2986413"/>
                  </a:ext>
                </a:extLst>
              </a:tr>
              <a:tr h="828985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15</a:t>
                      </a:r>
                      <a:r>
                        <a:rPr lang="zh-TW" altLang="en-US" dirty="0" smtClean="0"/>
                        <a:t>：</a:t>
                      </a:r>
                      <a:r>
                        <a:rPr lang="en-US" altLang="zh-TW" dirty="0" smtClean="0"/>
                        <a:t>00</a:t>
                      </a:r>
                      <a:endParaRPr lang="zh-TW" altLang="en-US" dirty="0" smtClean="0"/>
                    </a:p>
                    <a:p>
                      <a:pPr algn="ctr"/>
                      <a:r>
                        <a:rPr lang="en-US" altLang="zh-TW" dirty="0" smtClean="0"/>
                        <a:t>│</a:t>
                      </a:r>
                    </a:p>
                    <a:p>
                      <a:pPr algn="ctr"/>
                      <a:r>
                        <a:rPr lang="en-US" altLang="zh-TW" dirty="0" smtClean="0"/>
                        <a:t>15</a:t>
                      </a:r>
                      <a:r>
                        <a:rPr lang="zh-TW" altLang="en-US" dirty="0" smtClean="0"/>
                        <a:t>：</a:t>
                      </a:r>
                      <a:r>
                        <a:rPr lang="en-US" altLang="zh-TW" dirty="0" smtClean="0"/>
                        <a:t>30</a:t>
                      </a: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做家事</a:t>
                      </a:r>
                      <a:r>
                        <a:rPr lang="en-US" altLang="zh-TW" dirty="0" smtClean="0"/>
                        <a:t>+</a:t>
                      </a:r>
                    </a:p>
                    <a:p>
                      <a:pPr algn="ctr"/>
                      <a:r>
                        <a:rPr lang="zh-TW" altLang="en-US" dirty="0" smtClean="0"/>
                        <a:t>運動任務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資訊任務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做家事</a:t>
                      </a:r>
                      <a:r>
                        <a:rPr lang="en-US" altLang="zh-TW" dirty="0" smtClean="0"/>
                        <a:t>+</a:t>
                      </a:r>
                    </a:p>
                    <a:p>
                      <a:pPr algn="ctr"/>
                      <a:r>
                        <a:rPr lang="zh-TW" altLang="en-US" dirty="0" smtClean="0"/>
                        <a:t>運動任務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資訊任務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做家事</a:t>
                      </a:r>
                      <a:r>
                        <a:rPr lang="en-US" altLang="zh-TW" dirty="0" smtClean="0"/>
                        <a:t>+</a:t>
                      </a:r>
                    </a:p>
                    <a:p>
                      <a:pPr algn="ctr"/>
                      <a:r>
                        <a:rPr lang="zh-TW" altLang="en-US" dirty="0" smtClean="0"/>
                        <a:t>運動任務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資訊任務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做家事</a:t>
                      </a:r>
                      <a:r>
                        <a:rPr lang="en-US" altLang="zh-TW" dirty="0" smtClean="0"/>
                        <a:t>+</a:t>
                      </a:r>
                    </a:p>
                    <a:p>
                      <a:pPr algn="ctr"/>
                      <a:r>
                        <a:rPr lang="zh-TW" altLang="en-US" dirty="0" smtClean="0"/>
                        <a:t>運動任務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資訊任務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3703386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3596641" y="167453"/>
            <a:ext cx="50205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latin typeface="華康少女文字W7" panose="02010609010101010101" pitchFamily="49" charset="-120"/>
                <a:ea typeface="華康少女文字W7" panose="02010609010101010101" pitchFamily="49" charset="-120"/>
                <a:cs typeface="Arial" panose="020B0604020202020204" pitchFamily="34" charset="0"/>
              </a:rPr>
              <a:t>我專屬的</a:t>
            </a:r>
            <a:r>
              <a:rPr lang="zh-TW" altLang="en-US" sz="2800" dirty="0" smtClean="0">
                <a:latin typeface="華康少女文字W7" panose="02010609010101010101" pitchFamily="49" charset="-120"/>
                <a:ea typeface="華康少女文字W7" panose="02010609010101010101" pitchFamily="49" charset="-120"/>
                <a:cs typeface="Arial" panose="020B0604020202020204" pitchFamily="34" charset="0"/>
              </a:rPr>
              <a:t>生活時間表</a:t>
            </a:r>
            <a:r>
              <a:rPr lang="en-US" altLang="zh-TW" sz="2800" dirty="0" smtClean="0">
                <a:latin typeface="華康少女文字W7" panose="02010609010101010101" pitchFamily="49" charset="-120"/>
                <a:ea typeface="華康少女文字W7" panose="02010609010101010101" pitchFamily="49" charset="-120"/>
                <a:cs typeface="Arial" panose="020B0604020202020204" pitchFamily="34" charset="0"/>
              </a:rPr>
              <a:t>(</a:t>
            </a:r>
            <a:r>
              <a:rPr lang="zh-TW" altLang="en-US" sz="2800" dirty="0" smtClean="0">
                <a:latin typeface="華康少女文字W7" panose="02010609010101010101" pitchFamily="49" charset="-120"/>
                <a:ea typeface="華康少女文字W7" panose="02010609010101010101" pitchFamily="49" charset="-120"/>
                <a:cs typeface="Arial" panose="020B0604020202020204" pitchFamily="34" charset="0"/>
              </a:rPr>
              <a:t>參考</a:t>
            </a:r>
            <a:r>
              <a:rPr lang="en-US" altLang="zh-TW" sz="2800" dirty="0" smtClean="0">
                <a:latin typeface="華康少女文字W7" panose="02010609010101010101" pitchFamily="49" charset="-120"/>
                <a:ea typeface="華康少女文字W7" panose="02010609010101010101" pitchFamily="49" charset="-120"/>
                <a:cs typeface="Arial" panose="020B0604020202020204" pitchFamily="34" charset="0"/>
              </a:rPr>
              <a:t>)</a:t>
            </a:r>
            <a:endParaRPr lang="zh-TW" altLang="en-US" sz="2800" dirty="0">
              <a:latin typeface="華康少女文字W7" panose="02010609010101010101" pitchFamily="49" charset="-120"/>
              <a:ea typeface="華康少女文字W7" panose="02010609010101010101" pitchFamily="49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18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14261" y="440635"/>
            <a:ext cx="8596668" cy="1320800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23964" y="3283517"/>
            <a:ext cx="4013683" cy="30102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466236" y="3283519"/>
            <a:ext cx="4013682" cy="30102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18722" y="504275"/>
            <a:ext cx="3648954" cy="2736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945" y="98584"/>
            <a:ext cx="2771580" cy="3697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01" y="98584"/>
            <a:ext cx="2493152" cy="3325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雲朵形圖說文字 8"/>
          <p:cNvSpPr/>
          <p:nvPr/>
        </p:nvSpPr>
        <p:spPr>
          <a:xfrm>
            <a:off x="7405067" y="373223"/>
            <a:ext cx="4786933" cy="2776424"/>
          </a:xfrm>
          <a:prstGeom prst="cloudCallout">
            <a:avLst>
              <a:gd name="adj1" fmla="val -70640"/>
              <a:gd name="adj2" fmla="val 704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布丁體" panose="040B0C09000000000000" pitchFamily="81" charset="-120"/>
                <a:ea typeface="華康布丁體" panose="040B0C09000000000000" pitchFamily="81" charset="-120"/>
              </a:rPr>
              <a:t>誰是自主學習之王</a:t>
            </a:r>
            <a:r>
              <a:rPr lang="en-US" altLang="zh-TW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布丁體" panose="040B0C09000000000000" pitchFamily="81" charset="-120"/>
                <a:ea typeface="華康布丁體" panose="040B0C09000000000000" pitchFamily="81" charset="-120"/>
              </a:rPr>
              <a:t>?</a:t>
            </a:r>
          </a:p>
          <a:p>
            <a:pPr algn="ctr"/>
            <a:r>
              <a:rPr lang="zh-TW" alt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少女文字W3" panose="02010609010101010101" pitchFamily="49" charset="-120"/>
                <a:ea typeface="華康少女文字W3" panose="02010609010101010101" pitchFamily="49" charset="-120"/>
              </a:rPr>
              <a:t>*寫數學作業</a:t>
            </a:r>
            <a:endParaRPr lang="en-US" altLang="zh-TW" sz="2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少女文字W3" panose="02010609010101010101" pitchFamily="49" charset="-120"/>
              <a:ea typeface="華康少女文字W3" panose="02010609010101010101" pitchFamily="49" charset="-120"/>
            </a:endParaRPr>
          </a:p>
          <a:p>
            <a:pPr algn="ctr"/>
            <a:r>
              <a:rPr lang="zh-TW" alt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少女文字W3" panose="02010609010101010101" pitchFamily="49" charset="-120"/>
                <a:ea typeface="華康少女文字W3" panose="02010609010101010101" pitchFamily="49" charset="-120"/>
              </a:rPr>
              <a:t>*完成任務影片</a:t>
            </a:r>
            <a:endParaRPr lang="en-US" altLang="zh-TW" sz="2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少女文字W3" panose="02010609010101010101" pitchFamily="49" charset="-120"/>
              <a:ea typeface="華康少女文字W3" panose="02010609010101010101" pitchFamily="49" charset="-120"/>
            </a:endParaRPr>
          </a:p>
          <a:p>
            <a:pPr algn="ctr"/>
            <a:r>
              <a:rPr lang="zh-TW" alt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少女文字W3" panose="02010609010101010101" pitchFamily="49" charset="-120"/>
                <a:ea typeface="華康少女文字W3" panose="02010609010101010101" pitchFamily="49" charset="-120"/>
              </a:rPr>
              <a:t>*拿著課本線上自學</a:t>
            </a:r>
            <a:endParaRPr lang="zh-TW" alt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少女文字W3" panose="02010609010101010101" pitchFamily="49" charset="-120"/>
              <a:ea typeface="華康少女文字W3" panose="02010609010101010101" pitchFamily="49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8" t="29755" r="127" b="11780"/>
          <a:stretch/>
        </p:blipFill>
        <p:spPr>
          <a:xfrm>
            <a:off x="2916697" y="3795693"/>
            <a:ext cx="5708977" cy="2683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998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1146</TotalTime>
  <Words>488</Words>
  <Application>Microsoft Office PowerPoint</Application>
  <PresentationFormat>寬螢幕</PresentationFormat>
  <Paragraphs>168</Paragraphs>
  <Slides>19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37" baseType="lpstr">
      <vt:lpstr>華康少女文字W3</vt:lpstr>
      <vt:lpstr>華康少女文字W7</vt:lpstr>
      <vt:lpstr>華康布丁體</vt:lpstr>
      <vt:lpstr>華康娃娃體(P)</vt:lpstr>
      <vt:lpstr>華康相撲體</vt:lpstr>
      <vt:lpstr>華康海報體W12(P)</vt:lpstr>
      <vt:lpstr>華康墨字體</vt:lpstr>
      <vt:lpstr>華康儷粗宋</vt:lpstr>
      <vt:lpstr>華康儷粗圓</vt:lpstr>
      <vt:lpstr>微軟正黑體</vt:lpstr>
      <vt:lpstr>新細明體</vt:lpstr>
      <vt:lpstr>Arial</vt:lpstr>
      <vt:lpstr>Calibri</vt:lpstr>
      <vt:lpstr>Segoe UI</vt:lpstr>
      <vt:lpstr>Trebuchet MS</vt:lpstr>
      <vt:lpstr>Wingdings</vt:lpstr>
      <vt:lpstr>Wingdings 3</vt:lpstr>
      <vt:lpstr>多面向</vt:lpstr>
      <vt:lpstr> </vt:lpstr>
      <vt:lpstr>點名時間</vt:lpstr>
      <vt:lpstr> 全民防疫 視同 國民作戰  線上視訊 視同 正式上課      ~線上教學禮儀也是學習的重點~    有家教、有禮貌、高水準的五二人    </vt:lpstr>
      <vt:lpstr> 全民防疫 視同 國民作戰  線上視訊 視同 正式上課      ~線上教學禮儀也是學習的重點~    有家教、有禮貌、高水準的五二人    </vt:lpstr>
      <vt:lpstr>  1.健康平安量體溫      照顧好身體和心情  理解世界的變化 2.抄聯絡簿寫作業      按部就班完成作業   暑假不用再補課  </vt:lpstr>
      <vt:lpstr> 3.完成各科的任務             **要拍照寄給老師喔~ 資訊：加入google class資訊課程 英文：課本、習作、看影片 社會：課本、習作、看影片寫筆記 自然：課本、習作、看學習吧影片 音樂：音樂家海報 美術：花朵粽粽 </vt:lpstr>
      <vt:lpstr>4.規劃生活時間表          我的專屬生活時間表         ~愛分享就會互學共好~ 5.有疑問上線提問         老師/同學為你解答        ~為你解答讓我真的變懂了~ </vt:lpstr>
      <vt:lpstr> </vt:lpstr>
      <vt:lpstr>PowerPoint 簡報</vt:lpstr>
      <vt:lpstr>PowerPoint 簡報</vt:lpstr>
      <vt:lpstr>線上教學禮儀         後面的區域  應該整潔並保持良好狀態</vt:lpstr>
      <vt:lpstr>線上教學禮儀       穿正式/輕鬆服裝  不要因為是線上  下半身就隨便穿穿 （不要穿花花褲或睡褲等）</vt:lpstr>
      <vt:lpstr>線上教學禮儀   1. 打招呼/道早安       目光注視     表示彼此尊重 (讓老師看到你)  2.介紹與會的家人                 給同學認識           </vt:lpstr>
      <vt:lpstr>線上教學禮儀    上課時，   把打擾你專心的訊息              通知給關閉，    讓你專心於共學中。       【尊重自己】   也是      【尊重別人】的一種表現 </vt:lpstr>
      <vt:lpstr>線上教學禮儀        如果 你不是會議中發表的同學， 千萬記得把麥克風給關起來。       沒有人想一邊上課一邊聽到你在吃早餐或你家電視的聲音。 </vt:lpstr>
      <vt:lpstr>線上教學禮儀  請認真的坐好，          勿在會議中飲食     也不要做其他私人事情   禁止無禮或違法的行為  </vt:lpstr>
      <vt:lpstr>國語第十二課  沉默的動物園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1.平安健康量體溫 2.抄聯絡簿寫作業 3.完成自社美任務 4.規劃生活時間表 5.疑問上限問老師 </dc:title>
  <dc:creator>Asus</dc:creator>
  <cp:lastModifiedBy>Asus</cp:lastModifiedBy>
  <cp:revision>49</cp:revision>
  <dcterms:created xsi:type="dcterms:W3CDTF">2021-05-18T22:55:16Z</dcterms:created>
  <dcterms:modified xsi:type="dcterms:W3CDTF">2021-05-24T14:51:43Z</dcterms:modified>
</cp:coreProperties>
</file>