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8" r:id="rId2"/>
    <p:sldId id="280" r:id="rId3"/>
    <p:sldId id="279" r:id="rId4"/>
    <p:sldId id="258" r:id="rId5"/>
    <p:sldId id="272" r:id="rId6"/>
    <p:sldId id="274" r:id="rId7"/>
    <p:sldId id="263" r:id="rId8"/>
    <p:sldId id="261" r:id="rId9"/>
    <p:sldId id="256" r:id="rId10"/>
    <p:sldId id="260" r:id="rId11"/>
    <p:sldId id="257" r:id="rId12"/>
    <p:sldId id="262" r:id="rId13"/>
    <p:sldId id="271" r:id="rId14"/>
    <p:sldId id="266" r:id="rId15"/>
    <p:sldId id="265" r:id="rId16"/>
    <p:sldId id="267" r:id="rId17"/>
    <p:sldId id="268" r:id="rId18"/>
    <p:sldId id="269" r:id="rId19"/>
    <p:sldId id="270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explosion val="24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5.3744300754965016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explosion val="34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0073818897638"/>
          <c:y val="0.12113318358933081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explosion val="29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8.6574782135809894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1145833333333334"/>
                  <c:y val="0.1304579654870414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4AB7-DDEB-4F81-BDBE-DEA7A3CD0AB0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FC54-0070-4F96-AF1E-7F8BE96BB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9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16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38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5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7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70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3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69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75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94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1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0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80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01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3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CDA4-44D4-417C-AE20-741E1DBB57A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7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5860" y="3374335"/>
            <a:ext cx="10495722" cy="3274944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>4.</a:t>
            </a:r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規劃生活時間表</a:t>
            </a:r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我的專屬</a:t>
            </a:r>
            <a:r>
              <a:rPr lang="zh-TW" altLang="en-US" sz="4000" dirty="0" smtClean="0">
                <a:solidFill>
                  <a:srgbClr val="FF0000"/>
                </a:solidFill>
              </a:rPr>
              <a:t>生活時間表</a:t>
            </a: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800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愛分享就會互學共好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/>
            </a:r>
            <a:b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</a:b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有疑問上線提問</a:t>
            </a: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老師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同學為你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解答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為你解答讓我真的變懂了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209" y="1122362"/>
            <a:ext cx="10538791" cy="529831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9098"/>
              </p:ext>
            </p:extLst>
          </p:nvPr>
        </p:nvGraphicFramePr>
        <p:xfrm>
          <a:off x="516838" y="735303"/>
          <a:ext cx="10058400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118270742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3584819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27449835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7104513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5929214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4225462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91404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6320860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78001794"/>
                    </a:ext>
                  </a:extLst>
                </a:gridCol>
              </a:tblGrid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5/19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5/20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5/21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5/24</a:t>
                      </a:r>
                    </a:p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5/25</a:t>
                      </a:r>
                    </a:p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5/26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5/27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5/28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27440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15388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4111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03438"/>
                  </a:ext>
                </a:extLst>
              </a:tr>
              <a:tr h="331594">
                <a:tc gridSpan="9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午餐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午休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315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986413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70338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96641" y="167453"/>
            <a:ext cx="502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我專屬的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生活時間表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參考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華康少女文字W7" panose="02010609010101010101" pitchFamily="49" charset="-120"/>
              <a:ea typeface="華康少女文字W7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261" y="440635"/>
            <a:ext cx="8596668" cy="1320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964" y="3283517"/>
            <a:ext cx="4013683" cy="3010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6236" y="3283519"/>
            <a:ext cx="4013682" cy="3010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722" y="504275"/>
            <a:ext cx="3648954" cy="273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5" y="98584"/>
            <a:ext cx="2771580" cy="369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" y="98584"/>
            <a:ext cx="2493152" cy="33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雲朵形圖說文字 8"/>
          <p:cNvSpPr/>
          <p:nvPr/>
        </p:nvSpPr>
        <p:spPr>
          <a:xfrm>
            <a:off x="7405067" y="373223"/>
            <a:ext cx="4786933" cy="2776424"/>
          </a:xfrm>
          <a:prstGeom prst="cloudCallout">
            <a:avLst>
              <a:gd name="adj1" fmla="val -70640"/>
              <a:gd name="adj2" fmla="val 7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誰是自主學習之王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*寫數學作業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*完成任務影片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*拿著課本線上自學</a:t>
            </a:r>
            <a:endParaRPr lang="zh-TW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29755" r="127" b="11780"/>
          <a:stretch/>
        </p:blipFill>
        <p:spPr>
          <a:xfrm>
            <a:off x="2916697" y="3795693"/>
            <a:ext cx="5708977" cy="26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" t="10298" r="14093" b="4218"/>
          <a:stretch/>
        </p:blipFill>
        <p:spPr>
          <a:xfrm>
            <a:off x="104503" y="0"/>
            <a:ext cx="12087497" cy="6874940"/>
          </a:xfrm>
          <a:prstGeom prst="rect">
            <a:avLst/>
          </a:prstGeom>
        </p:spPr>
      </p:pic>
      <p:sp>
        <p:nvSpPr>
          <p:cNvPr id="5" name="向右箭號圖說文字 4"/>
          <p:cNvSpPr/>
          <p:nvPr/>
        </p:nvSpPr>
        <p:spPr>
          <a:xfrm>
            <a:off x="278674" y="775062"/>
            <a:ext cx="3901439" cy="5564777"/>
          </a:xfrm>
          <a:prstGeom prst="rightArrowCallout">
            <a:avLst>
              <a:gd name="adj1" fmla="val 16837"/>
              <a:gd name="adj2" fmla="val 25000"/>
              <a:gd name="adj3" fmla="val 25000"/>
              <a:gd name="adj4" fmla="val 69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會利用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google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class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的課程留言內容</a:t>
            </a:r>
            <a:endParaRPr lang="zh-TW" altLang="en-US" sz="3600" dirty="0">
              <a:latin typeface="華康墨字體" panose="040B0909000000000000" pitchFamily="81" charset="-120"/>
              <a:ea typeface="華康墨字體" panose="040B0909000000000000" pitchFamily="81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8513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894" y="467360"/>
            <a:ext cx="8596668" cy="6289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後面的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區域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應該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整潔並保持良好狀態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75549"/>
              </p:ext>
            </p:extLst>
          </p:nvPr>
        </p:nvGraphicFramePr>
        <p:xfrm>
          <a:off x="-23706" y="-34338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760" y="609600"/>
            <a:ext cx="8908242" cy="60756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穿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正式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輕鬆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服裝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不要因為是線上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下半身就隨便穿穿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（不要穿花花褲或睡褲等）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6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0981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4" y="101600"/>
            <a:ext cx="8596668" cy="6543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1.</a:t>
            </a:r>
            <a:r>
              <a:rPr lang="zh-TW" altLang="zh-TW" dirty="0" smtClean="0"/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打招呼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道早安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目光注視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表示彼此尊重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讓老師看到你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)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2.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介紹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與會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的家人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           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認識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67369"/>
              </p:ext>
            </p:extLst>
          </p:nvPr>
        </p:nvGraphicFramePr>
        <p:xfrm>
          <a:off x="48768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342"/>
            <a:ext cx="8596668" cy="583229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時</a:t>
            </a: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把打擾你專心的訊息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       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通知給關閉，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讓你專心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於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共學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中。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尊重自己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也是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尊重別人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的一種表現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如果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你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不是會議中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發表的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千萬記得把麥克風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給關起來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沒有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人想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聽到你在吃早餐或你家電視的聲音。</a:t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30849"/>
              </p:ext>
            </p:extLst>
          </p:nvPr>
        </p:nvGraphicFramePr>
        <p:xfrm>
          <a:off x="387907" y="-899103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8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63955"/>
              </p:ext>
            </p:extLst>
          </p:nvPr>
        </p:nvGraphicFramePr>
        <p:xfrm>
          <a:off x="438593" y="294069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9599"/>
            <a:ext cx="9274002" cy="610969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請認真的坐好，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勿在會議中飲食</a:t>
            </a: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也</a:t>
            </a: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不要做其他私人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事情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禁止無禮或違法的行為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sz="32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5943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擔心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我們每天都會上線學習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!!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怕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你還有我們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雖然 世事變化 瞬息萬變   你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你能做的是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/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的</a:t>
            </a: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人生      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掌握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054" y="3167268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1.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早睡早起身體好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順應大自然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2.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每天運動不間斷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增強免疫力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3.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保持穩定好心情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感恩好知足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4.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持續學習長智慧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要自我實現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endParaRPr lang="en-US" altLang="zh-TW" sz="4400" dirty="0"/>
          </a:p>
          <a:p>
            <a:endParaRPr lang="en-US" altLang="zh-TW" sz="4400" dirty="0" smtClean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19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90" y="181762"/>
            <a:ext cx="8596668" cy="1320800"/>
          </a:xfrm>
        </p:spPr>
        <p:txBody>
          <a:bodyPr/>
          <a:lstStyle/>
          <a:p>
            <a:r>
              <a:rPr lang="zh-TW" altLang="en-US" dirty="0"/>
              <a:t>國語</a:t>
            </a:r>
            <a:r>
              <a:rPr lang="zh-TW" altLang="en-US" dirty="0" smtClean="0"/>
              <a:t>第十二課  沉默的動物園</a:t>
            </a:r>
            <a:endParaRPr lang="zh-TW" altLang="en-US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93" y="796954"/>
            <a:ext cx="9638952" cy="5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1" y="671119"/>
            <a:ext cx="9657903" cy="6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81" y="1228988"/>
            <a:ext cx="9733420" cy="53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1755" y="48339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5/26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貼心提醒：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藝術療癒：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藝文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老師淨化你的心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本週挑戰：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</a:t>
            </a:r>
            <a:r>
              <a:rPr lang="en-US" altLang="zh-TW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6-2+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三部影片筆記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44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運動防禦：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健康免疫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500" y="1663338"/>
            <a:ext cx="11160170" cy="4955176"/>
          </a:xfrm>
        </p:spPr>
        <p:txBody>
          <a:bodyPr>
            <a:normAutofit lnSpcReduction="10000"/>
          </a:bodyPr>
          <a:lstStyle/>
          <a:p>
            <a:r>
              <a:rPr lang="zh-TW" altLang="en-US" sz="3900" dirty="0" smtClean="0"/>
              <a:t>今日</a:t>
            </a:r>
            <a:r>
              <a:rPr lang="zh-TW" altLang="en-US" sz="3900" dirty="0"/>
              <a:t>聯絡</a:t>
            </a:r>
            <a:r>
              <a:rPr lang="zh-TW" altLang="en-US" sz="3900" dirty="0" smtClean="0"/>
              <a:t>簿</a:t>
            </a:r>
            <a:r>
              <a:rPr lang="en-US" altLang="zh-TW" sz="3900" dirty="0" smtClean="0"/>
              <a:t>(</a:t>
            </a:r>
            <a:r>
              <a:rPr lang="en-US" altLang="zh-TW" sz="3900" dirty="0" smtClean="0">
                <a:solidFill>
                  <a:schemeClr val="accent5"/>
                </a:solidFill>
                <a:hlinkClick r:id="rId3" action="ppaction://hlinksldjump"/>
              </a:rPr>
              <a:t>12</a:t>
            </a:r>
            <a:r>
              <a:rPr lang="zh-TW" altLang="en-US" sz="3900" dirty="0" smtClean="0">
                <a:solidFill>
                  <a:schemeClr val="accent5"/>
                </a:solidFill>
                <a:hlinkClick r:id="rId3" action="ppaction://hlinksldjump"/>
              </a:rPr>
              <a:t>課</a:t>
            </a:r>
            <a:r>
              <a:rPr lang="zh-TW" altLang="en-US" sz="3900" dirty="0" smtClean="0">
                <a:solidFill>
                  <a:schemeClr val="accent5"/>
                </a:solidFill>
                <a:hlinkClick r:id="rId3" action="ppaction://hlinksldjump"/>
              </a:rPr>
              <a:t>課文提問</a:t>
            </a:r>
            <a:r>
              <a:rPr lang="en-US" altLang="zh-TW" sz="3900" dirty="0" smtClean="0"/>
              <a:t>)</a:t>
            </a:r>
            <a:endParaRPr lang="en-US" altLang="zh-TW" sz="3900" dirty="0" smtClean="0"/>
          </a:p>
          <a:p>
            <a:r>
              <a:rPr lang="zh-TW" altLang="en-US" sz="3900" dirty="0" smtClean="0"/>
              <a:t>課文提問</a:t>
            </a:r>
            <a:r>
              <a:rPr lang="en-US" altLang="zh-TW" sz="3900" dirty="0" smtClean="0"/>
              <a:t>/</a:t>
            </a:r>
            <a:r>
              <a:rPr lang="zh-TW" altLang="en-US" sz="3900" dirty="0" smtClean="0">
                <a:solidFill>
                  <a:srgbClr val="FF0000"/>
                </a:solidFill>
              </a:rPr>
              <a:t>檢查作業</a:t>
            </a:r>
            <a:r>
              <a:rPr lang="en-US" altLang="zh-TW" sz="3900" dirty="0" smtClean="0"/>
              <a:t>(it’s  show</a:t>
            </a:r>
            <a:r>
              <a:rPr lang="zh-TW" altLang="en-US" sz="3900" dirty="0" smtClean="0"/>
              <a:t> 秀</a:t>
            </a:r>
            <a:r>
              <a:rPr lang="en-US" altLang="zh-TW" sz="3900" dirty="0" smtClean="0"/>
              <a:t>  time)</a:t>
            </a:r>
          </a:p>
          <a:p>
            <a:r>
              <a:rPr lang="zh-TW" altLang="en-US" sz="3900" dirty="0" smtClean="0"/>
              <a:t>唸出</a:t>
            </a:r>
            <a:r>
              <a:rPr lang="en-US" altLang="zh-TW" sz="3900" dirty="0" smtClean="0"/>
              <a:t>/</a:t>
            </a:r>
            <a:r>
              <a:rPr lang="zh-TW" altLang="en-US" sz="3900" dirty="0" smtClean="0"/>
              <a:t>寫出 本日成語</a:t>
            </a:r>
            <a:r>
              <a:rPr lang="en-US" altLang="zh-TW" sz="3900" dirty="0" smtClean="0"/>
              <a:t>/1200</a:t>
            </a:r>
            <a:r>
              <a:rPr lang="zh-TW" altLang="en-US" sz="3900" dirty="0" smtClean="0"/>
              <a:t>單</a:t>
            </a:r>
            <a:endParaRPr lang="en-US" altLang="zh-TW" sz="3900" dirty="0" smtClean="0"/>
          </a:p>
          <a:p>
            <a:r>
              <a:rPr lang="zh-TW" altLang="en-US" sz="3900" dirty="0" smtClean="0"/>
              <a:t>交代科</a:t>
            </a:r>
            <a:r>
              <a:rPr lang="zh-TW" altLang="en-US" sz="3900" dirty="0"/>
              <a:t>任老師交代的</a:t>
            </a:r>
            <a:r>
              <a:rPr lang="zh-TW" altLang="en-US" sz="3900" dirty="0" smtClean="0"/>
              <a:t>任務</a:t>
            </a:r>
            <a:endParaRPr lang="en-US" altLang="zh-TW" sz="3900" dirty="0" smtClean="0"/>
          </a:p>
          <a:p>
            <a:pPr marL="457200" lvl="1" indent="0">
              <a:buNone/>
            </a:pPr>
            <a:r>
              <a:rPr lang="en-US" altLang="zh-TW" sz="3500" dirty="0" smtClean="0"/>
              <a:t>(</a:t>
            </a:r>
            <a:r>
              <a:rPr lang="zh-TW" altLang="en-US" sz="3500" dirty="0" smtClean="0"/>
              <a:t>音樂、美勞、自然、社會、英文</a:t>
            </a:r>
            <a:r>
              <a:rPr lang="en-US" altLang="zh-TW" sz="3500" dirty="0" smtClean="0"/>
              <a:t>)</a:t>
            </a:r>
            <a:endParaRPr lang="en-US" altLang="zh-TW" sz="3600" dirty="0" smtClean="0"/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下午</a:t>
            </a:r>
            <a:r>
              <a:rPr lang="en-US" altLang="zh-TW" sz="4000" dirty="0" smtClean="0">
                <a:solidFill>
                  <a:srgbClr val="FF0000"/>
                </a:solidFill>
              </a:rPr>
              <a:t>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00~13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30</a:t>
            </a:r>
            <a:r>
              <a:rPr lang="zh-TW" altLang="en-US" sz="4000" dirty="0" smtClean="0">
                <a:solidFill>
                  <a:srgbClr val="FF0000"/>
                </a:solidFill>
              </a:rPr>
              <a:t>個別課業輔導</a:t>
            </a:r>
            <a:r>
              <a:rPr lang="zh-TW" altLang="en-US" sz="4000" dirty="0" smtClean="0">
                <a:solidFill>
                  <a:srgbClr val="FF0000"/>
                </a:solidFill>
              </a:rPr>
              <a:t>時間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</a:rPr>
              <a:t>       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改到      早上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9:30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下課後留下來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2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1423" y="39038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5/25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新任務：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閩南語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和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客家語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實驗課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：看完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8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分鐘影片，寫完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挑戰王：你會嗎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上傳社習照片的方法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有彩蛋：今天視訊教學的</a:t>
            </a:r>
            <a:r>
              <a:rPr lang="zh-TW" altLang="en-US" sz="44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來運動：你今天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健身健美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2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009" y="159026"/>
            <a:ext cx="10495722" cy="5809421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健康平安量體溫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照顧好身體和心情  理解世界的變化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</a:rPr>
              <a:t>抄聯絡簿寫作業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按部就班完成作業   暑假不用再補課 </a:t>
            </a:r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391" y="2842591"/>
            <a:ext cx="10495722" cy="4422913"/>
          </a:xfrm>
        </p:spPr>
        <p:txBody>
          <a:bodyPr>
            <a:noAutofit/>
          </a:bodyPr>
          <a:lstStyle/>
          <a:p>
            <a:pPr algn="l"/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完成各科的任務</a:t>
            </a: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            **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</a:rPr>
              <a:t>要拍照寄給老師喔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資訊：</a:t>
            </a:r>
            <a:r>
              <a:rPr lang="zh-TW" altLang="en-US" sz="4000" dirty="0" smtClean="0">
                <a:solidFill>
                  <a:srgbClr val="FF0000"/>
                </a:solidFill>
              </a:rPr>
              <a:t>加入</a:t>
            </a:r>
            <a:r>
              <a:rPr lang="en-US" altLang="zh-TW" sz="4000" dirty="0" smtClean="0">
                <a:solidFill>
                  <a:srgbClr val="FF0000"/>
                </a:solidFill>
              </a:rPr>
              <a:t>google class</a:t>
            </a:r>
            <a:r>
              <a:rPr lang="zh-TW" altLang="en-US" sz="4000" dirty="0">
                <a:solidFill>
                  <a:srgbClr val="FF0000"/>
                </a:solidFill>
              </a:rPr>
              <a:t>資訊課程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英文：課本、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習作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、看影片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社會：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看</a:t>
            </a:r>
            <a:r>
              <a:rPr lang="zh-TW" altLang="en-US" sz="4000" dirty="0" smtClean="0">
                <a:solidFill>
                  <a:srgbClr val="FF0000"/>
                </a:solidFill>
              </a:rPr>
              <a:t>影片寫筆記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自然：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看學習吧影片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音樂：</a:t>
            </a:r>
            <a:r>
              <a:rPr lang="zh-TW" altLang="en-US" sz="4000" dirty="0" smtClean="0">
                <a:solidFill>
                  <a:srgbClr val="FF0000"/>
                </a:solidFill>
              </a:rPr>
              <a:t>音樂家海報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美術：</a:t>
            </a:r>
            <a:r>
              <a:rPr lang="zh-TW" altLang="en-US" sz="4000" dirty="0" smtClean="0">
                <a:solidFill>
                  <a:srgbClr val="FF0000"/>
                </a:solidFill>
              </a:rPr>
              <a:t>花朵粽粽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562</Words>
  <Application>Microsoft Office PowerPoint</Application>
  <PresentationFormat>寬螢幕</PresentationFormat>
  <Paragraphs>183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42" baseType="lpstr">
      <vt:lpstr>華康少女文字W3</vt:lpstr>
      <vt:lpstr>華康少女文字W7</vt:lpstr>
      <vt:lpstr>華康少女文字W7(P)</vt:lpstr>
      <vt:lpstr>華康布丁體</vt:lpstr>
      <vt:lpstr>華康娃娃體(P)</vt:lpstr>
      <vt:lpstr>華康相撲體</vt:lpstr>
      <vt:lpstr>華康海報體W12(P)</vt:lpstr>
      <vt:lpstr>華康墨字體</vt:lpstr>
      <vt:lpstr>華康瘦金體</vt:lpstr>
      <vt:lpstr>華康儷粗宋</vt:lpstr>
      <vt:lpstr>華康儷粗圓</vt:lpstr>
      <vt:lpstr>微軟正黑體</vt:lpstr>
      <vt:lpstr>新細明體</vt:lpstr>
      <vt:lpstr>Arial</vt:lpstr>
      <vt:lpstr>Calibri</vt:lpstr>
      <vt:lpstr>Segoe UI</vt:lpstr>
      <vt:lpstr>Trebuchet MS</vt:lpstr>
      <vt:lpstr>Wingdings</vt:lpstr>
      <vt:lpstr>Wingdings 3</vt:lpstr>
      <vt:lpstr>多面向</vt:lpstr>
      <vt:lpstr>PowerPoint 簡報</vt:lpstr>
      <vt:lpstr>別擔心~我們每天都會上線學習!! 別怕!你還有我們~ 雖然 世事變化 瞬息萬變   你/你能做的是 自己的人生      自己掌握</vt:lpstr>
      <vt:lpstr> </vt:lpstr>
      <vt:lpstr>點名時間</vt:lpstr>
      <vt:lpstr> </vt:lpstr>
      <vt:lpstr> 全民防疫 視同 國民作戰  線上視訊 視同 正式上課      ~線上教學禮儀也是學習的重點~    有家教、有禮貌、高水準的五二人    </vt:lpstr>
      <vt:lpstr> 全民防疫 視同 國民作戰  線上視訊 視同 正式上課      ~線上教學禮儀也是學習的重點~    有家教、有禮貌、高水準的五二人    </vt:lpstr>
      <vt:lpstr>  1.健康平安量體溫      照顧好身體和心情  理解世界的變化 2.抄聯絡簿寫作業      按部就班完成作業   暑假不用再補課  </vt:lpstr>
      <vt:lpstr> 3.完成各科的任務             **要拍照寄給老師喔~ 資訊：加入google class資訊課程 英文：課本、習作、看影片 社會：課本、習作、看影片寫筆記 自然：課本、習作、看學習吧影片 音樂：音樂家海報 美術：花朵粽粽 </vt:lpstr>
      <vt:lpstr>4.規劃生活時間表          我的專屬生活時間表         ~愛分享就會互學共好~ 5.有疑問上線提問         老師/同學為你解答        ~為你解答讓我真的變懂了~ </vt:lpstr>
      <vt:lpstr> </vt:lpstr>
      <vt:lpstr>PowerPoint 簡報</vt:lpstr>
      <vt:lpstr>PowerPoint 簡報</vt:lpstr>
      <vt:lpstr>線上教學禮儀         後面的區域  應該整潔並保持良好狀態</vt:lpstr>
      <vt:lpstr>線上教學禮儀       穿正式/輕鬆服裝  不要因為是線上  下半身就隨便穿穿 （不要穿花花褲或睡褲等）</vt:lpstr>
      <vt:lpstr>線上教學禮儀   1. 打招呼/道早安       目光注視     表示彼此尊重 (讓老師看到你)  2.介紹與會的家人                 給同學認識           </vt:lpstr>
      <vt:lpstr>線上教學禮儀    上課時，   把打擾你專心的訊息              通知給關閉，    讓你專心於共學中。       【尊重自己】   也是      【尊重別人】的一種表現 </vt:lpstr>
      <vt:lpstr>線上教學禮儀        如果 你不是會議中發表的同學， 千萬記得把麥克風給關起來。       沒有人想一邊上課一邊聽到你在吃早餐或你家電視的聲音。 </vt:lpstr>
      <vt:lpstr>線上教學禮儀  請認真的坐好，          勿在會議中飲食     也不要做其他私人事情   禁止無禮或違法的行為  </vt:lpstr>
      <vt:lpstr>國語第十二課  沉默的動物園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1.平安健康量體溫 2.抄聯絡簿寫作業 3.完成自社美任務 4.規劃生活時間表 5.疑問上限問老師</dc:title>
  <dc:creator>Asus</dc:creator>
  <cp:lastModifiedBy>Asus</cp:lastModifiedBy>
  <cp:revision>63</cp:revision>
  <dcterms:created xsi:type="dcterms:W3CDTF">2021-05-18T22:55:16Z</dcterms:created>
  <dcterms:modified xsi:type="dcterms:W3CDTF">2021-05-25T10:25:37Z</dcterms:modified>
</cp:coreProperties>
</file>