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9" r:id="rId2"/>
    <p:sldId id="281" r:id="rId3"/>
    <p:sldId id="283" r:id="rId4"/>
    <p:sldId id="284" r:id="rId5"/>
    <p:sldId id="258" r:id="rId6"/>
    <p:sldId id="278" r:id="rId7"/>
    <p:sldId id="280" r:id="rId8"/>
    <p:sldId id="282" r:id="rId9"/>
    <p:sldId id="272" r:id="rId10"/>
    <p:sldId id="274" r:id="rId11"/>
    <p:sldId id="263" r:id="rId12"/>
    <p:sldId id="261" r:id="rId13"/>
    <p:sldId id="256" r:id="rId14"/>
    <p:sldId id="260" r:id="rId15"/>
    <p:sldId id="257" r:id="rId16"/>
    <p:sldId id="262" r:id="rId17"/>
    <p:sldId id="271" r:id="rId18"/>
    <p:sldId id="266" r:id="rId19"/>
    <p:sldId id="265" r:id="rId20"/>
    <p:sldId id="267" r:id="rId21"/>
    <p:sldId id="268" r:id="rId22"/>
    <p:sldId id="269" r:id="rId23"/>
    <p:sldId id="270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c1465c7b8d5dba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explosion val="24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2573818897632"/>
          <c:y val="6.0655981045669202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explosion val="24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87573818897638"/>
          <c:y val="5.3744300754965016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explosion val="34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50073818897638"/>
          <c:y val="0.12113318358933081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explosion val="29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"/>
                  <c:y val="0.190935168030703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87573818897638"/>
          <c:y val="8.6574782135809894E-2"/>
          <c:w val="0.46283185695538059"/>
          <c:h val="0.7677469976708454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線上禮儀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E1-484F-81BB-AC4C681CA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E1-484F-81BB-AC4C681CA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DE1-484F-81BB-AC4C681CA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E1-484F-81BB-AC4C681CA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E1-484F-81BB-AC4C681CA9F0}"/>
              </c:ext>
            </c:extLst>
          </c:dPt>
          <c:dPt>
            <c:idx val="5"/>
            <c:bubble3D val="0"/>
            <c:explosion val="18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E1-484F-81BB-AC4C681CA9F0}"/>
              </c:ext>
            </c:extLst>
          </c:dPt>
          <c:dLbls>
            <c:dLbl>
              <c:idx val="0"/>
              <c:layout>
                <c:manualLayout>
                  <c:x val="-7.447916666666668E-2"/>
                  <c:y val="0.168472207085914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D058F-A5E5-4D27-886C-604C11978F1C}" type="CATEGORYNAME">
                      <a:rPr lang="zh-TW" altLang="en-US" sz="3200" smtClean="0"/>
                      <a:pPr>
                        <a:defRPr/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149618" y="1351500"/>
                  <a:ext cx="938762" cy="6128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43"/>
                        <a:gd name="adj2" fmla="val -1817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6998277559055112E-2"/>
                      <c:h val="8.33789463415510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DE1-484F-81BB-AC4C681CA9F0}"/>
                </c:ext>
              </c:extLst>
            </c:dLbl>
            <c:dLbl>
              <c:idx val="1"/>
              <c:layout>
                <c:manualLayout>
                  <c:x val="-0.14010416666666667"/>
                  <c:y val="-2.591880109014069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1208-6564-4E09-BE98-92892ED9E834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8239561" y="3024323"/>
                  <a:ext cx="1065763" cy="8287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068"/>
                        <a:gd name="adj2" fmla="val -194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414944225721783E-2"/>
                      <c:h val="0.1127535875770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DE1-484F-81BB-AC4C681CA9F0}"/>
                </c:ext>
              </c:extLst>
            </c:dLbl>
            <c:dLbl>
              <c:idx val="2"/>
              <c:layout>
                <c:manualLayout>
                  <c:x val="-8.5416707677165429E-2"/>
                  <c:y val="-0.181431607630984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C30985-25D3-420A-8548-334B68B449A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7018680" y="4474896"/>
                  <a:ext cx="1180062" cy="625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327"/>
                        <a:gd name="adj2" fmla="val 393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6789944225721763E-2"/>
                      <c:h val="8.51068664142270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DE1-484F-81BB-AC4C681CA9F0}"/>
                </c:ext>
              </c:extLst>
            </c:dLbl>
            <c:dLbl>
              <c:idx val="3"/>
              <c:layout>
                <c:manualLayout>
                  <c:x val="9.3229166666666669E-2"/>
                  <c:y val="-0.202166648503097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43EC7F-5ECC-484F-9C57-2FC0D70A6D85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5130931" y="4322495"/>
                  <a:ext cx="1078463" cy="7525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692"/>
                        <a:gd name="adj2" fmla="val 3616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8456610892388446E-2"/>
                      <c:h val="0.10238606714098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E1-484F-81BB-AC4C681CA9F0}"/>
                </c:ext>
              </c:extLst>
            </c:dLbl>
            <c:dLbl>
              <c:idx val="4"/>
              <c:layout>
                <c:manualLayout>
                  <c:x val="0.14687500000000001"/>
                  <c:y val="4.31980018169005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5596B-275F-4EE0-8FD3-32D07BC966B3}" type="CATEGORYNAME">
                      <a:rPr lang="zh-TW" altLang="en-US" sz="32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3594326" y="3697423"/>
                  <a:ext cx="1421363" cy="6890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8403"/>
                        <a:gd name="adj2" fmla="val -807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873277559055117E-2"/>
                      <c:h val="8.16510262688749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E1-484F-81BB-AC4C681CA9F0}"/>
                </c:ext>
              </c:extLst>
            </c:dLbl>
            <c:dLbl>
              <c:idx val="5"/>
              <c:layout>
                <c:manualLayout>
                  <c:x val="0.11145833333333334"/>
                  <c:y val="0.1304579654870414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A4E0CC-FABD-40DF-BFE3-435D06A9EAA8}" type="CATEGORYNAME">
                      <a:rPr lang="zh-TW" altLang="en-US" sz="3200" smtClean="0"/>
                      <a:pPr>
                        <a:defRPr sz="3200"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endParaRPr lang="zh-TW" altLang="en-US"/>
                  </a:p>
                </c:rich>
              </c:tx>
              <c:numFmt formatCode="General" sourceLinked="0"/>
              <c:spPr>
                <a:xfrm>
                  <a:off x="4468699" y="2176999"/>
                  <a:ext cx="1350623" cy="650925"/>
                </a:xfrm>
                <a:solidFill>
                  <a:prstClr val="white"/>
                </a:solidFill>
                <a:ln w="9525" cap="flat" cmpd="sng" algn="ctr">
                  <a:solidFill>
                    <a:srgbClr val="90C22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156"/>
                        <a:gd name="adj2" fmla="val -337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77944553805774"/>
                      <c:h val="8.85627065595791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E1-484F-81BB-AC4C681CA9F0}"/>
                </c:ext>
              </c:extLst>
            </c:dLbl>
            <c:numFmt formatCode="General" sourceLinked="0"/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工作表1!$A$2:$A$7</c:f>
              <c:strCache>
                <c:ptCount val="6"/>
                <c:pt idx="0">
                  <c:v>環境</c:v>
                </c:pt>
                <c:pt idx="1">
                  <c:v>服裝</c:v>
                </c:pt>
                <c:pt idx="2">
                  <c:v>問候</c:v>
                </c:pt>
                <c:pt idx="3">
                  <c:v>專注</c:v>
                </c:pt>
                <c:pt idx="4">
                  <c:v>靜音</c:v>
                </c:pt>
                <c:pt idx="5">
                  <c:v>勿私人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84F-81BB-AC4C681CA9F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F4AB7-DDEB-4F81-BDBE-DEA7A3CD0AB0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EFC54-0070-4F96-AF1E-7F8BE96BB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16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9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FC54-0070-4F96-AF1E-7F8BE96BB24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38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55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7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70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93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69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75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94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11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06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57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71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56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80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01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39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CDA4-44D4-417C-AE20-741E1DBB57A9}" type="datetimeFigureOut">
              <a:rPr lang="zh-TW" altLang="en-US" smtClean="0"/>
              <a:t>2021/5/26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E211EB-72BC-486C-85EB-3850FBCD4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7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.moc.gov.tw/song/47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earnmode.net/flip/video/35162" TargetMode="External"/><Relationship Id="rId4" Type="http://schemas.openxmlformats.org/officeDocument/2006/relationships/hyperlink" Target="https://www.learnmode.net/flip/video/35163?openExternalBrowser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38265" y="120421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57183" y="219274"/>
            <a:ext cx="10316211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5/27(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四</a:t>
            </a:r>
            <a:r>
              <a:rPr kumimoji="0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)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</a:t>
            </a: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：</a:t>
            </a:r>
            <a:endParaRPr kumimoji="0" lang="en-US" altLang="zh-TW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.</a:t>
            </a:r>
            <a:r>
              <a:rPr lang="zh-TW" altLang="en-US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本週挑戰：</a:t>
            </a:r>
            <a:r>
              <a:rPr lang="zh-TW" altLang="en-US" sz="3200" b="1" dirty="0">
                <a:solidFill>
                  <a:srgbClr val="00B0F0"/>
                </a:solidFill>
                <a:ea typeface="華康儷粗宋" panose="02010601000101010101" pitchFamily="1" charset="-120"/>
              </a:rPr>
              <a:t>上傳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社會作業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英文作業</a:t>
            </a:r>
            <a:endParaRPr lang="en-US" altLang="zh-TW" sz="3200" b="1" dirty="0" smtClean="0">
              <a:solidFill>
                <a:srgbClr val="FF000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(1)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社習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5-1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5-2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6-1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、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6-2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(2)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三</a:t>
            </a:r>
            <a:r>
              <a:rPr lang="zh-TW" altLang="en-US" sz="3200" b="1" dirty="0">
                <a:solidFill>
                  <a:srgbClr val="00B0F0"/>
                </a:solidFill>
                <a:ea typeface="華康儷粗宋" panose="02010601000101010101" pitchFamily="1" charset="-120"/>
              </a:rPr>
              <a:t>部</a:t>
            </a:r>
            <a:r>
              <a:rPr lang="zh-TW" altLang="en-US" sz="3200" b="1" dirty="0" smtClean="0">
                <a:solidFill>
                  <a:srgbClr val="00B0F0"/>
                </a:solidFill>
                <a:ea typeface="華康儷粗宋" panose="02010601000101010101" pitchFamily="1" charset="-120"/>
              </a:rPr>
              <a:t>影片的筆記</a:t>
            </a:r>
            <a:endParaRPr lang="en-US" altLang="zh-TW" sz="3200" b="1" dirty="0" smtClean="0">
              <a:solidFill>
                <a:srgbClr val="00B0F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       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(3)</a:t>
            </a:r>
            <a:r>
              <a:rPr lang="zh-TW" altLang="en-US" sz="3200" b="1" dirty="0">
                <a:solidFill>
                  <a:srgbClr val="FF0000"/>
                </a:solidFill>
                <a:ea typeface="華康儷粗宋" panose="02010601000101010101" pitchFamily="1" charset="-120"/>
              </a:rPr>
              <a:t>英</a:t>
            </a:r>
            <a:r>
              <a:rPr lang="zh-TW" altLang="en-US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習</a:t>
            </a:r>
            <a:r>
              <a:rPr lang="en-US" altLang="zh-TW" sz="32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p.47-50</a:t>
            </a:r>
            <a:endParaRPr lang="en-US" altLang="zh-TW" sz="3200" b="1" dirty="0">
              <a:solidFill>
                <a:srgbClr val="FF0000"/>
              </a:solidFill>
              <a:ea typeface="華康儷粗宋" panose="02010601000101010101" pitchFamily="1" charset="-12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藝術療癒：</a:t>
            </a:r>
            <a:r>
              <a:rPr lang="zh-TW" altLang="en-US" sz="32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線上</a:t>
            </a:r>
            <a:r>
              <a:rPr lang="en-US" altLang="zh-TW" sz="32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KTV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.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 </a:t>
            </a:r>
            <a:r>
              <a:rPr lang="zh-TW" altLang="en-US" sz="3200" dirty="0" smtClean="0">
                <a:solidFill>
                  <a:schemeClr val="accent4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</a:t>
            </a:r>
            <a:r>
              <a:rPr lang="zh-TW" altLang="en-US" sz="3200" dirty="0" smtClean="0">
                <a:solidFill>
                  <a:schemeClr val="accent4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嘉賓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.</a:t>
            </a:r>
            <a:r>
              <a:rPr lang="zh-TW" altLang="en-US" sz="32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運動防禦：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你今天</a:t>
            </a:r>
            <a:r>
              <a:rPr lang="zh-TW" altLang="en-US" sz="32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32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健康免疫</a:t>
            </a:r>
            <a:endParaRPr lang="en-US" altLang="zh-TW" sz="32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全民防疫 視同 國民作戰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線上視訊 視同 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正式上課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線上教學禮儀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也是學習的重點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</a:t>
            </a:r>
            <a:r>
              <a:rPr lang="zh-TW" altLang="en-US" sz="4000" dirty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家教、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有禮貌、高水準的五二人</a:t>
            </a: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 descr=" ID-24952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9" y="4321313"/>
            <a:ext cx="4157906" cy="227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2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全民防疫 視同 國民作戰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線上視訊 視同 </a:t>
            </a:r>
            <a:r>
              <a:rPr lang="zh-TW" altLang="en-US" sz="6000" dirty="0" smtClean="0">
                <a:solidFill>
                  <a:srgbClr val="FF0000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正式上課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線上教學禮儀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也是學習的重點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>~</a:t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</a:t>
            </a:r>
            <a:r>
              <a:rPr lang="zh-TW" altLang="en-US" sz="4000" dirty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家教、</a:t>
            </a:r>
            <a:r>
              <a:rPr lang="zh-TW" altLang="en-US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>有禮貌、高水準的五二人</a:t>
            </a: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華康海報體W12(P)" panose="040B0C00000000000000" pitchFamily="82" charset="-120"/>
                <a:ea typeface="華康海報體W12(P)" panose="040B0C00000000000000" pitchFamily="82" charset="-120"/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 descr=" ID-24952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79" y="4321313"/>
            <a:ext cx="4157906" cy="227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5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5009" y="159026"/>
            <a:ext cx="10495722" cy="5809421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健康平安量體溫</a:t>
            </a:r>
            <a: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照顧好身體和心情  理解世界的變化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  <a:r>
              <a:rPr lang="zh-TW" altLang="en-US" sz="6000" dirty="0" smtClean="0">
                <a:solidFill>
                  <a:schemeClr val="accent2">
                    <a:lumMod val="50000"/>
                  </a:schemeClr>
                </a:solidFill>
              </a:rPr>
              <a:t>抄聯絡簿寫作業</a:t>
            </a:r>
            <a: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按部就班完成作業   暑假不用再補課 </a:t>
            </a:r>
            <a: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2391" y="2842591"/>
            <a:ext cx="10495722" cy="4422913"/>
          </a:xfrm>
        </p:spPr>
        <p:txBody>
          <a:bodyPr>
            <a:noAutofit/>
          </a:bodyPr>
          <a:lstStyle/>
          <a:p>
            <a:pPr algn="l"/>
            <a: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完成各科的任務</a:t>
            </a:r>
            <a: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            **</a:t>
            </a:r>
            <a:r>
              <a:rPr lang="zh-TW" altLang="en-US" sz="4000" dirty="0" smtClean="0">
                <a:solidFill>
                  <a:schemeClr val="accent6">
                    <a:lumMod val="50000"/>
                  </a:schemeClr>
                </a:solidFill>
              </a:rPr>
              <a:t>要拍照寄給老師喔</a:t>
            </a:r>
            <a:r>
              <a:rPr lang="en-US" altLang="zh-TW" sz="4000" dirty="0" smtClean="0">
                <a:solidFill>
                  <a:schemeClr val="accent6">
                    <a:lumMod val="50000"/>
                  </a:schemeClr>
                </a:solidFill>
              </a:rPr>
              <a:t>~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資訊：</a:t>
            </a:r>
            <a:r>
              <a:rPr lang="zh-TW" altLang="en-US" sz="4000" dirty="0" smtClean="0">
                <a:solidFill>
                  <a:srgbClr val="FF0000"/>
                </a:solidFill>
              </a:rPr>
              <a:t>加入</a:t>
            </a:r>
            <a:r>
              <a:rPr lang="en-US" altLang="zh-TW" sz="4000" dirty="0" smtClean="0">
                <a:solidFill>
                  <a:srgbClr val="FF0000"/>
                </a:solidFill>
              </a:rPr>
              <a:t>google class</a:t>
            </a:r>
            <a:r>
              <a:rPr lang="zh-TW" altLang="en-US" sz="4000" dirty="0">
                <a:solidFill>
                  <a:srgbClr val="FF0000"/>
                </a:solidFill>
              </a:rPr>
              <a:t>資訊課程</a:t>
            </a:r>
            <a:r>
              <a:rPr lang="en-US" altLang="zh-TW" sz="4000" dirty="0" smtClean="0">
                <a:solidFill>
                  <a:srgbClr val="FF0000"/>
                </a:solidFill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英文：課本、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習作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、看影片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社會：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課本、</a:t>
            </a:r>
            <a:r>
              <a:rPr lang="zh-TW" altLang="en-US" sz="4000" dirty="0">
                <a:solidFill>
                  <a:srgbClr val="FF0000"/>
                </a:solidFill>
              </a:rPr>
              <a:t>習作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、</a:t>
            </a:r>
            <a:r>
              <a:rPr lang="zh-TW" altLang="en-US" sz="4000" dirty="0">
                <a:solidFill>
                  <a:srgbClr val="FF0000"/>
                </a:solidFill>
              </a:rPr>
              <a:t>看</a:t>
            </a:r>
            <a:r>
              <a:rPr lang="zh-TW" altLang="en-US" sz="4000" dirty="0" smtClean="0">
                <a:solidFill>
                  <a:srgbClr val="FF0000"/>
                </a:solidFill>
              </a:rPr>
              <a:t>影片寫筆記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自然：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課本、</a:t>
            </a:r>
            <a:r>
              <a:rPr lang="zh-TW" altLang="en-US" sz="4000" dirty="0">
                <a:solidFill>
                  <a:srgbClr val="FF0000"/>
                </a:solidFill>
              </a:rPr>
              <a:t>習作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、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看學習吧影片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音樂：</a:t>
            </a:r>
            <a:r>
              <a:rPr lang="zh-TW" altLang="en-US" sz="4000" dirty="0" smtClean="0">
                <a:solidFill>
                  <a:srgbClr val="FF0000"/>
                </a:solidFill>
              </a:rPr>
              <a:t>音樂家海報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美術：</a:t>
            </a:r>
            <a:r>
              <a:rPr lang="zh-TW" altLang="en-US" sz="4000" dirty="0" smtClean="0">
                <a:solidFill>
                  <a:srgbClr val="FF0000"/>
                </a:solidFill>
              </a:rPr>
              <a:t>花朵粽粽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5860" y="3374335"/>
            <a:ext cx="10495722" cy="3274944"/>
          </a:xfrm>
        </p:spPr>
        <p:txBody>
          <a:bodyPr>
            <a:noAutofit/>
          </a:bodyPr>
          <a:lstStyle/>
          <a:p>
            <a:pPr algn="l"/>
            <a: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  <a:t>4.</a:t>
            </a:r>
            <a:r>
              <a:rPr lang="zh-TW" altLang="en-US" sz="6000" dirty="0" smtClean="0">
                <a:solidFill>
                  <a:schemeClr val="tx2">
                    <a:lumMod val="50000"/>
                  </a:schemeClr>
                </a:solidFill>
              </a:rPr>
              <a:t>規劃生活時間表</a:t>
            </a:r>
            <a: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zh-TW" altLang="en-US" sz="6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我的專屬</a:t>
            </a:r>
            <a:r>
              <a:rPr lang="zh-TW" altLang="en-US" sz="4000" dirty="0" smtClean="0">
                <a:solidFill>
                  <a:srgbClr val="FF0000"/>
                </a:solidFill>
              </a:rPr>
              <a:t>生活時間表</a:t>
            </a:r>
            <a: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6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800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zh-TW" altLang="en-US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愛分享就會互學共好</a:t>
            </a:r>
            <a:r>
              <a:rPr lang="en-US" altLang="zh-TW" sz="48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/>
            </a:r>
            <a:b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</a:br>
            <a: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</a:t>
            </a:r>
            <a:r>
              <a:rPr lang="zh-TW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有疑問上線提問</a:t>
            </a:r>
            <a: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  老師</a:t>
            </a: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</a:rPr>
              <a:t>同學為你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解答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為你解答讓我真的變懂了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華康娃娃體(P)" panose="040B0500000000000000" pitchFamily="82" charset="-120"/>
                <a:ea typeface="華康娃娃體(P)" panose="040B0500000000000000" pitchFamily="82" charset="-120"/>
              </a:rPr>
              <a:t>~</a:t>
            </a:r>
            <a: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209" y="1122362"/>
            <a:ext cx="10538791" cy="529831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79098"/>
              </p:ext>
            </p:extLst>
          </p:nvPr>
        </p:nvGraphicFramePr>
        <p:xfrm>
          <a:off x="516838" y="735303"/>
          <a:ext cx="10058400" cy="585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118270742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3584819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27449835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87104513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95929214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42254624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91404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66320860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578001794"/>
                    </a:ext>
                  </a:extLst>
                </a:gridCol>
              </a:tblGrid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5/19</a:t>
                      </a:r>
                    </a:p>
                    <a:p>
                      <a:pPr algn="ctr"/>
                      <a:r>
                        <a:rPr lang="zh-TW" altLang="en-US" dirty="0" smtClean="0"/>
                        <a:t>三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5/20</a:t>
                      </a:r>
                    </a:p>
                    <a:p>
                      <a:pPr algn="ctr"/>
                      <a:r>
                        <a:rPr lang="zh-TW" altLang="en-US" dirty="0" smtClean="0"/>
                        <a:t>四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5/21</a:t>
                      </a:r>
                    </a:p>
                    <a:p>
                      <a:pPr algn="ctr"/>
                      <a:r>
                        <a:rPr lang="zh-TW" altLang="en-US" dirty="0" smtClean="0"/>
                        <a:t>五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5/24</a:t>
                      </a:r>
                    </a:p>
                    <a:p>
                      <a:pPr algn="ctr"/>
                      <a:r>
                        <a:rPr lang="zh-TW" altLang="en-US" dirty="0" smtClean="0"/>
                        <a:t>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5/25</a:t>
                      </a:r>
                    </a:p>
                    <a:p>
                      <a:pPr algn="ctr"/>
                      <a:r>
                        <a:rPr lang="zh-TW" altLang="en-US" dirty="0" smtClean="0"/>
                        <a:t>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5/26</a:t>
                      </a:r>
                    </a:p>
                    <a:p>
                      <a:pPr algn="ctr"/>
                      <a:r>
                        <a:rPr lang="zh-TW" altLang="en-US" dirty="0" smtClean="0"/>
                        <a:t>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5/27</a:t>
                      </a:r>
                    </a:p>
                    <a:p>
                      <a:pPr algn="ctr"/>
                      <a:r>
                        <a:rPr lang="zh-TW" altLang="en-US" dirty="0" smtClean="0"/>
                        <a:t>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5/28</a:t>
                      </a:r>
                    </a:p>
                    <a:p>
                      <a:pPr algn="ctr"/>
                      <a:r>
                        <a:rPr lang="zh-TW" altLang="en-US" dirty="0" smtClean="0"/>
                        <a:t>五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27440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視訊教學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15388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寫當天</a:t>
                      </a:r>
                      <a:endParaRPr lang="en-US" altLang="zh-TW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回家作業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41112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自然任務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自然任務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英文任務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社會任務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003438"/>
                  </a:ext>
                </a:extLst>
              </a:tr>
              <a:tr h="331594">
                <a:tc gridSpan="9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午餐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午休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43152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閩語任務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閩語任務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美勞任務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音樂任務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986413"/>
                  </a:ext>
                </a:extLst>
              </a:tr>
              <a:tr h="82898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│</a:t>
                      </a:r>
                    </a:p>
                    <a:p>
                      <a:pPr algn="ctr"/>
                      <a:r>
                        <a:rPr lang="en-US" altLang="zh-TW" dirty="0" smtClean="0"/>
                        <a:t>15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做家事</a:t>
                      </a:r>
                      <a:r>
                        <a:rPr lang="en-US" altLang="zh-TW" dirty="0" smtClean="0"/>
                        <a:t>+</a:t>
                      </a:r>
                    </a:p>
                    <a:p>
                      <a:pPr algn="ctr"/>
                      <a:r>
                        <a:rPr lang="zh-TW" altLang="en-US" dirty="0" smtClean="0"/>
                        <a:t>運動任務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資訊任務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703386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596641" y="167453"/>
            <a:ext cx="5020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我專屬的</a:t>
            </a:r>
            <a:r>
              <a:rPr lang="zh-TW" altLang="en-US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生活時間表</a:t>
            </a:r>
            <a:r>
              <a:rPr lang="en-US" altLang="zh-TW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(</a:t>
            </a:r>
            <a:r>
              <a:rPr lang="zh-TW" altLang="en-US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參考</a:t>
            </a:r>
            <a:r>
              <a:rPr lang="en-US" altLang="zh-TW" sz="2800" dirty="0" smtClean="0">
                <a:latin typeface="華康少女文字W7" panose="02010609010101010101" pitchFamily="49" charset="-120"/>
                <a:ea typeface="華康少女文字W7" panose="02010609010101010101" pitchFamily="49" charset="-120"/>
                <a:cs typeface="Arial" panose="020B0604020202020204" pitchFamily="34" charset="0"/>
              </a:rPr>
              <a:t>)</a:t>
            </a:r>
            <a:endParaRPr lang="zh-TW" altLang="en-US" sz="2800" dirty="0">
              <a:latin typeface="華康少女文字W7" panose="02010609010101010101" pitchFamily="49" charset="-120"/>
              <a:ea typeface="華康少女文字W7" panose="0201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261" y="440635"/>
            <a:ext cx="8596668" cy="13208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3964" y="3283517"/>
            <a:ext cx="4013683" cy="3010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66236" y="3283519"/>
            <a:ext cx="4013682" cy="3010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8722" y="504275"/>
            <a:ext cx="3648954" cy="273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5" y="98584"/>
            <a:ext cx="2771580" cy="369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1" y="98584"/>
            <a:ext cx="2493152" cy="332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雲朵形圖說文字 8"/>
          <p:cNvSpPr/>
          <p:nvPr/>
        </p:nvSpPr>
        <p:spPr>
          <a:xfrm>
            <a:off x="7405067" y="373223"/>
            <a:ext cx="4786933" cy="2776424"/>
          </a:xfrm>
          <a:prstGeom prst="cloudCallout">
            <a:avLst>
              <a:gd name="adj1" fmla="val -70640"/>
              <a:gd name="adj2" fmla="val 70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誰是自主學習之王</a:t>
            </a:r>
            <a:r>
              <a:rPr lang="en-US" altLang="zh-TW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布丁體" panose="040B0C09000000000000" pitchFamily="81" charset="-120"/>
                <a:ea typeface="華康布丁體" panose="040B0C09000000000000" pitchFamily="81" charset="-120"/>
              </a:rPr>
              <a:t>?</a:t>
            </a: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*寫數學作業</a:t>
            </a:r>
            <a:endParaRPr lang="en-US" altLang="zh-TW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*完成任務影片</a:t>
            </a:r>
            <a:endParaRPr lang="en-US" altLang="zh-TW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  <a:p>
            <a:pPr algn="ctr"/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少女文字W3" panose="02010609010101010101" pitchFamily="49" charset="-120"/>
                <a:ea typeface="華康少女文字W3" panose="02010609010101010101" pitchFamily="49" charset="-120"/>
              </a:rPr>
              <a:t>*拿著課本線上自學</a:t>
            </a:r>
            <a:endParaRPr lang="zh-TW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少女文字W3" panose="02010609010101010101" pitchFamily="49" charset="-120"/>
              <a:ea typeface="華康少女文字W3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29755" r="127" b="11780"/>
          <a:stretch/>
        </p:blipFill>
        <p:spPr>
          <a:xfrm>
            <a:off x="2916697" y="3795693"/>
            <a:ext cx="5708977" cy="268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9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6" t="10298" r="14093" b="4218"/>
          <a:stretch/>
        </p:blipFill>
        <p:spPr>
          <a:xfrm>
            <a:off x="104503" y="0"/>
            <a:ext cx="12087497" cy="6874940"/>
          </a:xfrm>
          <a:prstGeom prst="rect">
            <a:avLst/>
          </a:prstGeom>
        </p:spPr>
      </p:pic>
      <p:sp>
        <p:nvSpPr>
          <p:cNvPr id="5" name="向右箭號圖說文字 4"/>
          <p:cNvSpPr/>
          <p:nvPr/>
        </p:nvSpPr>
        <p:spPr>
          <a:xfrm>
            <a:off x="278674" y="775062"/>
            <a:ext cx="3901439" cy="5564777"/>
          </a:xfrm>
          <a:prstGeom prst="rightArrowCallout">
            <a:avLst>
              <a:gd name="adj1" fmla="val 16837"/>
              <a:gd name="adj2" fmla="val 25000"/>
              <a:gd name="adj3" fmla="val 25000"/>
              <a:gd name="adj4" fmla="val 69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會利用 </a:t>
            </a:r>
            <a:r>
              <a:rPr lang="en-US" altLang="zh-TW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google</a:t>
            </a:r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 </a:t>
            </a:r>
            <a:r>
              <a:rPr lang="en-US" altLang="zh-TW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class</a:t>
            </a:r>
            <a:r>
              <a:rPr lang="zh-TW" altLang="en-US" sz="3600" dirty="0" smtClean="0">
                <a:latin typeface="華康墨字體" panose="040B0909000000000000" pitchFamily="81" charset="-120"/>
                <a:ea typeface="華康墨字體" panose="040B0909000000000000" pitchFamily="81" charset="-120"/>
                <a:cs typeface="Segoe UI" panose="020B0502040204020203" pitchFamily="34" charset="0"/>
              </a:rPr>
              <a:t> 的課程留言內容</a:t>
            </a:r>
            <a:endParaRPr lang="zh-TW" altLang="en-US" sz="3600" dirty="0">
              <a:latin typeface="華康墨字體" panose="040B0909000000000000" pitchFamily="81" charset="-120"/>
              <a:ea typeface="華康墨字體" panose="040B0909000000000000" pitchFamily="81" charset="-12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685133"/>
              </p:ext>
            </p:extLst>
          </p:nvPr>
        </p:nvGraphicFramePr>
        <p:xfrm>
          <a:off x="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894" y="467360"/>
            <a:ext cx="8596668" cy="62890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後面的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區域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應該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整潔並保持良好狀態</a:t>
            </a:r>
            <a:endParaRPr lang="zh-TW" altLang="en-US" sz="40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7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375549"/>
              </p:ext>
            </p:extLst>
          </p:nvPr>
        </p:nvGraphicFramePr>
        <p:xfrm>
          <a:off x="-23706" y="-34338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760" y="609600"/>
            <a:ext cx="8908242" cy="607568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穿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正式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輕鬆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服裝 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不要因為是線上 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下半身就隨便穿穿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（不要穿花花褲或睡褲等）</a:t>
            </a:r>
            <a:endParaRPr lang="zh-TW" altLang="en-US" sz="40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6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881" t="20706" r="5697" b="19913"/>
          <a:stretch/>
        </p:blipFill>
        <p:spPr>
          <a:xfrm>
            <a:off x="838855" y="343165"/>
            <a:ext cx="9794240" cy="5549636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2702560" y="5147732"/>
            <a:ext cx="9235440" cy="2537406"/>
          </a:xfrm>
          <a:prstGeom prst="wedgeEllipseCallout">
            <a:avLst>
              <a:gd name="adj1" fmla="val -41575"/>
              <a:gd name="adj2" fmla="val -72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社會習作和筆記上傳後，社會老師會親自批改喔</a:t>
            </a:r>
            <a:r>
              <a:rPr lang="en-US" altLang="zh-TW" sz="4400" dirty="0" smtClean="0"/>
              <a:t>!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422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09813"/>
              </p:ext>
            </p:extLst>
          </p:nvPr>
        </p:nvGraphicFramePr>
        <p:xfrm>
          <a:off x="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34" y="101600"/>
            <a:ext cx="8596668" cy="65430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1.</a:t>
            </a:r>
            <a:r>
              <a:rPr lang="zh-TW" altLang="zh-TW" dirty="0" smtClean="0"/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打招呼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/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道早安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目光注視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表示彼此尊重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(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讓老師看到你</a:t>
            </a: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)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2.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介紹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與會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的家人</a:t>
            </a:r>
            <a: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           </a:t>
            </a:r>
            <a:r>
              <a:rPr lang="zh-TW" altLang="zh-TW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給</a:t>
            </a:r>
            <a:r>
              <a:rPr lang="zh-TW" altLang="en-US" sz="4000" b="1" dirty="0">
                <a:solidFill>
                  <a:schemeClr val="tx1"/>
                </a:solidFill>
                <a:ea typeface="華康儷粗圓" panose="02010601000101010101" pitchFamily="1" charset="-120"/>
              </a:rPr>
              <a:t>同學</a:t>
            </a:r>
            <a:r>
              <a:rPr lang="zh-TW" altLang="zh-TW" sz="40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認識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6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767369"/>
              </p:ext>
            </p:extLst>
          </p:nvPr>
        </p:nvGraphicFramePr>
        <p:xfrm>
          <a:off x="487680" y="-119865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342"/>
            <a:ext cx="8596668" cy="583229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上課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時</a:t>
            </a: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，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把打擾你專心的訊息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         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通知給關閉，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  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讓你專心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於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共學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中。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en-US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【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尊重自己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】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也是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【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尊重別人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】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的一種表現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84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68580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如果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你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不是會議中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發表的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同學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，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千萬記得把麥克風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給關起來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。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</a:t>
            </a:r>
            <a: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沒有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人想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一邊</a:t>
            </a:r>
            <a:r>
              <a:rPr lang="zh-TW" altLang="en-US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上課</a:t>
            </a:r>
            <a:r>
              <a:rPr lang="zh-TW" altLang="zh-TW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一邊</a:t>
            </a:r>
            <a: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  <a:t>聽到你在吃早餐或你家電視的聲音。</a:t>
            </a:r>
            <a:br>
              <a:rPr lang="zh-TW" altLang="zh-TW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30849"/>
              </p:ext>
            </p:extLst>
          </p:nvPr>
        </p:nvGraphicFramePr>
        <p:xfrm>
          <a:off x="387907" y="-899103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8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963955"/>
              </p:ext>
            </p:extLst>
          </p:nvPr>
        </p:nvGraphicFramePr>
        <p:xfrm>
          <a:off x="438593" y="294069"/>
          <a:ext cx="12192000" cy="734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9599"/>
            <a:ext cx="9274002" cy="6109699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線上教學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禮儀</a:t>
            </a:r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請認真的坐好，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  勿在會議中飲食</a:t>
            </a: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 </a:t>
            </a: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 </a:t>
            </a:r>
            <a:r>
              <a:rPr lang="zh-TW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也</a:t>
            </a:r>
            <a:r>
              <a:rPr lang="zh-TW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>不要做其他私人</a:t>
            </a:r>
            <a:r>
              <a:rPr lang="zh-TW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事情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zh-TW" altLang="en-US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> 禁止無禮或違法的行為</a:t>
            </a:r>
            <a: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ea typeface="華康儷粗圓" panose="02010601000101010101" pitchFamily="1" charset="-120"/>
              </a:rPr>
            </a:br>
            <a:endParaRPr lang="zh-TW" altLang="en-US" sz="3200" b="1" dirty="0">
              <a:solidFill>
                <a:schemeClr val="tx1"/>
              </a:solidFill>
              <a:ea typeface="華康儷粗圓" panose="02010601000101010101" pitchFamily="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90" y="181762"/>
            <a:ext cx="8596668" cy="1320800"/>
          </a:xfrm>
        </p:spPr>
        <p:txBody>
          <a:bodyPr/>
          <a:lstStyle/>
          <a:p>
            <a:r>
              <a:rPr lang="zh-TW" altLang="en-US" dirty="0"/>
              <a:t>國語</a:t>
            </a:r>
            <a:r>
              <a:rPr lang="zh-TW" altLang="en-US" dirty="0" smtClean="0"/>
              <a:t>第十二課  沉默的動物園</a:t>
            </a:r>
            <a:endParaRPr lang="zh-TW" altLang="en-US" dirty="0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93" y="796954"/>
            <a:ext cx="9638952" cy="58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901" y="671119"/>
            <a:ext cx="9657903" cy="60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1690" y="1817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國語第十二課  沉默的動物園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1690" y="18176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國語第十二課  沉默的動物園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10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81" y="1228988"/>
            <a:ext cx="9733420" cy="535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8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850" y="-322217"/>
            <a:ext cx="13315404" cy="8295215"/>
          </a:xfrm>
        </p:spPr>
      </p:pic>
    </p:spTree>
    <p:extLst>
      <p:ext uri="{BB962C8B-B14F-4D97-AF65-F5344CB8AC3E}">
        <p14:creationId xmlns:p14="http://schemas.microsoft.com/office/powerpoint/2010/main" val="25375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41" y="-209006"/>
            <a:ext cx="14343529" cy="7620000"/>
          </a:xfrm>
        </p:spPr>
      </p:pic>
    </p:spTree>
    <p:extLst>
      <p:ext uri="{BB962C8B-B14F-4D97-AF65-F5344CB8AC3E}">
        <p14:creationId xmlns:p14="http://schemas.microsoft.com/office/powerpoint/2010/main" val="23264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82" y="122582"/>
            <a:ext cx="8596668" cy="669898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/>
              <a:t>點名時間</a:t>
            </a:r>
            <a:endParaRPr lang="zh-TW" altLang="en-US" sz="7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500" y="1663338"/>
            <a:ext cx="11160170" cy="4955176"/>
          </a:xfrm>
        </p:spPr>
        <p:txBody>
          <a:bodyPr>
            <a:normAutofit/>
          </a:bodyPr>
          <a:lstStyle/>
          <a:p>
            <a:r>
              <a:rPr lang="zh-TW" altLang="en-US" sz="3900" dirty="0" smtClean="0"/>
              <a:t>今日</a:t>
            </a:r>
            <a:r>
              <a:rPr lang="zh-TW" altLang="en-US" sz="3900" dirty="0"/>
              <a:t>聯絡</a:t>
            </a:r>
            <a:r>
              <a:rPr lang="zh-TW" altLang="en-US" sz="3900" dirty="0" smtClean="0"/>
              <a:t>簿</a:t>
            </a:r>
            <a:r>
              <a:rPr lang="en-US" altLang="zh-TW" sz="2400" dirty="0" smtClean="0"/>
              <a:t>(</a:t>
            </a:r>
            <a:r>
              <a:rPr lang="zh-TW" altLang="en-US" sz="2400" dirty="0" smtClean="0">
                <a:solidFill>
                  <a:schemeClr val="accent5"/>
                </a:solidFill>
              </a:rPr>
              <a:t>直行</a:t>
            </a:r>
            <a:r>
              <a:rPr lang="en-US" altLang="zh-TW" sz="2400" dirty="0" smtClean="0">
                <a:solidFill>
                  <a:schemeClr val="accent5"/>
                </a:solidFill>
              </a:rPr>
              <a:t>12/</a:t>
            </a:r>
            <a:r>
              <a:rPr lang="zh-TW" altLang="en-US" sz="2400" dirty="0" smtClean="0">
                <a:solidFill>
                  <a:schemeClr val="accent5"/>
                </a:solidFill>
              </a:rPr>
              <a:t>數課</a:t>
            </a:r>
            <a:r>
              <a:rPr lang="en-US" altLang="zh-TW" sz="2400" dirty="0" smtClean="0">
                <a:solidFill>
                  <a:schemeClr val="accent5"/>
                </a:solidFill>
              </a:rPr>
              <a:t>108-111/</a:t>
            </a:r>
            <a:r>
              <a:rPr lang="zh-TW" altLang="en-US" sz="2400" dirty="0" smtClean="0">
                <a:solidFill>
                  <a:schemeClr val="accent5"/>
                </a:solidFill>
              </a:rPr>
              <a:t>數重</a:t>
            </a:r>
            <a:r>
              <a:rPr lang="en-US" altLang="zh-TW" sz="2400" dirty="0" smtClean="0">
                <a:solidFill>
                  <a:schemeClr val="accent5"/>
                </a:solidFill>
              </a:rPr>
              <a:t>48-49/</a:t>
            </a:r>
            <a:r>
              <a:rPr lang="en-US" altLang="zh-TW" dirty="0" smtClean="0"/>
              <a:t> </a:t>
            </a:r>
            <a:r>
              <a:rPr lang="zh-TW" altLang="en-US" dirty="0" smtClean="0"/>
              <a:t>相信</a:t>
            </a:r>
            <a:r>
              <a:rPr lang="en-US" altLang="zh-TW" dirty="0" smtClean="0"/>
              <a:t>/(</a:t>
            </a:r>
            <a:r>
              <a:rPr lang="zh-TW" altLang="en-US" dirty="0"/>
              <a:t>兩者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之間</a:t>
            </a:r>
            <a:r>
              <a:rPr lang="en-US" altLang="zh-TW" dirty="0" smtClean="0"/>
              <a:t>/</a:t>
            </a:r>
            <a:r>
              <a:rPr lang="zh-TW" altLang="en-US" dirty="0" smtClean="0"/>
              <a:t>毯子</a:t>
            </a:r>
            <a:r>
              <a:rPr lang="en-US" altLang="zh-TW" dirty="0" smtClean="0"/>
              <a:t>(</a:t>
            </a:r>
            <a:r>
              <a:rPr lang="zh-TW" altLang="en-US" dirty="0" smtClean="0"/>
              <a:t>毛毯</a:t>
            </a:r>
            <a:r>
              <a:rPr lang="en-US" altLang="zh-TW" dirty="0" smtClean="0"/>
              <a:t>) </a:t>
            </a:r>
            <a:r>
              <a:rPr lang="zh-TW" altLang="en-US" dirty="0" smtClean="0"/>
              <a:t>吹</a:t>
            </a:r>
            <a:r>
              <a:rPr lang="en-US" altLang="zh-TW" sz="2400" dirty="0" smtClean="0"/>
              <a:t>)</a:t>
            </a:r>
            <a:endParaRPr lang="en-US" altLang="zh-TW" sz="2400" dirty="0" smtClean="0"/>
          </a:p>
          <a:p>
            <a:r>
              <a:rPr lang="zh-TW" altLang="en-US" sz="3900" dirty="0" smtClean="0"/>
              <a:t>提問</a:t>
            </a:r>
            <a:r>
              <a:rPr lang="en-US" altLang="zh-TW" sz="3900" dirty="0" smtClean="0"/>
              <a:t>/</a:t>
            </a:r>
            <a:r>
              <a:rPr lang="zh-TW" altLang="en-US" sz="3900" dirty="0" smtClean="0">
                <a:solidFill>
                  <a:srgbClr val="FF0000"/>
                </a:solidFill>
              </a:rPr>
              <a:t>檢查作業</a:t>
            </a:r>
            <a:r>
              <a:rPr lang="en-US" altLang="zh-TW" sz="3900" dirty="0" smtClean="0"/>
              <a:t>(it’s  show</a:t>
            </a:r>
            <a:r>
              <a:rPr lang="zh-TW" altLang="en-US" sz="3900" dirty="0" smtClean="0"/>
              <a:t> 秀</a:t>
            </a:r>
            <a:r>
              <a:rPr lang="en-US" altLang="zh-TW" sz="3900" dirty="0" smtClean="0"/>
              <a:t>  time)</a:t>
            </a:r>
          </a:p>
          <a:p>
            <a:r>
              <a:rPr lang="zh-TW" altLang="en-US" sz="3900" dirty="0" smtClean="0">
                <a:solidFill>
                  <a:srgbClr val="00B050"/>
                </a:solidFill>
              </a:rPr>
              <a:t>拍照</a:t>
            </a:r>
            <a:r>
              <a:rPr lang="en-US" altLang="zh-TW" sz="3900" dirty="0" smtClean="0">
                <a:solidFill>
                  <a:srgbClr val="00B050"/>
                </a:solidFill>
              </a:rPr>
              <a:t>:</a:t>
            </a:r>
            <a:r>
              <a:rPr lang="zh-TW" altLang="en-US" sz="3900" dirty="0" smtClean="0">
                <a:solidFill>
                  <a:srgbClr val="00B050"/>
                </a:solidFill>
              </a:rPr>
              <a:t>週五拍音樂海報大合照</a:t>
            </a:r>
            <a:endParaRPr lang="en-US" altLang="zh-TW" sz="3900" dirty="0" smtClean="0">
              <a:solidFill>
                <a:srgbClr val="00B050"/>
              </a:solidFill>
            </a:endParaRPr>
          </a:p>
          <a:p>
            <a:r>
              <a:rPr lang="zh-TW" altLang="en-US" sz="3900" dirty="0" smtClean="0">
                <a:solidFill>
                  <a:srgbClr val="0070C0"/>
                </a:solidFill>
              </a:rPr>
              <a:t>唱歌：</a:t>
            </a:r>
            <a:r>
              <a:rPr lang="zh-TW" altLang="en-US" sz="3900" dirty="0" smtClean="0">
                <a:solidFill>
                  <a:srgbClr val="0070C0"/>
                </a:solidFill>
                <a:hlinkClick r:id="rId3"/>
              </a:rPr>
              <a:t>讓愛看的見</a:t>
            </a:r>
            <a:r>
              <a:rPr lang="zh-TW" altLang="en-US" b="1" dirty="0" smtClean="0">
                <a:solidFill>
                  <a:srgbClr val="0070C0"/>
                </a:solidFill>
              </a:rPr>
              <a:t>請大家先跟</a:t>
            </a:r>
            <a:r>
              <a:rPr lang="zh-TW" altLang="en-US" b="1" dirty="0" smtClean="0">
                <a:solidFill>
                  <a:srgbClr val="0070C0"/>
                </a:solidFill>
                <a:hlinkClick r:id="rId4"/>
              </a:rPr>
              <a:t>伴奏版</a:t>
            </a:r>
            <a:r>
              <a:rPr lang="zh-TW" altLang="en-US" b="1" dirty="0" smtClean="0">
                <a:solidFill>
                  <a:srgbClr val="0070C0"/>
                </a:solidFill>
              </a:rPr>
              <a:t>練習唱歌譜，再跟著</a:t>
            </a:r>
            <a:r>
              <a:rPr lang="zh-TW" altLang="en-US" b="1" dirty="0" smtClean="0">
                <a:solidFill>
                  <a:srgbClr val="0070C0"/>
                </a:solidFill>
                <a:hlinkClick r:id="rId5"/>
              </a:rPr>
              <a:t>範唱版</a:t>
            </a:r>
            <a:r>
              <a:rPr lang="zh-TW" altLang="en-US" b="1" dirty="0" smtClean="0">
                <a:solidFill>
                  <a:srgbClr val="0070C0"/>
                </a:solidFill>
              </a:rPr>
              <a:t>一起唱歌詞。</a:t>
            </a:r>
            <a:endParaRPr lang="en-US" altLang="zh-TW" sz="3900" dirty="0" smtClean="0">
              <a:solidFill>
                <a:srgbClr val="0070C0"/>
              </a:solidFill>
            </a:endParaRPr>
          </a:p>
          <a:p>
            <a:r>
              <a:rPr lang="zh-TW" altLang="en-US" sz="4000" dirty="0" smtClean="0">
                <a:solidFill>
                  <a:srgbClr val="FF0000"/>
                </a:solidFill>
              </a:rPr>
              <a:t>下午</a:t>
            </a:r>
            <a:r>
              <a:rPr lang="en-US" altLang="zh-TW" sz="4000" dirty="0" smtClean="0">
                <a:solidFill>
                  <a:srgbClr val="FF0000"/>
                </a:solidFill>
              </a:rPr>
              <a:t>13</a:t>
            </a:r>
            <a:r>
              <a:rPr lang="zh-TW" altLang="en-US" sz="4000" dirty="0" smtClean="0">
                <a:solidFill>
                  <a:srgbClr val="FF0000"/>
                </a:solidFill>
              </a:rPr>
              <a:t>：</a:t>
            </a:r>
            <a:r>
              <a:rPr lang="en-US" altLang="zh-TW" sz="4000" dirty="0" smtClean="0">
                <a:solidFill>
                  <a:srgbClr val="FF0000"/>
                </a:solidFill>
              </a:rPr>
              <a:t>00~13</a:t>
            </a:r>
            <a:r>
              <a:rPr lang="zh-TW" altLang="en-US" sz="4000" dirty="0" smtClean="0">
                <a:solidFill>
                  <a:srgbClr val="FF0000"/>
                </a:solidFill>
              </a:rPr>
              <a:t>：</a:t>
            </a:r>
            <a:r>
              <a:rPr lang="en-US" altLang="zh-TW" sz="4000" dirty="0" smtClean="0">
                <a:solidFill>
                  <a:srgbClr val="FF0000"/>
                </a:solidFill>
              </a:rPr>
              <a:t>30</a:t>
            </a:r>
            <a:r>
              <a:rPr lang="zh-TW" altLang="en-US" sz="4000" dirty="0" smtClean="0">
                <a:solidFill>
                  <a:srgbClr val="FF0000"/>
                </a:solidFill>
              </a:rPr>
              <a:t>個別課業輔導時間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        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改到      早上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9:30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下課後留下來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2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5943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別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擔心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~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我們每天都會上線學習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!!</a:t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dirty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別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怕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!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你還有我們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~</a:t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雖然 世事變化 瞬息萬變   你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/</a:t>
            </a:r>
            <a:r>
              <a:rPr lang="zh-TW" altLang="en-US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你能做的是</a:t>
            </a:r>
            <a: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/>
            </a:r>
            <a:br>
              <a:rPr lang="en-US" altLang="zh-TW" dirty="0" smtClean="0"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</a:br>
            <a:r>
              <a:rPr lang="zh-TW" altLang="en-US" b="1" u="sng" dirty="0" smtClean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自己</a:t>
            </a:r>
            <a:r>
              <a:rPr lang="zh-TW" altLang="en-US" b="1" u="sng" dirty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的</a:t>
            </a:r>
            <a:r>
              <a:rPr lang="zh-TW" altLang="en-US" b="1" u="sng" dirty="0" smtClean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人生      自己</a:t>
            </a:r>
            <a:r>
              <a:rPr lang="zh-TW" altLang="en-US" b="1" u="sng" dirty="0">
                <a:solidFill>
                  <a:srgbClr val="FF0000"/>
                </a:solidFill>
                <a:latin typeface="華康少女文字W7(P)" panose="02010600010101010101" pitchFamily="2" charset="-120"/>
                <a:ea typeface="華康少女文字W7(P)" panose="02010600010101010101" pitchFamily="2" charset="-120"/>
              </a:rPr>
              <a:t>掌握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054" y="3167268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1.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早睡早起身體好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順應大自然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2.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每天運動不間斷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增強免疫力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3.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保持穩定好心情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感恩好知足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4.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持續學習長智慧</a:t>
            </a:r>
            <a:r>
              <a:rPr lang="en-US" altLang="zh-TW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—</a:t>
            </a:r>
            <a:r>
              <a:rPr lang="zh-TW" altLang="en-US" sz="4400" b="1" dirty="0" smtClean="0">
                <a:latin typeface="華康瘦金體" panose="03000309000000000000" pitchFamily="65" charset="-120"/>
                <a:ea typeface="華康瘦金體" panose="03000309000000000000" pitchFamily="65" charset="-120"/>
              </a:rPr>
              <a:t>要自我實現</a:t>
            </a:r>
            <a:endParaRPr lang="en-US" altLang="zh-TW" sz="4400" b="1" dirty="0" smtClean="0"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  <a:p>
            <a:endParaRPr lang="en-US" altLang="zh-TW" sz="4400" dirty="0"/>
          </a:p>
          <a:p>
            <a:endParaRPr lang="en-US" altLang="zh-TW" sz="4400" dirty="0" smtClean="0"/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192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1755" y="483397"/>
            <a:ext cx="10316211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5/26</a:t>
            </a: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貼心提醒：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自然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老師的任務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藝術療癒：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藝文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老師淨化你的心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本週挑戰：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上傳社習</a:t>
            </a:r>
            <a:r>
              <a:rPr lang="en-US" altLang="zh-TW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6-2+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三部影片筆記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4.</a:t>
            </a:r>
            <a:r>
              <a:rPr lang="zh-TW" altLang="en-US" sz="4400" dirty="0" smtClean="0">
                <a:solidFill>
                  <a:schemeClr val="accent4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：歡迎您為我們打氣加油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5.</a:t>
            </a:r>
            <a:r>
              <a:rPr lang="zh-TW" altLang="en-US" sz="4400" dirty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運動防禦：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你今天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健康免疫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6745" y="390387"/>
            <a:ext cx="10495722" cy="6467613"/>
          </a:xfrm>
        </p:spPr>
        <p:txBody>
          <a:bodyPr>
            <a:noAutofit/>
          </a:bodyPr>
          <a:lstStyle/>
          <a:p>
            <a:pPr algn="l"/>
            <a:r>
              <a:rPr lang="zh-TW" altLang="en-US" sz="6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zh-TW" altLang="en-US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31950" y="212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1423" y="390387"/>
            <a:ext cx="10316211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</a:t>
            </a:r>
            <a:r>
              <a:rPr kumimoji="0" lang="en-US" altLang="zh-TW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  <a:sym typeface="Wingdings" panose="05000000000000000000" pitchFamily="2" charset="2"/>
              </a:rPr>
              <a:t>5/25</a:t>
            </a: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華康相撲體" panose="03000909000000000000" pitchFamily="65" charset="-120"/>
                <a:ea typeface="華康儷粗宋" panose="02010601000101010101" pitchFamily="1" charset="-120"/>
              </a:rPr>
              <a:t>最新消息：</a:t>
            </a:r>
            <a:endParaRPr kumimoji="0" lang="en-US" altLang="zh-TW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1.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新任務：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閩南語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和</a:t>
            </a:r>
            <a:r>
              <a:rPr lang="zh-TW" altLang="en-US" sz="4400" dirty="0" smtClean="0">
                <a:solidFill>
                  <a:srgbClr val="0070C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客家語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老師的任務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2.</a:t>
            </a:r>
            <a:r>
              <a:rPr lang="zh-TW" altLang="en-US" sz="4400" dirty="0" smtClean="0">
                <a:solidFill>
                  <a:srgbClr val="00B05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實驗課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：看完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8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分鐘影片，寫完</a:t>
            </a:r>
            <a:r>
              <a:rPr lang="zh-TW" altLang="en-US" sz="4400" dirty="0" smtClean="0">
                <a:solidFill>
                  <a:srgbClr val="00B05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自習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3.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挑戰王：你會嗎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b="1" dirty="0" smtClean="0">
                <a:solidFill>
                  <a:srgbClr val="FF0000"/>
                </a:solidFill>
                <a:ea typeface="華康儷粗宋" panose="02010601000101010101" pitchFamily="1" charset="-120"/>
              </a:rPr>
              <a:t>上傳社習照片的方法</a:t>
            </a:r>
            <a:endParaRPr lang="en-US" altLang="zh-TW" sz="4400" dirty="0" smtClean="0">
              <a:solidFill>
                <a:srgbClr val="000000"/>
              </a:solidFill>
              <a:latin typeface="華康相撲體" panose="03000909000000000000" pitchFamily="65" charset="-120"/>
              <a:ea typeface="華康儷粗宋" panose="02010601000101010101" pitchFamily="1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4.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有彩蛋：今天視訊教學的</a:t>
            </a:r>
            <a:r>
              <a:rPr lang="zh-TW" altLang="en-US" sz="4400" dirty="0" smtClean="0">
                <a:solidFill>
                  <a:srgbClr val="FF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神秘嘉賓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5.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來運動：你今天</a:t>
            </a:r>
            <a:r>
              <a:rPr lang="zh-TW" altLang="en-US" sz="4400" dirty="0" smtClean="0">
                <a:solidFill>
                  <a:srgbClr val="7030A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運動了沒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?</a:t>
            </a:r>
            <a:r>
              <a:rPr lang="zh-TW" altLang="en-US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健身健美</a:t>
            </a:r>
            <a:r>
              <a:rPr lang="en-US" altLang="zh-TW" sz="4400" dirty="0" smtClean="0">
                <a:solidFill>
                  <a:srgbClr val="000000"/>
                </a:solidFill>
                <a:latin typeface="華康相撲體" panose="03000909000000000000" pitchFamily="65" charset="-120"/>
                <a:ea typeface="華康儷粗宋" panose="02010601000101010101" pitchFamily="1" charset="-12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kumimoji="0" lang="zh-TW" altLang="zh-TW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687</Words>
  <Application>Microsoft Office PowerPoint</Application>
  <PresentationFormat>寬螢幕</PresentationFormat>
  <Paragraphs>194</Paragraphs>
  <Slides>26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6" baseType="lpstr">
      <vt:lpstr>華康少女文字W3</vt:lpstr>
      <vt:lpstr>華康少女文字W7</vt:lpstr>
      <vt:lpstr>華康少女文字W7(P)</vt:lpstr>
      <vt:lpstr>華康布丁體</vt:lpstr>
      <vt:lpstr>華康娃娃體(P)</vt:lpstr>
      <vt:lpstr>華康相撲體</vt:lpstr>
      <vt:lpstr>華康海報體W12(P)</vt:lpstr>
      <vt:lpstr>華康墨字體</vt:lpstr>
      <vt:lpstr>華康瘦金體</vt:lpstr>
      <vt:lpstr>華康儷粗宋</vt:lpstr>
      <vt:lpstr>華康儷粗圓</vt:lpstr>
      <vt:lpstr>微軟正黑體</vt:lpstr>
      <vt:lpstr>新細明體</vt:lpstr>
      <vt:lpstr>Arial</vt:lpstr>
      <vt:lpstr>Calibri</vt:lpstr>
      <vt:lpstr>Segoe UI</vt:lpstr>
      <vt:lpstr>Trebuchet MS</vt:lpstr>
      <vt:lpstr>Wingdings</vt:lpstr>
      <vt:lpstr>Wingdings 3</vt:lpstr>
      <vt:lpstr>多面向</vt:lpstr>
      <vt:lpstr> </vt:lpstr>
      <vt:lpstr>PowerPoint 簡報</vt:lpstr>
      <vt:lpstr>PowerPoint 簡報</vt:lpstr>
      <vt:lpstr>PowerPoint 簡報</vt:lpstr>
      <vt:lpstr>點名時間</vt:lpstr>
      <vt:lpstr>PowerPoint 簡報</vt:lpstr>
      <vt:lpstr>別擔心~我們每天都會上線學習!! 別怕!你還有我們~ 雖然 世事變化 瞬息萬變   你/你能做的是 自己的人生      自己掌握</vt:lpstr>
      <vt:lpstr> </vt:lpstr>
      <vt:lpstr> </vt:lpstr>
      <vt:lpstr> 全民防疫 視同 國民作戰  線上視訊 視同 正式上課      ~線上教學禮儀也是學習的重點~    有家教、有禮貌、高水準的五二人    </vt:lpstr>
      <vt:lpstr> 全民防疫 視同 國民作戰  線上視訊 視同 正式上課      ~線上教學禮儀也是學習的重點~    有家教、有禮貌、高水準的五二人    </vt:lpstr>
      <vt:lpstr>  1.健康平安量體溫      照顧好身體和心情  理解世界的變化 2.抄聯絡簿寫作業      按部就班完成作業   暑假不用再補課  </vt:lpstr>
      <vt:lpstr> 3.完成各科的任務             **要拍照寄給老師喔~ 資訊：加入google class資訊課程 英文：課本、習作、看影片 社會：課本、習作、看影片寫筆記 自然：課本、習作、看學習吧影片 音樂：音樂家海報 美術：花朵粽粽 </vt:lpstr>
      <vt:lpstr>4.規劃生活時間表          我的專屬生活時間表         ~愛分享就會互學共好~ 5.有疑問上線提問         老師/同學為你解答        ~為你解答讓我真的變懂了~ </vt:lpstr>
      <vt:lpstr> </vt:lpstr>
      <vt:lpstr>PowerPoint 簡報</vt:lpstr>
      <vt:lpstr>PowerPoint 簡報</vt:lpstr>
      <vt:lpstr>線上教學禮儀         後面的區域  應該整潔並保持良好狀態</vt:lpstr>
      <vt:lpstr>線上教學禮儀       穿正式/輕鬆服裝  不要因為是線上  下半身就隨便穿穿 （不要穿花花褲或睡褲等）</vt:lpstr>
      <vt:lpstr>線上教學禮儀   1. 打招呼/道早安       目光注視     表示彼此尊重 (讓老師看到你)  2.介紹與會的家人                 給同學認識           </vt:lpstr>
      <vt:lpstr>線上教學禮儀    上課時，   把打擾你專心的訊息              通知給關閉，    讓你專心於共學中。       【尊重自己】   也是      【尊重別人】的一種表現 </vt:lpstr>
      <vt:lpstr>線上教學禮儀        如果 你不是會議中發表的同學， 千萬記得把麥克風給關起來。       沒有人想一邊上課一邊聽到你在吃早餐或你家電視的聲音。 </vt:lpstr>
      <vt:lpstr>線上教學禮儀  請認真的坐好，          勿在會議中飲食     也不要做其他私人事情   禁止無禮或違法的行為  </vt:lpstr>
      <vt:lpstr>國語第十二課  沉默的動物園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1.平安健康量體溫 2.抄聯絡簿寫作業 3.完成自社美任務 4.規劃生活時間表 5.疑問上限問老師</dc:title>
  <dc:creator>Asus</dc:creator>
  <cp:lastModifiedBy>Asus</cp:lastModifiedBy>
  <cp:revision>75</cp:revision>
  <dcterms:created xsi:type="dcterms:W3CDTF">2021-05-18T22:55:16Z</dcterms:created>
  <dcterms:modified xsi:type="dcterms:W3CDTF">2021-05-26T07:32:20Z</dcterms:modified>
</cp:coreProperties>
</file>