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316" r:id="rId2"/>
    <p:sldId id="313" r:id="rId3"/>
    <p:sldId id="312" r:id="rId4"/>
    <p:sldId id="318" r:id="rId5"/>
    <p:sldId id="314" r:id="rId6"/>
    <p:sldId id="315" r:id="rId7"/>
    <p:sldId id="317" r:id="rId8"/>
    <p:sldId id="294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3" r:id="rId18"/>
    <p:sldId id="308" r:id="rId19"/>
    <p:sldId id="290" r:id="rId20"/>
    <p:sldId id="291" r:id="rId21"/>
    <p:sldId id="309" r:id="rId22"/>
    <p:sldId id="310" r:id="rId23"/>
    <p:sldId id="295" r:id="rId24"/>
    <p:sldId id="296" r:id="rId25"/>
    <p:sldId id="297" r:id="rId26"/>
    <p:sldId id="293" r:id="rId27"/>
    <p:sldId id="298" r:id="rId28"/>
    <p:sldId id="285" r:id="rId29"/>
    <p:sldId id="286" r:id="rId30"/>
    <p:sldId id="289" r:id="rId31"/>
    <p:sldId id="288" r:id="rId32"/>
    <p:sldId id="287" r:id="rId33"/>
    <p:sldId id="279" r:id="rId34"/>
    <p:sldId id="281" r:id="rId35"/>
    <p:sldId id="283" r:id="rId36"/>
    <p:sldId id="284" r:id="rId37"/>
    <p:sldId id="258" r:id="rId38"/>
    <p:sldId id="278" r:id="rId39"/>
    <p:sldId id="280" r:id="rId40"/>
    <p:sldId id="282" r:id="rId41"/>
    <p:sldId id="272" r:id="rId42"/>
    <p:sldId id="274" r:id="rId43"/>
    <p:sldId id="263" r:id="rId44"/>
    <p:sldId id="261" r:id="rId45"/>
    <p:sldId id="256" r:id="rId46"/>
    <p:sldId id="260" r:id="rId47"/>
    <p:sldId id="257" r:id="rId48"/>
    <p:sldId id="262" r:id="rId49"/>
    <p:sldId id="271" r:id="rId50"/>
    <p:sldId id="266" r:id="rId51"/>
    <p:sldId id="265" r:id="rId52"/>
    <p:sldId id="267" r:id="rId53"/>
    <p:sldId id="268" r:id="rId54"/>
    <p:sldId id="269" r:id="rId55"/>
    <p:sldId id="270" r:id="rId56"/>
    <p:sldId id="275" r:id="rId57"/>
    <p:sldId id="276" r:id="rId58"/>
    <p:sldId id="277" r:id="rId5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c1465c7b8d5dba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5.3744300754965016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0073818897638"/>
          <c:y val="0.12113318358933081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8.6574782135809894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1145833333333334"/>
                  <c:y val="0.13045796548704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4AB7-DDEB-4F81-BDBE-DEA7A3CD0AB0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C54-0070-4F96-AF1E-7F8BE96BB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86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7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53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76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6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8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5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9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5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9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8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1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quizizz.com/jo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song/47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mode.net/flip/video/35162" TargetMode="External"/><Relationship Id="rId4" Type="http://schemas.openxmlformats.org/officeDocument/2006/relationships/hyperlink" Target="https://www.learnmode.net/flip/video/35163?openExternalBrowser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song/47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mode.net/flip/video/35162" TargetMode="External"/><Relationship Id="rId4" Type="http://schemas.openxmlformats.org/officeDocument/2006/relationships/hyperlink" Target="https://www.learnmode.net/flip/video/35163?openExternalBrowser=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1814" y="1819920"/>
            <a:ext cx="8839568" cy="1646302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https://quizizz.com/join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6001" y="110620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zh-TW" altLang="en-US" sz="7200" dirty="0"/>
              <a:t>誰是今天的</a:t>
            </a:r>
            <a:r>
              <a:rPr lang="zh-TW" altLang="en-US" sz="7200" dirty="0" smtClean="0"/>
              <a:t>冠軍</a:t>
            </a:r>
            <a:r>
              <a:rPr lang="en-US" altLang="zh-TW" sz="7200" dirty="0" smtClean="0"/>
              <a:t>?</a:t>
            </a:r>
          </a:p>
          <a:p>
            <a:endParaRPr lang="en-US" altLang="zh-TW" dirty="0"/>
          </a:p>
          <a:p>
            <a:endParaRPr lang="zh-TW" altLang="en-US" u="sng" dirty="0"/>
          </a:p>
        </p:txBody>
      </p:sp>
      <p:pic>
        <p:nvPicPr>
          <p:cNvPr id="1026" name="Picture 2" descr="獎杯冠軍杯冠軍杯金銀-插圖素材[53605060] - PIXTA圖庫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9648"/>
          <a:stretch/>
        </p:blipFill>
        <p:spPr bwMode="auto">
          <a:xfrm>
            <a:off x="2898775" y="3796748"/>
            <a:ext cx="4286250" cy="28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0" t="10401" r="1121" b="23533"/>
          <a:stretch/>
        </p:blipFill>
        <p:spPr>
          <a:xfrm>
            <a:off x="188842" y="159026"/>
            <a:ext cx="11574391" cy="4552122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64705" y="3985591"/>
            <a:ext cx="2524538" cy="2554357"/>
          </a:xfrm>
          <a:prstGeom prst="wedgeRoundRectCallout">
            <a:avLst>
              <a:gd name="adj1" fmla="val 35993"/>
              <a:gd name="adj2" fmla="val -106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手機板</a:t>
            </a:r>
            <a:endParaRPr lang="zh-TW" altLang="en-US" sz="4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16287" y="3985591"/>
            <a:ext cx="2524538" cy="2554357"/>
          </a:xfrm>
          <a:prstGeom prst="wedgeRoundRectCallout">
            <a:avLst>
              <a:gd name="adj1" fmla="val 35993"/>
              <a:gd name="adj2" fmla="val -106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電腦板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1570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08" t="12634" r="32187" b="55913"/>
          <a:stretch/>
        </p:blipFill>
        <p:spPr>
          <a:xfrm>
            <a:off x="516080" y="0"/>
            <a:ext cx="8677310" cy="41446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2892" t="69101" r="51929" b="13262"/>
          <a:stretch/>
        </p:blipFill>
        <p:spPr>
          <a:xfrm>
            <a:off x="3039867" y="4075043"/>
            <a:ext cx="3705648" cy="2421836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99391" y="1381538"/>
            <a:ext cx="3578087" cy="2560431"/>
          </a:xfrm>
          <a:prstGeom prst="wedgeEllipseCallout">
            <a:avLst>
              <a:gd name="adj1" fmla="val 49892"/>
              <a:gd name="adj2" fmla="val 64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點選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輸入你的學校帳號</a:t>
            </a:r>
            <a:endParaRPr lang="zh-TW" altLang="en-US" sz="40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7664529" y="1591363"/>
            <a:ext cx="3765872" cy="3068984"/>
          </a:xfrm>
          <a:prstGeom prst="wedgeEllipseCallout">
            <a:avLst>
              <a:gd name="adj1" fmla="val -78904"/>
              <a:gd name="adj2" fmla="val 8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輸入你的學校帳號</a:t>
            </a:r>
            <a:endParaRPr lang="en-US" altLang="zh-TW" sz="4000" dirty="0" smtClean="0"/>
          </a:p>
          <a:p>
            <a:pPr algn="ctr"/>
            <a:r>
              <a:rPr lang="zh-TW" altLang="en-US" sz="4000" dirty="0"/>
              <a:t>，</a:t>
            </a:r>
            <a:r>
              <a:rPr lang="zh-TW" altLang="en-US" sz="4000" dirty="0" smtClean="0"/>
              <a:t>再</a:t>
            </a:r>
            <a:r>
              <a:rPr lang="zh-TW" altLang="en-US" sz="4000" dirty="0"/>
              <a:t>輸入密碼</a:t>
            </a:r>
          </a:p>
        </p:txBody>
      </p:sp>
    </p:spTree>
    <p:extLst>
      <p:ext uri="{BB962C8B-B14F-4D97-AF65-F5344CB8AC3E}">
        <p14:creationId xmlns:p14="http://schemas.microsoft.com/office/powerpoint/2010/main" val="180226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2980" t="9570" r="34170" b="5818"/>
          <a:stretch/>
        </p:blipFill>
        <p:spPr>
          <a:xfrm>
            <a:off x="2117034" y="80842"/>
            <a:ext cx="4641575" cy="6724804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320566" y="2160589"/>
            <a:ext cx="4109433" cy="3226420"/>
          </a:xfrm>
          <a:prstGeom prst="wedgeEllipseCallout">
            <a:avLst>
              <a:gd name="adj1" fmla="val -74234"/>
              <a:gd name="adj2" fmla="val 78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 </a:t>
            </a:r>
            <a:r>
              <a:rPr lang="en-US" altLang="zh-TW" sz="4400" dirty="0" smtClean="0"/>
              <a:t>【</a:t>
            </a:r>
            <a:r>
              <a:rPr lang="zh-TW" altLang="en-US" sz="4400" dirty="0" smtClean="0"/>
              <a:t>允許</a:t>
            </a:r>
            <a:r>
              <a:rPr lang="en-US" altLang="zh-TW" sz="4400" dirty="0" smtClean="0"/>
              <a:t>】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96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486" t="34643" r="28366" b="19845"/>
          <a:stretch/>
        </p:blipFill>
        <p:spPr>
          <a:xfrm>
            <a:off x="228600" y="188843"/>
            <a:ext cx="8895522" cy="527784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058532" y="5166859"/>
            <a:ext cx="5326242" cy="1441175"/>
          </a:xfrm>
          <a:prstGeom prst="wedgeEllipseCallout">
            <a:avLst>
              <a:gd name="adj1" fmla="val -51454"/>
              <a:gd name="adj2" fmla="val -165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按</a:t>
            </a:r>
            <a:r>
              <a:rPr lang="en-US" altLang="zh-TW" sz="3200" dirty="0" smtClean="0"/>
              <a:t>【at a school】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216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473" t="28731" r="31548" b="14103"/>
          <a:stretch/>
        </p:blipFill>
        <p:spPr>
          <a:xfrm>
            <a:off x="427382" y="355842"/>
            <a:ext cx="6341166" cy="5514058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62869" y="1731617"/>
            <a:ext cx="4581940" cy="1637748"/>
          </a:xfrm>
          <a:prstGeom prst="wedgeEllipseCallout">
            <a:avLst>
              <a:gd name="adj1" fmla="val -59295"/>
              <a:gd name="adj2" fmla="val 9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按</a:t>
            </a:r>
            <a:r>
              <a:rPr lang="en-US" altLang="zh-TW" sz="3600" dirty="0" smtClean="0"/>
              <a:t>【Student】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021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700" t="28052" r="29412" b="43831"/>
          <a:stretch/>
        </p:blipFill>
        <p:spPr>
          <a:xfrm>
            <a:off x="427494" y="281081"/>
            <a:ext cx="8883170" cy="343615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98174" y="3806687"/>
            <a:ext cx="11976652" cy="2773018"/>
          </a:xfrm>
          <a:prstGeom prst="wedgeEllipseCallout">
            <a:avLst>
              <a:gd name="adj1" fmla="val -14586"/>
              <a:gd name="adj2" fmla="val -78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輸入你的</a:t>
            </a:r>
            <a:r>
              <a:rPr lang="zh-TW" altLang="en-US" sz="3200" dirty="0" smtClean="0"/>
              <a:t>生日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Month【</a:t>
            </a:r>
            <a:r>
              <a:rPr lang="zh-TW" altLang="en-US" sz="3200" dirty="0"/>
              <a:t>月份</a:t>
            </a:r>
            <a:r>
              <a:rPr lang="en-US" altLang="zh-TW" sz="3200" dirty="0" smtClean="0"/>
              <a:t>】Day 【</a:t>
            </a:r>
            <a:r>
              <a:rPr lang="zh-TW" altLang="en-US" sz="3200" dirty="0" smtClean="0"/>
              <a:t>日期</a:t>
            </a:r>
            <a:r>
              <a:rPr lang="en-US" altLang="zh-TW" sz="3200" dirty="0" smtClean="0"/>
              <a:t>】Year【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】</a:t>
            </a:r>
            <a:r>
              <a:rPr lang="zh-TW" altLang="en-US" sz="3200" dirty="0" smtClean="0"/>
              <a:t>西元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1911+</a:t>
            </a:r>
            <a:r>
              <a:rPr lang="zh-TW" altLang="en-US" sz="3200" dirty="0" smtClean="0"/>
              <a:t>民國</a:t>
            </a:r>
            <a:r>
              <a:rPr lang="en-US" altLang="zh-TW" sz="3200" dirty="0" smtClean="0"/>
              <a:t>98=</a:t>
            </a:r>
            <a:r>
              <a:rPr lang="zh-TW" altLang="en-US" sz="3200" dirty="0" smtClean="0"/>
              <a:t>西元</a:t>
            </a:r>
            <a:r>
              <a:rPr lang="en-US" altLang="zh-TW" sz="3200" dirty="0" smtClean="0"/>
              <a:t>2009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1911+</a:t>
            </a:r>
            <a:r>
              <a:rPr lang="zh-TW" altLang="en-US" sz="3200" dirty="0" smtClean="0"/>
              <a:t>民國</a:t>
            </a:r>
            <a:r>
              <a:rPr lang="en-US" altLang="zh-TW" sz="3200" dirty="0" smtClean="0"/>
              <a:t>99=</a:t>
            </a:r>
            <a:r>
              <a:rPr lang="zh-TW" altLang="en-US" sz="3200" dirty="0" smtClean="0"/>
              <a:t>西元</a:t>
            </a:r>
            <a:r>
              <a:rPr lang="en-US" altLang="zh-TW" sz="3200" dirty="0" smtClean="0"/>
              <a:t>2010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45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0581" t="36052" r="30210" b="25061"/>
          <a:stretch/>
        </p:blipFill>
        <p:spPr>
          <a:xfrm>
            <a:off x="503059" y="526773"/>
            <a:ext cx="8945217" cy="4990449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4094921" y="2523427"/>
            <a:ext cx="7722705" cy="4076156"/>
          </a:xfrm>
          <a:prstGeom prst="wedgeEllipseCallout">
            <a:avLst>
              <a:gd name="adj1" fmla="val -68620"/>
              <a:gd name="adj2" fmla="val -12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</a:t>
            </a:r>
            <a:r>
              <a:rPr lang="en-US" altLang="zh-TW" sz="4400" dirty="0" smtClean="0"/>
              <a:t>【5</a:t>
            </a:r>
            <a:r>
              <a:rPr lang="en-US" altLang="zh-TW" sz="4400" baseline="30000" dirty="0" smtClean="0"/>
              <a:t>th</a:t>
            </a:r>
            <a:r>
              <a:rPr lang="en-US" altLang="zh-TW" sz="4400" dirty="0" smtClean="0"/>
              <a:t> grade】</a:t>
            </a:r>
            <a:br>
              <a:rPr lang="en-US" altLang="zh-TW" sz="4400" dirty="0" smtClean="0"/>
            </a:br>
            <a:r>
              <a:rPr lang="zh-TW" altLang="en-US" sz="4400" dirty="0" smtClean="0"/>
              <a:t>五年級</a:t>
            </a:r>
            <a:endParaRPr lang="en-US" altLang="zh-TW" sz="4400" dirty="0" smtClean="0"/>
          </a:p>
          <a:p>
            <a:pPr algn="ctr"/>
            <a:r>
              <a:rPr lang="zh-TW" altLang="en-US" sz="4400" dirty="0"/>
              <a:t>再</a:t>
            </a:r>
            <a:r>
              <a:rPr lang="zh-TW" altLang="en-US" sz="4400" dirty="0" smtClean="0"/>
              <a:t>按</a:t>
            </a:r>
            <a:r>
              <a:rPr lang="en-US" altLang="zh-TW" sz="4400" dirty="0" smtClean="0"/>
              <a:t>【</a:t>
            </a:r>
            <a:r>
              <a:rPr lang="en-US" altLang="zh-TW" sz="4400" dirty="0" smtClean="0">
                <a:solidFill>
                  <a:srgbClr val="7030A0"/>
                </a:solidFill>
              </a:rPr>
              <a:t>DONE</a:t>
            </a:r>
            <a:r>
              <a:rPr lang="en-US" altLang="zh-TW" sz="4400" dirty="0" smtClean="0"/>
              <a:t>】</a:t>
            </a:r>
            <a:r>
              <a:rPr lang="zh-TW" altLang="en-US" sz="4400" dirty="0" smtClean="0"/>
              <a:t>完成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424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286" t="28613" r="31892" b="24233"/>
          <a:stretch/>
        </p:blipFill>
        <p:spPr>
          <a:xfrm>
            <a:off x="399039" y="271312"/>
            <a:ext cx="7932918" cy="571421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036904" y="518181"/>
            <a:ext cx="4820478" cy="2107096"/>
          </a:xfrm>
          <a:prstGeom prst="wedgeEllipseCallout">
            <a:avLst>
              <a:gd name="adj1" fmla="val -61864"/>
              <a:gd name="adj2" fmla="val 125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/>
              <a:t>輸入你的學校信箱</a:t>
            </a:r>
            <a:endParaRPr lang="zh-TW" altLang="en-US" sz="5400" dirty="0"/>
          </a:p>
        </p:txBody>
      </p:sp>
      <p:sp>
        <p:nvSpPr>
          <p:cNvPr id="6" name="橢圓形圖說文字 5"/>
          <p:cNvSpPr/>
          <p:nvPr/>
        </p:nvSpPr>
        <p:spPr>
          <a:xfrm>
            <a:off x="7462679" y="4382051"/>
            <a:ext cx="4820478" cy="2107096"/>
          </a:xfrm>
          <a:prstGeom prst="wedgeEllipseCallout">
            <a:avLst>
              <a:gd name="adj1" fmla="val -60833"/>
              <a:gd name="adj2" fmla="val -13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按</a:t>
            </a:r>
            <a:endParaRPr lang="en-US" altLang="zh-TW" sz="3600" dirty="0" smtClean="0"/>
          </a:p>
          <a:p>
            <a:pPr algn="ctr"/>
            <a:r>
              <a:rPr lang="en-US" altLang="zh-TW" sz="3600" dirty="0" smtClean="0"/>
              <a:t>【start quiz】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6398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09" t="22693" r="28776" b="24046"/>
          <a:stretch/>
        </p:blipFill>
        <p:spPr>
          <a:xfrm>
            <a:off x="677334" y="347870"/>
            <a:ext cx="7810683" cy="5582893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7812157" y="1575007"/>
            <a:ext cx="4154556" cy="2355574"/>
          </a:xfrm>
          <a:prstGeom prst="wedgeEllipseCallout">
            <a:avLst>
              <a:gd name="adj1" fmla="val -67962"/>
              <a:gd name="adj2" fmla="val -4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</a:t>
            </a:r>
            <a:r>
              <a:rPr lang="en-US" altLang="zh-TW" sz="4400" dirty="0" smtClean="0"/>
              <a:t>Start【</a:t>
            </a:r>
            <a:r>
              <a:rPr lang="zh-TW" altLang="en-US" sz="4400" dirty="0" smtClean="0"/>
              <a:t>開始</a:t>
            </a:r>
            <a:r>
              <a:rPr lang="en-US" altLang="zh-TW" sz="4400" dirty="0" smtClean="0"/>
              <a:t>】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5626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634" y="120421"/>
            <a:ext cx="12383589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6022" y="-133906"/>
            <a:ext cx="11808823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5/31(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一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你開始本週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5/31-6/1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(1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進化為功課表的學習模式：英文／社會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自然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解決策略：今日事、今日畢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(2)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任務取向的學習模式：體育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音樂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美勞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：當天作業完成後，至少完成一項</a:t>
            </a:r>
            <a:endParaRPr lang="en-US" altLang="zh-TW" sz="3200" b="1" dirty="0">
              <a:solidFill>
                <a:srgbClr val="00206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靜心感受你的</a:t>
            </a:r>
            <a:r>
              <a:rPr lang="zh-TW" altLang="en-US" sz="3600" b="1" u="sng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自覺力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：感受身體的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力量、聽聽內心的聲音</a:t>
            </a:r>
            <a:endParaRPr lang="en-US" altLang="zh-TW" sz="3200" dirty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     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</a:t>
            </a:r>
            <a:r>
              <a:rPr lang="zh-TW" altLang="en-US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不用鬧鐘，我自備生理時鐘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我覺得我該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喝水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運動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休息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)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了</a:t>
            </a:r>
            <a:r>
              <a:rPr lang="en-US" altLang="zh-TW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7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634" y="120421"/>
            <a:ext cx="12383589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6022" y="-87740"/>
            <a:ext cx="11808823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6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/1(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二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你開始本週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5/31-6/1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(1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進化為功課表的學習模式：英文／社會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自然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解決策略：今日事、今日畢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(2)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任務取向的學習模式：體育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音樂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美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勞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：當天作業完成後，至少完成一項</a:t>
            </a:r>
            <a:endParaRPr lang="en-US" altLang="zh-TW" sz="3200" b="1" dirty="0">
              <a:solidFill>
                <a:srgbClr val="00206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          預告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6/8(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下周二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閩語老師到班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!</a:t>
            </a:r>
            <a:endParaRPr lang="en-US" altLang="zh-TW" sz="32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如果音樂老師沒來，我們就來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  <a:hlinkClick r:id="rId2" action="ppaction://hlinksldjump"/>
              </a:rPr>
              <a:t>接力唱歌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比賽，看看誰厲害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05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905" y="1306285"/>
            <a:ext cx="11160170" cy="5172891"/>
          </a:xfrm>
        </p:spPr>
        <p:txBody>
          <a:bodyPr>
            <a:normAutofit fontScale="92500"/>
          </a:bodyPr>
          <a:lstStyle/>
          <a:p>
            <a:r>
              <a:rPr lang="zh-TW" altLang="en-US" sz="4000" dirty="0" smtClean="0"/>
              <a:t>今日聯絡簿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zh-TW" altLang="en-US" sz="2600" b="1" i="1" u="sng" dirty="0">
                <a:solidFill>
                  <a:srgbClr val="FF0000"/>
                </a:solidFill>
              </a:rPr>
              <a:t>瓊文老師的作業不用上傳</a:t>
            </a:r>
            <a:r>
              <a:rPr lang="zh-TW" altLang="en-US" sz="2600" b="1" i="1" u="sng" dirty="0" smtClean="0">
                <a:solidFill>
                  <a:srgbClr val="FF0000"/>
                </a:solidFill>
              </a:rPr>
              <a:t>照片，因為</a:t>
            </a:r>
            <a:r>
              <a:rPr lang="zh-TW" altLang="en-US" sz="3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我相信你夠優秀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12/</a:t>
            </a:r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練</a:t>
            </a:r>
            <a:r>
              <a:rPr lang="en-US" altLang="zh-TW" sz="4000" dirty="0" smtClean="0">
                <a:solidFill>
                  <a:schemeClr val="accent4"/>
                </a:solidFill>
              </a:rPr>
              <a:t>50/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34-35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先寫</a:t>
            </a:r>
            <a:r>
              <a:rPr lang="zh-TW" altLang="en-US" sz="4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對答案訂正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4000" dirty="0" smtClean="0"/>
              <a:t>(it’s  show</a:t>
            </a:r>
            <a:r>
              <a:rPr lang="zh-TW" altLang="en-US" sz="4000" dirty="0" smtClean="0"/>
              <a:t> 秀</a:t>
            </a:r>
            <a:r>
              <a:rPr lang="en-US" altLang="zh-TW" sz="4000" dirty="0" smtClean="0"/>
              <a:t>  time)</a:t>
            </a:r>
            <a:r>
              <a:rPr lang="en-US" altLang="zh-TW" sz="4000" dirty="0">
                <a:solidFill>
                  <a:schemeClr val="accent5"/>
                </a:solidFill>
              </a:rPr>
              <a:t> </a:t>
            </a:r>
            <a:endParaRPr lang="en-US" altLang="zh-TW" sz="4000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直笛指法</a:t>
            </a:r>
            <a:endParaRPr lang="en-US" altLang="zh-TW" sz="4000" dirty="0" smtClean="0">
              <a:solidFill>
                <a:schemeClr val="accent4"/>
              </a:solidFill>
            </a:endParaRPr>
          </a:p>
          <a:p>
            <a:pPr lvl="1"/>
            <a:r>
              <a:rPr lang="en-US" altLang="zh-TW" sz="4000" dirty="0" smtClean="0">
                <a:solidFill>
                  <a:schemeClr val="accent4"/>
                </a:solidFill>
              </a:rPr>
              <a:t>bottom</a:t>
            </a:r>
            <a:r>
              <a:rPr lang="zh-TW" altLang="en-US" sz="4000" dirty="0" smtClean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bun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camera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 smtClean="0">
                <a:solidFill>
                  <a:schemeClr val="accent4"/>
                </a:solidFill>
              </a:rPr>
              <a:t>camp</a:t>
            </a:r>
            <a:r>
              <a:rPr lang="en-US" altLang="zh-TW" sz="4000" dirty="0" smtClean="0">
                <a:solidFill>
                  <a:schemeClr val="accent4"/>
                </a:solidFill>
                <a:hlinkClick r:id="rId3"/>
              </a:rPr>
              <a:t>www.dictionary.com</a:t>
            </a:r>
            <a:endParaRPr lang="en-US" altLang="zh-TW" sz="4000" dirty="0">
              <a:solidFill>
                <a:schemeClr val="accent4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預告</a:t>
            </a:r>
            <a:r>
              <a:rPr lang="en-US" altLang="zh-TW" sz="4000" dirty="0" smtClean="0">
                <a:solidFill>
                  <a:srgbClr val="00B050"/>
                </a:solidFill>
              </a:rPr>
              <a:t>:</a:t>
            </a:r>
            <a:r>
              <a:rPr lang="zh-TW" altLang="en-US" sz="4000" dirty="0" smtClean="0">
                <a:solidFill>
                  <a:srgbClr val="00B050"/>
                </a:solidFill>
              </a:rPr>
              <a:t>本週檢討自然習作</a:t>
            </a:r>
            <a:r>
              <a:rPr lang="en-US" altLang="zh-TW" sz="4000" dirty="0" smtClean="0">
                <a:solidFill>
                  <a:srgbClr val="00B050"/>
                </a:solidFill>
              </a:rPr>
              <a:t>/</a:t>
            </a:r>
            <a:r>
              <a:rPr lang="zh-TW" altLang="en-US" sz="4000" dirty="0" smtClean="0">
                <a:solidFill>
                  <a:srgbClr val="00B050"/>
                </a:solidFill>
              </a:rPr>
              <a:t>音樂直笛指法檢核</a:t>
            </a:r>
            <a:endParaRPr lang="en-US" altLang="zh-TW" sz="4000" dirty="0" smtClean="0">
              <a:solidFill>
                <a:srgbClr val="00B050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接力唱歌： 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特別的日子，值得紀念的影片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4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634" y="120421"/>
            <a:ext cx="12383589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6022" y="-133906"/>
            <a:ext cx="11808823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5/31(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一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你開始本週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5/31-6/1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(1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進化為功課表的學習模式：英文／社會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自然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解決策略：今日事、今日畢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(2)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任務取向的學習模式：體育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音樂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美勞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：當天作業完成後，至少完成一項</a:t>
            </a:r>
            <a:endParaRPr lang="en-US" altLang="zh-TW" sz="3200" b="1" dirty="0">
              <a:solidFill>
                <a:srgbClr val="00206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靜心感受你的</a:t>
            </a:r>
            <a:r>
              <a:rPr lang="zh-TW" altLang="en-US" sz="3600" b="1" u="sng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自覺力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：感受身體的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力量、聽聽內心的聲音</a:t>
            </a:r>
            <a:endParaRPr lang="en-US" altLang="zh-TW" sz="3200" dirty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     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</a:t>
            </a:r>
            <a:r>
              <a:rPr lang="zh-TW" altLang="en-US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不用鬧鐘，我自備生理時鐘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我覺得我該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喝水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運動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休息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)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了</a:t>
            </a:r>
            <a:r>
              <a:rPr lang="en-US" altLang="zh-TW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22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905" y="1306285"/>
            <a:ext cx="11160170" cy="5172891"/>
          </a:xfrm>
        </p:spPr>
        <p:txBody>
          <a:bodyPr>
            <a:normAutofit fontScale="92500"/>
          </a:bodyPr>
          <a:lstStyle/>
          <a:p>
            <a:r>
              <a:rPr lang="zh-TW" altLang="en-US" sz="4000" dirty="0" smtClean="0"/>
              <a:t>今日聯絡簿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zh-TW" altLang="en-US" sz="2600" b="1" i="1" u="sng" dirty="0">
                <a:solidFill>
                  <a:srgbClr val="FF0000"/>
                </a:solidFill>
              </a:rPr>
              <a:t>瓊文老師的作業不用上傳</a:t>
            </a:r>
            <a:r>
              <a:rPr lang="zh-TW" altLang="en-US" sz="2600" b="1" i="1" u="sng" dirty="0" smtClean="0">
                <a:solidFill>
                  <a:srgbClr val="FF0000"/>
                </a:solidFill>
              </a:rPr>
              <a:t>照片，因為</a:t>
            </a:r>
            <a:r>
              <a:rPr lang="zh-TW" altLang="en-US" sz="3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我相信你夠優秀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12/</a:t>
            </a:r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練</a:t>
            </a:r>
            <a:r>
              <a:rPr lang="en-US" altLang="zh-TW" sz="4000" dirty="0" smtClean="0">
                <a:solidFill>
                  <a:schemeClr val="accent4"/>
                </a:solidFill>
              </a:rPr>
              <a:t>50/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34-35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先寫</a:t>
            </a:r>
            <a:r>
              <a:rPr lang="zh-TW" altLang="en-US" sz="4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對答案訂正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4000" dirty="0" smtClean="0"/>
              <a:t>(it’s  show</a:t>
            </a:r>
            <a:r>
              <a:rPr lang="zh-TW" altLang="en-US" sz="4000" dirty="0" smtClean="0"/>
              <a:t> 秀</a:t>
            </a:r>
            <a:r>
              <a:rPr lang="en-US" altLang="zh-TW" sz="4000" dirty="0" smtClean="0"/>
              <a:t>  time)</a:t>
            </a:r>
            <a:r>
              <a:rPr lang="en-US" altLang="zh-TW" sz="4000" dirty="0">
                <a:solidFill>
                  <a:schemeClr val="accent5"/>
                </a:solidFill>
              </a:rPr>
              <a:t> </a:t>
            </a:r>
            <a:endParaRPr lang="en-US" altLang="zh-TW" sz="4000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直笛指法</a:t>
            </a:r>
            <a:endParaRPr lang="en-US" altLang="zh-TW" sz="4000" dirty="0" smtClean="0">
              <a:solidFill>
                <a:schemeClr val="accent4"/>
              </a:solidFill>
            </a:endParaRPr>
          </a:p>
          <a:p>
            <a:pPr lvl="1"/>
            <a:r>
              <a:rPr lang="en-US" altLang="zh-TW" sz="4000" dirty="0" smtClean="0">
                <a:solidFill>
                  <a:schemeClr val="accent4"/>
                </a:solidFill>
              </a:rPr>
              <a:t>bottom</a:t>
            </a:r>
            <a:r>
              <a:rPr lang="zh-TW" altLang="en-US" sz="4000" dirty="0" smtClean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bun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camera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 smtClean="0">
                <a:solidFill>
                  <a:schemeClr val="accent4"/>
                </a:solidFill>
              </a:rPr>
              <a:t>camp</a:t>
            </a:r>
            <a:r>
              <a:rPr lang="en-US" altLang="zh-TW" sz="4000" dirty="0" smtClean="0">
                <a:solidFill>
                  <a:schemeClr val="accent4"/>
                </a:solidFill>
                <a:hlinkClick r:id="rId3"/>
              </a:rPr>
              <a:t>www.dictionary.com</a:t>
            </a:r>
            <a:endParaRPr lang="en-US" altLang="zh-TW" sz="4000" dirty="0">
              <a:solidFill>
                <a:schemeClr val="accent4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預告</a:t>
            </a:r>
            <a:r>
              <a:rPr lang="en-US" altLang="zh-TW" sz="4000" dirty="0" smtClean="0">
                <a:solidFill>
                  <a:srgbClr val="00B050"/>
                </a:solidFill>
              </a:rPr>
              <a:t>:</a:t>
            </a:r>
            <a:r>
              <a:rPr lang="zh-TW" altLang="en-US" sz="4000" dirty="0" smtClean="0">
                <a:solidFill>
                  <a:srgbClr val="00B050"/>
                </a:solidFill>
              </a:rPr>
              <a:t>本週檢討自然習作</a:t>
            </a:r>
            <a:r>
              <a:rPr lang="en-US" altLang="zh-TW" sz="4000" dirty="0" smtClean="0">
                <a:solidFill>
                  <a:srgbClr val="00B050"/>
                </a:solidFill>
              </a:rPr>
              <a:t>/</a:t>
            </a:r>
            <a:r>
              <a:rPr lang="zh-TW" altLang="en-US" sz="4000" dirty="0" smtClean="0">
                <a:solidFill>
                  <a:srgbClr val="00B050"/>
                </a:solidFill>
              </a:rPr>
              <a:t>音樂直笛指法檢核</a:t>
            </a:r>
            <a:endParaRPr lang="en-US" altLang="zh-TW" sz="4000" dirty="0" smtClean="0">
              <a:solidFill>
                <a:srgbClr val="00B050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接力唱歌： 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特別的日子，值得紀念的影片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98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950" y="221974"/>
            <a:ext cx="10121295" cy="17309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接力唱歌： 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zh-TW" altLang="en-US" dirty="0" smtClean="0">
                <a:solidFill>
                  <a:srgbClr val="00B050"/>
                </a:solidFill>
              </a:rPr>
              <a:t>            別害羞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同學陪你唱，一起跟老師</a:t>
            </a:r>
            <a:r>
              <a:rPr lang="en-US" altLang="zh-TW" dirty="0" smtClean="0">
                <a:solidFill>
                  <a:srgbClr val="00B050"/>
                </a:solidFill>
              </a:rPr>
              <a:t>PK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100196"/>
              </p:ext>
            </p:extLst>
          </p:nvPr>
        </p:nvGraphicFramePr>
        <p:xfrm>
          <a:off x="249950" y="1601205"/>
          <a:ext cx="9737724" cy="324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39">
                  <a:extLst>
                    <a:ext uri="{9D8B030D-6E8A-4147-A177-3AD203B41FA5}">
                      <a16:colId xmlns:a16="http://schemas.microsoft.com/office/drawing/2014/main" val="2859760815"/>
                    </a:ext>
                  </a:extLst>
                </a:gridCol>
                <a:gridCol w="4764947">
                  <a:extLst>
                    <a:ext uri="{9D8B030D-6E8A-4147-A177-3AD203B41FA5}">
                      <a16:colId xmlns:a16="http://schemas.microsoft.com/office/drawing/2014/main" val="316369445"/>
                    </a:ext>
                  </a:extLst>
                </a:gridCol>
                <a:gridCol w="1842038">
                  <a:extLst>
                    <a:ext uri="{9D8B030D-6E8A-4147-A177-3AD203B41FA5}">
                      <a16:colId xmlns:a16="http://schemas.microsoft.com/office/drawing/2014/main" val="2414494160"/>
                    </a:ext>
                  </a:extLst>
                </a:gridCol>
              </a:tblGrid>
              <a:tr h="687896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組別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組員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00B050"/>
                          </a:solidFill>
                        </a:rPr>
                        <a:t>贏了</a:t>
                      </a:r>
                      <a:r>
                        <a:rPr lang="en-US" altLang="zh-TW" sz="3600" dirty="0" smtClean="0">
                          <a:solidFill>
                            <a:srgbClr val="00B050"/>
                          </a:solidFill>
                        </a:rPr>
                        <a:t>?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4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健康溫暖男組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effectLst/>
                        </a:rPr>
                        <a:t>1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3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4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5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6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8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活力有型男組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7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8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9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10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氣質美少女組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13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14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15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16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17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5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陽光美少女組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18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20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21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22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23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77173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89097" y="5039292"/>
            <a:ext cx="10121295" cy="1730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00B050"/>
                </a:solidFill>
              </a:rPr>
              <a:t>開賽前，先來複習一下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唱歌詞</a:t>
            </a:r>
            <a:r>
              <a:rPr lang="en-US" altLang="zh-TW" dirty="0" smtClean="0">
                <a:solidFill>
                  <a:srgbClr val="00B050"/>
                </a:solidFill>
              </a:rPr>
              <a:t>?</a:t>
            </a:r>
            <a:r>
              <a:rPr lang="zh-TW" altLang="en-US" dirty="0" smtClean="0">
                <a:solidFill>
                  <a:srgbClr val="00B050"/>
                </a:solidFill>
              </a:rPr>
              <a:t>唱歌譜</a:t>
            </a:r>
            <a:r>
              <a:rPr lang="en-US" altLang="zh-TW" dirty="0" smtClean="0">
                <a:solidFill>
                  <a:srgbClr val="00B050"/>
                </a:solidFill>
              </a:rPr>
              <a:t>?</a:t>
            </a:r>
          </a:p>
          <a:p>
            <a:r>
              <a:rPr lang="zh-TW" altLang="en-US" dirty="0" smtClean="0">
                <a:solidFill>
                  <a:srgbClr val="00B050"/>
                </a:solidFill>
              </a:rPr>
              <a:t>敢</a:t>
            </a:r>
            <a:r>
              <a:rPr lang="zh-TW" altLang="en-US" dirty="0">
                <a:solidFill>
                  <a:srgbClr val="00B050"/>
                </a:solidFill>
              </a:rPr>
              <a:t>不敢跟老師</a:t>
            </a:r>
            <a:r>
              <a:rPr lang="zh-TW" altLang="en-US" dirty="0" smtClean="0">
                <a:solidFill>
                  <a:srgbClr val="00B050"/>
                </a:solidFill>
              </a:rPr>
              <a:t>比唱歌譜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ㄉㄛ  ㄈㄚㄈㄚ ㄉㄛ ㄙㄛ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4"/>
          <a:stretch/>
        </p:blipFill>
        <p:spPr>
          <a:xfrm>
            <a:off x="-1" y="0"/>
            <a:ext cx="12331337" cy="7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53424" r="1285" b="2511"/>
          <a:stretch/>
        </p:blipFill>
        <p:spPr>
          <a:xfrm>
            <a:off x="-170850" y="0"/>
            <a:ext cx="12362850" cy="7141029"/>
          </a:xfrm>
        </p:spPr>
      </p:pic>
    </p:spTree>
    <p:extLst>
      <p:ext uri="{BB962C8B-B14F-4D97-AF65-F5344CB8AC3E}">
        <p14:creationId xmlns:p14="http://schemas.microsoft.com/office/powerpoint/2010/main" val="2056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116" y="251792"/>
            <a:ext cx="8596668" cy="62484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老師：我不會上傳科任老師的作業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A:</a:t>
            </a:r>
            <a:r>
              <a:rPr lang="zh-TW" altLang="en-US" dirty="0" smtClean="0">
                <a:solidFill>
                  <a:srgbClr val="002060"/>
                </a:solidFill>
              </a:rPr>
              <a:t>示範給你看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老師：太多作業了，我</a:t>
            </a:r>
            <a:r>
              <a:rPr lang="zh-TW" altLang="en-US" dirty="0">
                <a:solidFill>
                  <a:srgbClr val="002060"/>
                </a:solidFill>
              </a:rPr>
              <a:t>要怎麼</a:t>
            </a:r>
            <a:r>
              <a:rPr lang="zh-TW" altLang="en-US" dirty="0" smtClean="0">
                <a:solidFill>
                  <a:srgbClr val="002060"/>
                </a:solidFill>
              </a:rPr>
              <a:t>做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：線上教你小撇步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老師：數作有些題目，我不會寫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：線上跟你一起算算看</a:t>
            </a:r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數重</a:t>
            </a:r>
            <a:r>
              <a:rPr lang="en-US" altLang="zh-TW" smtClean="0">
                <a:solidFill>
                  <a:srgbClr val="002060"/>
                </a:solidFill>
              </a:rPr>
              <a:t>8-3)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Q</a:t>
            </a:r>
            <a:r>
              <a:rPr lang="zh-TW" altLang="en-US" dirty="0">
                <a:solidFill>
                  <a:srgbClr val="002060"/>
                </a:solidFill>
              </a:rPr>
              <a:t>老師</a:t>
            </a:r>
            <a:r>
              <a:rPr lang="zh-TW" altLang="en-US" dirty="0" smtClean="0">
                <a:solidFill>
                  <a:srgbClr val="002060"/>
                </a:solidFill>
              </a:rPr>
              <a:t>：國練的答案，我不太確定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：送你解答，自己對答案，再訂正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7749209" y="3041374"/>
            <a:ext cx="4442791" cy="2743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還有其他問題嗎</a:t>
            </a:r>
            <a:r>
              <a:rPr lang="en-US" altLang="zh-TW" sz="3200" dirty="0" smtClean="0"/>
              <a:t>?</a:t>
            </a:r>
          </a:p>
          <a:p>
            <a:pPr algn="ctr"/>
            <a:r>
              <a:rPr lang="zh-TW" altLang="en-US" sz="3200" dirty="0" smtClean="0"/>
              <a:t>請按</a:t>
            </a:r>
            <a:r>
              <a:rPr lang="en-US" altLang="zh-TW" sz="3200" dirty="0" smtClean="0"/>
              <a:t>【</a:t>
            </a:r>
            <a:r>
              <a:rPr lang="zh-TW" altLang="en-US" sz="3200" dirty="0" smtClean="0"/>
              <a:t>舉手鍵</a:t>
            </a:r>
            <a:r>
              <a:rPr lang="en-US" altLang="zh-TW" sz="3200" dirty="0" smtClean="0"/>
              <a:t>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74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11" y="250340"/>
            <a:ext cx="3980415" cy="398041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7383" y="3448877"/>
            <a:ext cx="10774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警語：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</a:rPr>
              <a:t>請</a:t>
            </a:r>
            <a:r>
              <a:rPr lang="zh-TW" altLang="en-US" sz="4400" dirty="0">
                <a:solidFill>
                  <a:srgbClr val="002060"/>
                </a:solidFill>
              </a:rPr>
              <a:t>離開</a:t>
            </a:r>
            <a:r>
              <a:rPr lang="en-US" altLang="zh-TW" sz="4400" dirty="0" smtClean="0">
                <a:solidFill>
                  <a:srgbClr val="002060"/>
                </a:solidFill>
              </a:rPr>
              <a:t>3C</a:t>
            </a:r>
            <a:r>
              <a:rPr lang="en-US" altLang="zh-TW" sz="4400" dirty="0">
                <a:solidFill>
                  <a:srgbClr val="002060"/>
                </a:solidFill>
              </a:rPr>
              <a:t>【</a:t>
            </a:r>
            <a:r>
              <a:rPr lang="zh-TW" altLang="en-US" sz="4400" dirty="0" smtClean="0">
                <a:solidFill>
                  <a:srgbClr val="002060"/>
                </a:solidFill>
              </a:rPr>
              <a:t>電腦</a:t>
            </a:r>
            <a:r>
              <a:rPr lang="en-US" altLang="zh-TW" sz="4400" dirty="0" smtClean="0">
                <a:solidFill>
                  <a:srgbClr val="002060"/>
                </a:solidFill>
              </a:rPr>
              <a:t>/</a:t>
            </a:r>
            <a:r>
              <a:rPr lang="zh-TW" altLang="en-US" sz="4400" dirty="0" smtClean="0">
                <a:solidFill>
                  <a:srgbClr val="002060"/>
                </a:solidFill>
              </a:rPr>
              <a:t>手機</a:t>
            </a:r>
            <a:r>
              <a:rPr lang="en-US" altLang="zh-TW" sz="4400" dirty="0" smtClean="0">
                <a:solidFill>
                  <a:srgbClr val="002060"/>
                </a:solidFill>
              </a:rPr>
              <a:t>/</a:t>
            </a:r>
            <a:r>
              <a:rPr lang="zh-TW" altLang="en-US" sz="4400" dirty="0" smtClean="0">
                <a:solidFill>
                  <a:srgbClr val="002060"/>
                </a:solidFill>
              </a:rPr>
              <a:t>平板</a:t>
            </a:r>
            <a:r>
              <a:rPr lang="en-US" altLang="zh-TW" sz="4400" dirty="0" smtClean="0">
                <a:solidFill>
                  <a:srgbClr val="002060"/>
                </a:solidFill>
              </a:rPr>
              <a:t>】</a:t>
            </a:r>
          </a:p>
          <a:p>
            <a:r>
              <a:rPr lang="zh-TW" altLang="en-US" sz="4400" dirty="0" smtClean="0">
                <a:solidFill>
                  <a:srgbClr val="0070C0"/>
                </a:solidFill>
              </a:rPr>
              <a:t>強迫自己站起來走一走、去喝水</a:t>
            </a:r>
            <a:r>
              <a:rPr lang="en-US" altLang="zh-TW" sz="4400" dirty="0" smtClean="0">
                <a:solidFill>
                  <a:srgbClr val="0070C0"/>
                </a:solidFill>
              </a:rPr>
              <a:t>/</a:t>
            </a:r>
            <a:r>
              <a:rPr lang="zh-TW" altLang="en-US" sz="4400" dirty="0" smtClean="0">
                <a:solidFill>
                  <a:srgbClr val="0070C0"/>
                </a:solidFill>
              </a:rPr>
              <a:t>上廁所</a:t>
            </a:r>
            <a:endParaRPr lang="en-US" altLang="zh-TW" sz="4400" dirty="0" smtClean="0">
              <a:solidFill>
                <a:srgbClr val="0070C0"/>
              </a:solidFill>
            </a:endParaRPr>
          </a:p>
          <a:p>
            <a:r>
              <a:rPr lang="zh-TW" altLang="en-US" sz="4400" dirty="0" smtClean="0">
                <a:solidFill>
                  <a:srgbClr val="00B050"/>
                </a:solidFill>
              </a:rPr>
              <a:t>看一下遠方，閉目養神一下</a:t>
            </a:r>
            <a:r>
              <a:rPr lang="en-US" altLang="zh-TW" sz="4400" dirty="0" smtClean="0">
                <a:solidFill>
                  <a:srgbClr val="00B050"/>
                </a:solidFill>
              </a:rPr>
              <a:t>!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316" y="185798"/>
            <a:ext cx="1073766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5/28(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五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你完成本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週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上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傳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社會作業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英文作業</a:t>
            </a:r>
            <a:endParaRPr lang="en-US" altLang="zh-TW" sz="3200" b="1" dirty="0" smtClean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(1)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社習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5-2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(2)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三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部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影片的筆記</a:t>
            </a:r>
            <a:endParaRPr lang="en-US" altLang="zh-TW" sz="3200" b="1" dirty="0" smtClean="0">
              <a:solidFill>
                <a:srgbClr val="00B0F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(3)</a:t>
            </a:r>
            <a:r>
              <a:rPr lang="zh-TW" altLang="en-US" sz="3200" b="1" dirty="0">
                <a:solidFill>
                  <a:srgbClr val="FF0000"/>
                </a:solidFill>
                <a:ea typeface="華康儷粗宋" panose="02010601000101010101" pitchFamily="1" charset="-120"/>
              </a:rPr>
              <a:t>英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習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p.47-50</a:t>
            </a:r>
            <a:endParaRPr lang="en-US" altLang="zh-TW" sz="3200" b="1" dirty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下週音樂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-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指法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提高你的</a:t>
            </a:r>
            <a:r>
              <a:rPr lang="zh-TW" altLang="en-US" sz="3600" b="1" u="sng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自控力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：健康活著、開心學習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健康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運動、準時上線、專心上課、完成作業、上傳任務</a:t>
            </a:r>
            <a:endParaRPr lang="en-US" altLang="zh-TW" sz="2800" dirty="0">
              <a:solidFill>
                <a:srgbClr val="7030A0"/>
              </a:solidFill>
              <a:latin typeface="華康少女文字W7(P)" panose="02010600010101010101" pitchFamily="2" charset="-120"/>
              <a:ea typeface="華康少女文字W7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7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917" y="1066800"/>
            <a:ext cx="11160170" cy="5826034"/>
          </a:xfrm>
        </p:spPr>
        <p:txBody>
          <a:bodyPr>
            <a:normAutofit lnSpcReduction="10000"/>
          </a:bodyPr>
          <a:lstStyle/>
          <a:p>
            <a:r>
              <a:rPr lang="zh-TW" altLang="en-US" sz="3900" dirty="0" smtClean="0"/>
              <a:t>今日聯絡簿</a:t>
            </a:r>
            <a:endParaRPr lang="en-US" altLang="zh-TW" sz="3900" dirty="0"/>
          </a:p>
          <a:p>
            <a:pPr lvl="1"/>
            <a:r>
              <a:rPr lang="en-US" altLang="zh-TW" sz="1800" dirty="0" smtClean="0">
                <a:solidFill>
                  <a:schemeClr val="accent4"/>
                </a:solidFill>
              </a:rPr>
              <a:t>(</a:t>
            </a:r>
            <a:r>
              <a:rPr lang="zh-TW" altLang="en-US" sz="1800" dirty="0" smtClean="0">
                <a:solidFill>
                  <a:schemeClr val="accent4"/>
                </a:solidFill>
              </a:rPr>
              <a:t>國習</a:t>
            </a:r>
            <a:r>
              <a:rPr lang="en-US" altLang="zh-TW" sz="1800" dirty="0" smtClean="0">
                <a:solidFill>
                  <a:schemeClr val="accent4"/>
                </a:solidFill>
              </a:rPr>
              <a:t>12-</a:t>
            </a:r>
            <a:r>
              <a:rPr lang="zh-TW" altLang="en-US" sz="1800" dirty="0" smtClean="0">
                <a:solidFill>
                  <a:schemeClr val="accent4"/>
                </a:solidFill>
              </a:rPr>
              <a:t>影片</a:t>
            </a:r>
            <a:r>
              <a:rPr lang="en-US" altLang="zh-TW" sz="1800" dirty="0" smtClean="0">
                <a:solidFill>
                  <a:schemeClr val="accent4"/>
                </a:solidFill>
              </a:rPr>
              <a:t>2’48</a:t>
            </a:r>
            <a:r>
              <a:rPr lang="zh-TW" altLang="en-US" sz="1800" dirty="0" smtClean="0">
                <a:solidFill>
                  <a:schemeClr val="accent4"/>
                </a:solidFill>
              </a:rPr>
              <a:t>馬丘比丘</a:t>
            </a:r>
            <a:r>
              <a:rPr lang="en-US" altLang="zh-TW" sz="1800" dirty="0" smtClean="0">
                <a:solidFill>
                  <a:schemeClr val="accent4"/>
                </a:solidFill>
              </a:rPr>
              <a:t>/</a:t>
            </a:r>
            <a:r>
              <a:rPr lang="zh-TW" altLang="en-US" sz="1800" dirty="0" smtClean="0">
                <a:solidFill>
                  <a:schemeClr val="accent4"/>
                </a:solidFill>
              </a:rPr>
              <a:t>數習</a:t>
            </a:r>
            <a:r>
              <a:rPr lang="en-US" altLang="zh-TW" sz="1800" dirty="0" smtClean="0">
                <a:solidFill>
                  <a:schemeClr val="accent4"/>
                </a:solidFill>
              </a:rPr>
              <a:t>96-99/</a:t>
            </a:r>
            <a:r>
              <a:rPr lang="zh-TW" altLang="en-US" sz="1800" dirty="0" smtClean="0">
                <a:solidFill>
                  <a:schemeClr val="accent4"/>
                </a:solidFill>
              </a:rPr>
              <a:t>完成作業上傳任務</a:t>
            </a:r>
            <a:r>
              <a:rPr lang="en-US" altLang="zh-TW" sz="1800" dirty="0" smtClean="0">
                <a:solidFill>
                  <a:schemeClr val="accent4"/>
                </a:solidFill>
              </a:rPr>
              <a:t>/</a:t>
            </a:r>
            <a:r>
              <a:rPr lang="zh-TW" altLang="en-US" sz="1800" dirty="0" smtClean="0">
                <a:solidFill>
                  <a:schemeClr val="accent4"/>
                </a:solidFill>
              </a:rPr>
              <a:t>練直笛指法</a:t>
            </a:r>
            <a:r>
              <a:rPr lang="en-US" altLang="zh-TW" sz="1800" dirty="0" smtClean="0">
                <a:solidFill>
                  <a:schemeClr val="accent4"/>
                </a:solidFill>
              </a:rPr>
              <a:t>)</a:t>
            </a:r>
          </a:p>
          <a:p>
            <a:r>
              <a:rPr lang="zh-TW" altLang="en-US" sz="39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  <a:r>
              <a:rPr lang="en-US" altLang="zh-TW" sz="4000" dirty="0">
                <a:solidFill>
                  <a:schemeClr val="accent5"/>
                </a:solidFill>
              </a:rPr>
              <a:t> </a:t>
            </a:r>
            <a:endParaRPr lang="en-US" altLang="zh-TW" sz="4000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4"/>
                </a:solidFill>
              </a:rPr>
              <a:t>直行</a:t>
            </a:r>
            <a:r>
              <a:rPr lang="en-US" altLang="zh-TW" sz="2200" dirty="0">
                <a:solidFill>
                  <a:schemeClr val="accent4"/>
                </a:solidFill>
              </a:rPr>
              <a:t>12/</a:t>
            </a:r>
            <a:r>
              <a:rPr lang="zh-TW" altLang="en-US" sz="2200" dirty="0">
                <a:solidFill>
                  <a:schemeClr val="accent4"/>
                </a:solidFill>
              </a:rPr>
              <a:t>數課</a:t>
            </a:r>
            <a:r>
              <a:rPr lang="en-US" altLang="zh-TW" sz="2200" dirty="0">
                <a:solidFill>
                  <a:schemeClr val="accent4"/>
                </a:solidFill>
              </a:rPr>
              <a:t>108-111/</a:t>
            </a:r>
            <a:r>
              <a:rPr lang="zh-TW" altLang="en-US" sz="2200" dirty="0">
                <a:solidFill>
                  <a:schemeClr val="accent4"/>
                </a:solidFill>
              </a:rPr>
              <a:t>數重</a:t>
            </a:r>
            <a:r>
              <a:rPr lang="en-US" altLang="zh-TW" sz="2200" dirty="0">
                <a:solidFill>
                  <a:schemeClr val="accent4"/>
                </a:solidFill>
              </a:rPr>
              <a:t>48-49/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boat</a:t>
            </a:r>
            <a:r>
              <a:rPr lang="zh-TW" altLang="en-US" sz="2200" dirty="0" smtClean="0">
                <a:solidFill>
                  <a:schemeClr val="accent4"/>
                </a:solidFill>
              </a:rPr>
              <a:t> 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borrow </a:t>
            </a:r>
            <a:r>
              <a:rPr lang="zh-TW" altLang="en-US" sz="2200" dirty="0" smtClean="0">
                <a:solidFill>
                  <a:schemeClr val="accent4"/>
                </a:solidFill>
              </a:rPr>
              <a:t>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boss</a:t>
            </a:r>
            <a:r>
              <a:rPr lang="zh-TW" altLang="en-US" sz="2200" dirty="0" smtClean="0">
                <a:solidFill>
                  <a:schemeClr val="accent4"/>
                </a:solidFill>
              </a:rPr>
              <a:t>  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bottle </a:t>
            </a:r>
          </a:p>
          <a:p>
            <a:r>
              <a:rPr lang="zh-TW" altLang="en-US" sz="3900" dirty="0" smtClean="0">
                <a:solidFill>
                  <a:srgbClr val="00B050"/>
                </a:solidFill>
              </a:rPr>
              <a:t>預告</a:t>
            </a:r>
            <a:r>
              <a:rPr lang="en-US" altLang="zh-TW" sz="3900" dirty="0" smtClean="0">
                <a:solidFill>
                  <a:srgbClr val="00B050"/>
                </a:solidFill>
              </a:rPr>
              <a:t>:</a:t>
            </a:r>
            <a:r>
              <a:rPr lang="zh-TW" altLang="en-US" sz="3900" dirty="0" smtClean="0">
                <a:solidFill>
                  <a:srgbClr val="00B050"/>
                </a:solidFill>
              </a:rPr>
              <a:t>下週檢討自然習作</a:t>
            </a:r>
            <a:r>
              <a:rPr lang="en-US" altLang="zh-TW" sz="3900" dirty="0" smtClean="0">
                <a:solidFill>
                  <a:srgbClr val="00B050"/>
                </a:solidFill>
              </a:rPr>
              <a:t>/</a:t>
            </a:r>
            <a:r>
              <a:rPr lang="zh-TW" altLang="en-US" sz="3900" dirty="0" smtClean="0">
                <a:solidFill>
                  <a:srgbClr val="00B050"/>
                </a:solidFill>
              </a:rPr>
              <a:t>音樂直笛指法檢核</a:t>
            </a:r>
            <a:endParaRPr lang="en-US" altLang="zh-TW" sz="3900" dirty="0" smtClean="0">
              <a:solidFill>
                <a:srgbClr val="00B050"/>
              </a:solidFill>
            </a:endParaRPr>
          </a:p>
          <a:p>
            <a:r>
              <a:rPr lang="zh-TW" altLang="en-US" sz="3900" dirty="0">
                <a:solidFill>
                  <a:srgbClr val="00B050"/>
                </a:solidFill>
              </a:rPr>
              <a:t>合</a:t>
            </a:r>
            <a:r>
              <a:rPr lang="zh-TW" altLang="en-US" sz="3900" dirty="0" smtClean="0">
                <a:solidFill>
                  <a:srgbClr val="00B050"/>
                </a:solidFill>
              </a:rPr>
              <a:t>照：海報</a:t>
            </a:r>
            <a:r>
              <a:rPr lang="en-US" altLang="zh-TW" sz="3900" dirty="0" smtClean="0">
                <a:solidFill>
                  <a:srgbClr val="00B050"/>
                </a:solidFill>
              </a:rPr>
              <a:t>(</a:t>
            </a:r>
            <a:r>
              <a:rPr lang="zh-TW" altLang="en-US" sz="3900" dirty="0" smtClean="0">
                <a:solidFill>
                  <a:srgbClr val="00B050"/>
                </a:solidFill>
              </a:rPr>
              <a:t>難忘的日子，值得紀念的照片</a:t>
            </a:r>
            <a:r>
              <a:rPr lang="en-US" altLang="zh-TW" sz="39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zh-TW" altLang="en-US" sz="3900" dirty="0" smtClean="0">
                <a:solidFill>
                  <a:srgbClr val="0070C0"/>
                </a:solidFill>
              </a:rPr>
              <a:t>唱歌：五二合唱團，拚了</a:t>
            </a:r>
            <a:r>
              <a:rPr lang="en-US" altLang="zh-TW" sz="3900" dirty="0" smtClean="0">
                <a:solidFill>
                  <a:srgbClr val="0070C0"/>
                </a:solidFill>
              </a:rPr>
              <a:t>!</a:t>
            </a:r>
          </a:p>
          <a:p>
            <a:pPr lvl="1"/>
            <a:r>
              <a:rPr lang="zh-TW" altLang="en-US" sz="2800" dirty="0" smtClean="0">
                <a:solidFill>
                  <a:srgbClr val="0070C0"/>
                </a:solidFill>
                <a:hlinkClick r:id="rId3"/>
              </a:rPr>
              <a:t>讓愛看的見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請大家先跟</a:t>
            </a:r>
            <a:r>
              <a:rPr lang="zh-TW" altLang="en-US" sz="2800" b="1" dirty="0" smtClean="0">
                <a:solidFill>
                  <a:srgbClr val="0070C0"/>
                </a:solidFill>
                <a:hlinkClick r:id="rId4"/>
              </a:rPr>
              <a:t>伴奏版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練習唱歌譜，再跟著</a:t>
            </a:r>
            <a:r>
              <a:rPr lang="zh-TW" altLang="en-US" sz="2800" b="1" dirty="0" smtClean="0">
                <a:solidFill>
                  <a:srgbClr val="0070C0"/>
                </a:solidFill>
                <a:hlinkClick r:id="rId5"/>
              </a:rPr>
              <a:t>範唱版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一起唱歌詞。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3000" dirty="0" smtClean="0">
                <a:solidFill>
                  <a:srgbClr val="FF0000"/>
                </a:solidFill>
              </a:rPr>
              <a:t>13</a:t>
            </a:r>
            <a:r>
              <a:rPr lang="zh-TW" altLang="en-US" sz="3000" dirty="0" smtClean="0">
                <a:solidFill>
                  <a:srgbClr val="FF0000"/>
                </a:solidFill>
              </a:rPr>
              <a:t>：</a:t>
            </a:r>
            <a:r>
              <a:rPr lang="en-US" altLang="zh-TW" sz="3000" dirty="0" smtClean="0">
                <a:solidFill>
                  <a:srgbClr val="FF0000"/>
                </a:solidFill>
              </a:rPr>
              <a:t>00~13</a:t>
            </a:r>
            <a:r>
              <a:rPr lang="zh-TW" altLang="en-US" sz="3000" dirty="0" smtClean="0">
                <a:solidFill>
                  <a:srgbClr val="FF0000"/>
                </a:solidFill>
              </a:rPr>
              <a:t>：</a:t>
            </a:r>
            <a:r>
              <a:rPr lang="en-US" altLang="zh-TW" sz="3000" dirty="0" smtClean="0">
                <a:solidFill>
                  <a:srgbClr val="FF0000"/>
                </a:solidFill>
              </a:rPr>
              <a:t>30</a:t>
            </a:r>
            <a:r>
              <a:rPr lang="zh-TW" altLang="en-US" sz="3000" dirty="0" smtClean="0">
                <a:solidFill>
                  <a:srgbClr val="FF0000"/>
                </a:solidFill>
              </a:rPr>
              <a:t>個別課業輔導時間</a:t>
            </a:r>
            <a:r>
              <a:rPr lang="zh-TW" altLang="en-US" sz="3000" dirty="0">
                <a:solidFill>
                  <a:srgbClr val="FF0000"/>
                </a:solidFill>
              </a:rPr>
              <a:t>，改到早上</a:t>
            </a:r>
            <a:r>
              <a:rPr lang="en-US" altLang="zh-TW" sz="3000" dirty="0">
                <a:solidFill>
                  <a:srgbClr val="FF0000"/>
                </a:solidFill>
              </a:rPr>
              <a:t>9:30</a:t>
            </a:r>
            <a:r>
              <a:rPr lang="zh-TW" altLang="en-US" sz="3000" dirty="0">
                <a:solidFill>
                  <a:srgbClr val="FF0000"/>
                </a:solidFill>
              </a:rPr>
              <a:t>下課</a:t>
            </a:r>
            <a:r>
              <a:rPr lang="zh-TW" altLang="en-US" sz="3000" dirty="0" smtClean="0">
                <a:solidFill>
                  <a:srgbClr val="FF0000"/>
                </a:solidFill>
              </a:rPr>
              <a:t>後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504" y="1614398"/>
            <a:ext cx="11815017" cy="5172891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今日聯絡</a:t>
            </a:r>
            <a:r>
              <a:rPr lang="zh-TW" altLang="en-US" sz="4000" dirty="0" smtClean="0"/>
              <a:t>簿</a:t>
            </a:r>
            <a:r>
              <a:rPr lang="en-US" altLang="zh-TW" sz="4000" b="1" u="sng" dirty="0">
                <a:solidFill>
                  <a:srgbClr val="FF0000"/>
                </a:solidFill>
              </a:rPr>
              <a:t>(</a:t>
            </a:r>
            <a:r>
              <a:rPr lang="zh-TW" altLang="en-US" sz="4000" b="1" u="sng" dirty="0">
                <a:solidFill>
                  <a:srgbClr val="FF0000"/>
                </a:solidFill>
              </a:rPr>
              <a:t>先寫</a:t>
            </a:r>
            <a:r>
              <a:rPr lang="zh-TW" altLang="en-US" sz="4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對答案訂正</a:t>
            </a:r>
            <a:r>
              <a:rPr lang="en-US" altLang="zh-TW" sz="4000" b="1" u="sng" dirty="0">
                <a:solidFill>
                  <a:srgbClr val="FF0000"/>
                </a:solidFill>
              </a:rPr>
              <a:t>)</a:t>
            </a:r>
            <a:endParaRPr lang="en-US" altLang="zh-TW" sz="4000" dirty="0" smtClean="0"/>
          </a:p>
          <a:p>
            <a:pPr lvl="1"/>
            <a:r>
              <a:rPr lang="zh-TW" altLang="en-US" sz="3600" dirty="0" smtClean="0">
                <a:solidFill>
                  <a:schemeClr val="accent4"/>
                </a:solidFill>
              </a:rPr>
              <a:t>國</a:t>
            </a:r>
            <a:r>
              <a:rPr lang="en-US" altLang="zh-TW" sz="3600" dirty="0">
                <a:solidFill>
                  <a:schemeClr val="accent4"/>
                </a:solidFill>
              </a:rPr>
              <a:t>13</a:t>
            </a:r>
            <a:r>
              <a:rPr lang="zh-TW" altLang="en-US" sz="3600" dirty="0" smtClean="0">
                <a:solidFill>
                  <a:schemeClr val="accent4"/>
                </a:solidFill>
              </a:rPr>
              <a:t>生字</a:t>
            </a:r>
            <a:r>
              <a:rPr lang="en-US" altLang="zh-TW" sz="3600" dirty="0" smtClean="0">
                <a:solidFill>
                  <a:schemeClr val="accent4"/>
                </a:solidFill>
              </a:rPr>
              <a:t>/</a:t>
            </a:r>
            <a:r>
              <a:rPr lang="zh-TW" altLang="en-US" sz="3600" dirty="0" smtClean="0">
                <a:solidFill>
                  <a:schemeClr val="accent4"/>
                </a:solidFill>
              </a:rPr>
              <a:t>數</a:t>
            </a:r>
            <a:r>
              <a:rPr lang="zh-TW" altLang="en-US" sz="3600" dirty="0">
                <a:solidFill>
                  <a:schemeClr val="accent4"/>
                </a:solidFill>
              </a:rPr>
              <a:t>課</a:t>
            </a:r>
            <a:r>
              <a:rPr lang="en-US" altLang="zh-TW" sz="3600" dirty="0" smtClean="0">
                <a:solidFill>
                  <a:schemeClr val="accent4"/>
                </a:solidFill>
              </a:rPr>
              <a:t>112-115/</a:t>
            </a:r>
            <a:r>
              <a:rPr lang="zh-TW" altLang="en-US" sz="3600" dirty="0" smtClean="0">
                <a:solidFill>
                  <a:schemeClr val="accent4"/>
                </a:solidFill>
              </a:rPr>
              <a:t>數</a:t>
            </a:r>
            <a:r>
              <a:rPr lang="zh-TW" altLang="en-US" sz="3600" dirty="0">
                <a:solidFill>
                  <a:schemeClr val="accent4"/>
                </a:solidFill>
              </a:rPr>
              <a:t>重</a:t>
            </a:r>
            <a:r>
              <a:rPr lang="en-US" altLang="zh-TW" sz="3600" dirty="0" smtClean="0">
                <a:solidFill>
                  <a:schemeClr val="accent4"/>
                </a:solidFill>
              </a:rPr>
              <a:t>50-51</a:t>
            </a:r>
            <a:endParaRPr lang="zh-TW" altLang="en-US" sz="3600" dirty="0" smtClean="0">
              <a:solidFill>
                <a:schemeClr val="accent4"/>
              </a:solidFill>
            </a:endParaRPr>
          </a:p>
          <a:p>
            <a:pPr marL="342900" lvl="1" indent="-342900"/>
            <a:r>
              <a:rPr lang="zh-TW" altLang="en-US" sz="40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4000" dirty="0" smtClean="0"/>
              <a:t>(it’s  show</a:t>
            </a:r>
            <a:r>
              <a:rPr lang="zh-TW" altLang="en-US" sz="4000" dirty="0" smtClean="0"/>
              <a:t> 秀</a:t>
            </a:r>
            <a:r>
              <a:rPr lang="en-US" altLang="zh-TW" sz="4000" dirty="0" smtClean="0"/>
              <a:t>  time)</a:t>
            </a:r>
          </a:p>
          <a:p>
            <a:pPr marL="742950" lvl="2" indent="-342900"/>
            <a:r>
              <a:rPr lang="zh-TW" altLang="en-US" sz="3600" dirty="0" smtClean="0">
                <a:solidFill>
                  <a:schemeClr val="accent4"/>
                </a:solidFill>
              </a:rPr>
              <a:t>國</a:t>
            </a:r>
            <a:r>
              <a:rPr lang="zh-TW" altLang="en-US" sz="3600" dirty="0">
                <a:solidFill>
                  <a:schemeClr val="accent4"/>
                </a:solidFill>
              </a:rPr>
              <a:t>作</a:t>
            </a:r>
            <a:r>
              <a:rPr lang="en-US" altLang="zh-TW" sz="3600" dirty="0">
                <a:solidFill>
                  <a:schemeClr val="accent4"/>
                </a:solidFill>
              </a:rPr>
              <a:t>12/</a:t>
            </a:r>
            <a:r>
              <a:rPr lang="zh-TW" altLang="en-US" sz="3600" dirty="0">
                <a:solidFill>
                  <a:schemeClr val="accent4"/>
                </a:solidFill>
              </a:rPr>
              <a:t>國練</a:t>
            </a:r>
            <a:r>
              <a:rPr lang="en-US" altLang="zh-TW" sz="3600" dirty="0">
                <a:solidFill>
                  <a:schemeClr val="accent4"/>
                </a:solidFill>
              </a:rPr>
              <a:t>50/</a:t>
            </a:r>
            <a:r>
              <a:rPr lang="zh-TW" altLang="en-US" sz="3600" dirty="0">
                <a:solidFill>
                  <a:schemeClr val="accent4"/>
                </a:solidFill>
              </a:rPr>
              <a:t>數作</a:t>
            </a:r>
            <a:r>
              <a:rPr lang="en-US" altLang="zh-TW" sz="3600" dirty="0" smtClean="0">
                <a:solidFill>
                  <a:schemeClr val="accent4"/>
                </a:solidFill>
              </a:rPr>
              <a:t>34-35</a:t>
            </a:r>
          </a:p>
          <a:p>
            <a:pPr marL="742950" lvl="2" indent="-342900"/>
            <a:r>
              <a:rPr lang="en-US" altLang="zh-TW" sz="3600" dirty="0" smtClean="0">
                <a:solidFill>
                  <a:schemeClr val="accent4"/>
                </a:solidFill>
              </a:rPr>
              <a:t>care/cent/chance</a:t>
            </a:r>
            <a:r>
              <a:rPr lang="zh-TW" altLang="en-US" sz="3600" dirty="0" smtClean="0">
                <a:solidFill>
                  <a:schemeClr val="accent4"/>
                </a:solidFill>
              </a:rPr>
              <a:t> </a:t>
            </a:r>
            <a:r>
              <a:rPr lang="en-US" altLang="zh-TW" sz="3600" dirty="0">
                <a:solidFill>
                  <a:schemeClr val="accent4"/>
                </a:solidFill>
              </a:rPr>
              <a:t>cheap </a:t>
            </a:r>
            <a:endParaRPr lang="en-US" altLang="zh-TW" sz="3600" dirty="0" smtClean="0">
              <a:solidFill>
                <a:schemeClr val="accent5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預告</a:t>
            </a:r>
            <a:r>
              <a:rPr lang="en-US" altLang="zh-TW" sz="4000" dirty="0" smtClean="0">
                <a:solidFill>
                  <a:srgbClr val="00B050"/>
                </a:solidFill>
              </a:rPr>
              <a:t>:</a:t>
            </a:r>
            <a:r>
              <a:rPr lang="zh-TW" altLang="en-US" sz="4000" dirty="0" smtClean="0">
                <a:solidFill>
                  <a:srgbClr val="00B050"/>
                </a:solidFill>
              </a:rPr>
              <a:t>本週檢討自然習作</a:t>
            </a:r>
            <a:r>
              <a:rPr lang="en-US" altLang="zh-TW" sz="4000" dirty="0" smtClean="0">
                <a:solidFill>
                  <a:srgbClr val="00B050"/>
                </a:solidFill>
              </a:rPr>
              <a:t>/</a:t>
            </a:r>
            <a:r>
              <a:rPr lang="zh-TW" altLang="en-US" sz="4000" dirty="0" smtClean="0">
                <a:solidFill>
                  <a:srgbClr val="00B050"/>
                </a:solidFill>
              </a:rPr>
              <a:t>音樂直笛指法</a:t>
            </a:r>
            <a:r>
              <a:rPr lang="zh-TW" altLang="en-US" sz="4000" dirty="0" smtClean="0">
                <a:solidFill>
                  <a:srgbClr val="00B050"/>
                </a:solidFill>
              </a:rPr>
              <a:t>檢核</a:t>
            </a:r>
            <a:endParaRPr lang="en-US" altLang="zh-TW" sz="4000" dirty="0" smtClean="0">
              <a:solidFill>
                <a:srgbClr val="00B050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挑戰</a:t>
            </a:r>
            <a:r>
              <a:rPr lang="en-US" altLang="zh-TW" sz="4000" dirty="0" smtClean="0">
                <a:solidFill>
                  <a:srgbClr val="00B050"/>
                </a:solidFill>
              </a:rPr>
              <a:t>8-3</a:t>
            </a:r>
            <a:r>
              <a:rPr lang="zh-TW" altLang="en-US" sz="4000" dirty="0" smtClean="0">
                <a:solidFill>
                  <a:srgbClr val="00B050"/>
                </a:solidFill>
              </a:rPr>
              <a:t>，先過關者先下課</a:t>
            </a:r>
            <a:r>
              <a:rPr lang="en-US" altLang="zh-TW" sz="4000" dirty="0" smtClean="0">
                <a:solidFill>
                  <a:srgbClr val="00B050"/>
                </a:solidFill>
              </a:rPr>
              <a:t>!</a:t>
            </a:r>
            <a:endParaRPr lang="en-US" altLang="zh-TW" sz="4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AutoShape 2" descr="Musescore howto教學: 五年級上學期康軒版-大自然的樂章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27" y="280376"/>
            <a:ext cx="4242027" cy="6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4"/>
          <a:stretch/>
        </p:blipFill>
        <p:spPr>
          <a:xfrm>
            <a:off x="-1" y="0"/>
            <a:ext cx="12331337" cy="7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53424" r="1285" b="2511"/>
          <a:stretch/>
        </p:blipFill>
        <p:spPr>
          <a:xfrm>
            <a:off x="-170850" y="0"/>
            <a:ext cx="12362850" cy="7141029"/>
          </a:xfrm>
        </p:spPr>
      </p:pic>
    </p:spTree>
    <p:extLst>
      <p:ext uri="{BB962C8B-B14F-4D97-AF65-F5344CB8AC3E}">
        <p14:creationId xmlns:p14="http://schemas.microsoft.com/office/powerpoint/2010/main" val="14712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7183" y="219274"/>
            <a:ext cx="10316211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5/27(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四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上傳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社會作業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英文作業</a:t>
            </a:r>
            <a:endParaRPr lang="en-US" altLang="zh-TW" sz="3200" b="1" dirty="0" smtClean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(1)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社習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5-2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(2)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三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部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影片的筆記</a:t>
            </a:r>
            <a:endParaRPr lang="en-US" altLang="zh-TW" sz="3200" b="1" dirty="0" smtClean="0">
              <a:solidFill>
                <a:srgbClr val="00B0F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(3)</a:t>
            </a:r>
            <a:r>
              <a:rPr lang="zh-TW" altLang="en-US" sz="3200" b="1" dirty="0">
                <a:solidFill>
                  <a:srgbClr val="FF0000"/>
                </a:solidFill>
                <a:ea typeface="華康儷粗宋" panose="02010601000101010101" pitchFamily="1" charset="-120"/>
              </a:rPr>
              <a:t>英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習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p.47-50</a:t>
            </a:r>
            <a:endParaRPr lang="en-US" altLang="zh-TW" sz="3200" b="1" dirty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線上</a:t>
            </a:r>
            <a:r>
              <a:rPr lang="en-US" altLang="zh-TW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KTV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32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881" t="20706" r="5697" b="19913"/>
          <a:stretch/>
        </p:blipFill>
        <p:spPr>
          <a:xfrm>
            <a:off x="838855" y="343165"/>
            <a:ext cx="9794240" cy="55496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702560" y="5147732"/>
            <a:ext cx="9235440" cy="2537406"/>
          </a:xfrm>
          <a:prstGeom prst="wedgeEllipseCallout">
            <a:avLst>
              <a:gd name="adj1" fmla="val -41575"/>
              <a:gd name="adj2" fmla="val -7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社會習作和筆記上傳後，社會老師會親自批改喔</a:t>
            </a:r>
            <a:r>
              <a:rPr lang="en-US" altLang="zh-TW" sz="4400" dirty="0" smtClean="0"/>
              <a:t>!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2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50" y="-322217"/>
            <a:ext cx="13315404" cy="8295215"/>
          </a:xfrm>
        </p:spPr>
      </p:pic>
    </p:spTree>
    <p:extLst>
      <p:ext uri="{BB962C8B-B14F-4D97-AF65-F5344CB8AC3E}">
        <p14:creationId xmlns:p14="http://schemas.microsoft.com/office/powerpoint/2010/main" val="2537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41" y="-209006"/>
            <a:ext cx="14343529" cy="7620000"/>
          </a:xfrm>
        </p:spPr>
      </p:pic>
    </p:spTree>
    <p:extLst>
      <p:ext uri="{BB962C8B-B14F-4D97-AF65-F5344CB8AC3E}">
        <p14:creationId xmlns:p14="http://schemas.microsoft.com/office/powerpoint/2010/main" val="2326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500" y="1663338"/>
            <a:ext cx="11160170" cy="4955176"/>
          </a:xfrm>
        </p:spPr>
        <p:txBody>
          <a:bodyPr>
            <a:normAutofit/>
          </a:bodyPr>
          <a:lstStyle/>
          <a:p>
            <a:r>
              <a:rPr lang="zh-TW" altLang="en-US" sz="3900" dirty="0" smtClean="0"/>
              <a:t>今日</a:t>
            </a:r>
            <a:r>
              <a:rPr lang="zh-TW" altLang="en-US" sz="3900" dirty="0"/>
              <a:t>聯絡</a:t>
            </a:r>
            <a:r>
              <a:rPr lang="zh-TW" altLang="en-US" sz="3900" dirty="0" smtClean="0"/>
              <a:t>簿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solidFill>
                  <a:schemeClr val="accent5"/>
                </a:solidFill>
              </a:rPr>
              <a:t>直行</a:t>
            </a:r>
            <a:r>
              <a:rPr lang="en-US" altLang="zh-TW" sz="2400" dirty="0" smtClean="0">
                <a:solidFill>
                  <a:schemeClr val="accent5"/>
                </a:solidFill>
              </a:rPr>
              <a:t>12/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數課</a:t>
            </a:r>
            <a:r>
              <a:rPr lang="en-US" altLang="zh-TW" sz="2400" dirty="0" smtClean="0">
                <a:solidFill>
                  <a:schemeClr val="accent5"/>
                </a:solidFill>
              </a:rPr>
              <a:t>108-111/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數重</a:t>
            </a:r>
            <a:r>
              <a:rPr lang="en-US" altLang="zh-TW" sz="2400" dirty="0" smtClean="0">
                <a:solidFill>
                  <a:schemeClr val="accent5"/>
                </a:solidFill>
              </a:rPr>
              <a:t>48-49/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相信</a:t>
            </a:r>
            <a:r>
              <a:rPr lang="en-US" altLang="zh-TW" dirty="0" smtClean="0"/>
              <a:t>/(</a:t>
            </a:r>
            <a:r>
              <a:rPr lang="zh-TW" altLang="en-US" dirty="0"/>
              <a:t>兩者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之間</a:t>
            </a:r>
            <a:r>
              <a:rPr lang="en-US" altLang="zh-TW" dirty="0" smtClean="0"/>
              <a:t>/</a:t>
            </a:r>
            <a:r>
              <a:rPr lang="zh-TW" altLang="en-US" dirty="0" smtClean="0"/>
              <a:t>毯子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毛毯</a:t>
            </a:r>
            <a:r>
              <a:rPr lang="en-US" altLang="zh-TW" dirty="0" smtClean="0"/>
              <a:t>) </a:t>
            </a:r>
            <a:r>
              <a:rPr lang="zh-TW" altLang="en-US" dirty="0" smtClean="0"/>
              <a:t>吹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3900" dirty="0" smtClean="0"/>
              <a:t>提問</a:t>
            </a:r>
            <a:r>
              <a:rPr lang="en-US" altLang="zh-TW" sz="3900" dirty="0" smtClean="0"/>
              <a:t>/</a:t>
            </a:r>
            <a:r>
              <a:rPr lang="zh-TW" altLang="en-US" sz="3900" dirty="0" smtClean="0">
                <a:solidFill>
                  <a:srgbClr val="FF0000"/>
                </a:solidFill>
              </a:rPr>
              <a:t>檢查作業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</a:p>
          <a:p>
            <a:r>
              <a:rPr lang="zh-TW" altLang="en-US" sz="3900" dirty="0" smtClean="0">
                <a:solidFill>
                  <a:srgbClr val="00B050"/>
                </a:solidFill>
              </a:rPr>
              <a:t>拍照</a:t>
            </a:r>
            <a:r>
              <a:rPr lang="en-US" altLang="zh-TW" sz="3900" dirty="0" smtClean="0">
                <a:solidFill>
                  <a:srgbClr val="00B050"/>
                </a:solidFill>
              </a:rPr>
              <a:t>:</a:t>
            </a:r>
            <a:r>
              <a:rPr lang="zh-TW" altLang="en-US" sz="3900" dirty="0" smtClean="0">
                <a:solidFill>
                  <a:srgbClr val="00B050"/>
                </a:solidFill>
              </a:rPr>
              <a:t>週五拍音樂海報大合照</a:t>
            </a:r>
            <a:endParaRPr lang="en-US" altLang="zh-TW" sz="3900" dirty="0" smtClean="0">
              <a:solidFill>
                <a:srgbClr val="00B050"/>
              </a:solidFill>
            </a:endParaRPr>
          </a:p>
          <a:p>
            <a:r>
              <a:rPr lang="zh-TW" altLang="en-US" sz="3900" dirty="0" smtClean="0">
                <a:solidFill>
                  <a:srgbClr val="0070C0"/>
                </a:solidFill>
              </a:rPr>
              <a:t>唱歌：</a:t>
            </a:r>
            <a:r>
              <a:rPr lang="zh-TW" altLang="en-US" sz="3900" dirty="0" smtClean="0">
                <a:solidFill>
                  <a:srgbClr val="0070C0"/>
                </a:solidFill>
                <a:hlinkClick r:id="rId3"/>
              </a:rPr>
              <a:t>讓愛看的見</a:t>
            </a:r>
            <a:r>
              <a:rPr lang="zh-TW" altLang="en-US" b="1" dirty="0" smtClean="0">
                <a:solidFill>
                  <a:srgbClr val="0070C0"/>
                </a:solidFill>
              </a:rPr>
              <a:t>請大家先跟</a:t>
            </a:r>
            <a:r>
              <a:rPr lang="zh-TW" altLang="en-US" b="1" dirty="0" smtClean="0">
                <a:solidFill>
                  <a:srgbClr val="0070C0"/>
                </a:solidFill>
                <a:hlinkClick r:id="rId4"/>
              </a:rPr>
              <a:t>伴奏版</a:t>
            </a:r>
            <a:r>
              <a:rPr lang="zh-TW" altLang="en-US" b="1" dirty="0" smtClean="0">
                <a:solidFill>
                  <a:srgbClr val="0070C0"/>
                </a:solidFill>
              </a:rPr>
              <a:t>練習唱歌譜，再跟著</a:t>
            </a:r>
            <a:r>
              <a:rPr lang="zh-TW" altLang="en-US" b="1" dirty="0" smtClean="0">
                <a:solidFill>
                  <a:srgbClr val="0070C0"/>
                </a:solidFill>
                <a:hlinkClick r:id="rId5"/>
              </a:rPr>
              <a:t>範唱版</a:t>
            </a:r>
            <a:r>
              <a:rPr lang="zh-TW" altLang="en-US" b="1" dirty="0" smtClean="0">
                <a:solidFill>
                  <a:srgbClr val="0070C0"/>
                </a:solidFill>
              </a:rPr>
              <a:t>一起唱歌詞。</a:t>
            </a:r>
            <a:endParaRPr lang="en-US" altLang="zh-TW" sz="3900" dirty="0" smtClean="0">
              <a:solidFill>
                <a:srgbClr val="0070C0"/>
              </a:solidFill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4000" dirty="0" smtClean="0">
                <a:solidFill>
                  <a:srgbClr val="FF0000"/>
                </a:solidFill>
              </a:rPr>
              <a:t>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00~13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30</a:t>
            </a:r>
            <a:r>
              <a:rPr lang="zh-TW" altLang="en-US" sz="4000" dirty="0" smtClean="0">
                <a:solidFill>
                  <a:srgbClr val="FF0000"/>
                </a:solidFill>
              </a:rPr>
              <a:t>個別課業輔導時間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       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改到      早上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下課後留下來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594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擔心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我們每天都會上線學習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!!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怕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你還有我們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雖然 世事變化 瞬息萬變   你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你能做的是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/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的</a:t>
            </a: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人生      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掌握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054" y="316726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1.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早睡早起身體好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順應大自然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2.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每天運動不間斷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增強免疫力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3.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保持穩定好心情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感恩好知足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4.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持續學習長智慧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要自我實現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endParaRPr lang="en-US" altLang="zh-TW" sz="4400" dirty="0"/>
          </a:p>
          <a:p>
            <a:endParaRPr lang="en-US" altLang="zh-TW" sz="4400" dirty="0" smtClean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19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6363"/>
            <a:ext cx="18288000" cy="10287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24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755" y="48339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5/26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貼心提醒：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藝文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老師淨化你的心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</a:t>
            </a:r>
            <a:r>
              <a:rPr lang="en-US" altLang="zh-TW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6-2+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三部影片筆記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423" y="39038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5/25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新任務：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閩南語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和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客家語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實驗課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：看完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8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分鐘影片，寫完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挑戰王：你會嗎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上傳社習照片的方法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有彩蛋：今天視訊教學的</a:t>
            </a:r>
            <a:r>
              <a:rPr lang="zh-TW" altLang="en-US" sz="44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來運動：你今天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健身健美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2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009" y="159026"/>
            <a:ext cx="10495722" cy="5809421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健康平安量體溫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照顧好身體和心情  理解世界的變化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抄聯絡簿寫作業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按部就班完成作業   暑假不用再補課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42591"/>
            <a:ext cx="10495722" cy="4422913"/>
          </a:xfrm>
        </p:spPr>
        <p:txBody>
          <a:bodyPr>
            <a:noAutofit/>
          </a:bodyPr>
          <a:lstStyle/>
          <a:p>
            <a:pPr algn="l"/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完成各科的任務</a:t>
            </a: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   **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</a:rPr>
              <a:t>要拍照寄給老師喔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資訊：</a:t>
            </a:r>
            <a:r>
              <a:rPr lang="zh-TW" altLang="en-US" sz="4000" dirty="0" smtClean="0">
                <a:solidFill>
                  <a:srgbClr val="FF0000"/>
                </a:solidFill>
              </a:rPr>
              <a:t>加入</a:t>
            </a:r>
            <a:r>
              <a:rPr lang="en-US" altLang="zh-TW" sz="4000" dirty="0" smtClean="0">
                <a:solidFill>
                  <a:srgbClr val="FF0000"/>
                </a:solidFill>
              </a:rPr>
              <a:t>google class</a:t>
            </a:r>
            <a:r>
              <a:rPr lang="zh-TW" altLang="en-US" sz="4000" dirty="0">
                <a:solidFill>
                  <a:srgbClr val="FF0000"/>
                </a:solidFill>
              </a:rPr>
              <a:t>資訊課程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英文：課本、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習作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、看影片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社會：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看</a:t>
            </a:r>
            <a:r>
              <a:rPr lang="zh-TW" altLang="en-US" sz="4000" dirty="0" smtClean="0">
                <a:solidFill>
                  <a:srgbClr val="FF0000"/>
                </a:solidFill>
              </a:rPr>
              <a:t>影片寫筆記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自然：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看學習吧影片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音樂：</a:t>
            </a:r>
            <a:r>
              <a:rPr lang="zh-TW" altLang="en-US" sz="4000" dirty="0" smtClean="0">
                <a:solidFill>
                  <a:srgbClr val="FF0000"/>
                </a:solidFill>
              </a:rPr>
              <a:t>音樂家海報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美術：</a:t>
            </a:r>
            <a:r>
              <a:rPr lang="zh-TW" altLang="en-US" sz="4000" dirty="0" smtClean="0">
                <a:solidFill>
                  <a:srgbClr val="FF0000"/>
                </a:solidFill>
              </a:rPr>
              <a:t>花朵粽粽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5860" y="3374335"/>
            <a:ext cx="10495722" cy="327494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規劃生活時間表</a:t>
            </a:r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我的專屬</a:t>
            </a:r>
            <a:r>
              <a:rPr lang="zh-TW" altLang="en-US" sz="4000" dirty="0" smtClean="0">
                <a:solidFill>
                  <a:srgbClr val="FF0000"/>
                </a:solidFill>
              </a:rPr>
              <a:t>生活時間表</a:t>
            </a: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愛分享就會互學共好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/>
            </a:r>
            <a:b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</a:b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有疑問上線提問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老師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同學為你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解答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為你解答讓我真的變懂了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09" y="1122362"/>
            <a:ext cx="10538791" cy="529831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9098"/>
              </p:ext>
            </p:extLst>
          </p:nvPr>
        </p:nvGraphicFramePr>
        <p:xfrm>
          <a:off x="516838" y="735303"/>
          <a:ext cx="10058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1827074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58481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7449835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10451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592921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225462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91404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320860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78001794"/>
                    </a:ext>
                  </a:extLst>
                </a:gridCol>
              </a:tblGrid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5/19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5/20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5/21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5/24</a:t>
                      </a:r>
                    </a:p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5/25</a:t>
                      </a:r>
                    </a:p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5/26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5/27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5/28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7440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15388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4111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03438"/>
                  </a:ext>
                </a:extLst>
              </a:tr>
              <a:tr h="331594">
                <a:tc grid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15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986413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338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6641" y="167453"/>
            <a:ext cx="502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我專屬的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生活時間表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參考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華康少女文字W7" panose="02010609010101010101" pitchFamily="49" charset="-120"/>
              <a:ea typeface="華康少女文字W7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261" y="440635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964" y="3283517"/>
            <a:ext cx="4013683" cy="301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6236" y="3283519"/>
            <a:ext cx="4013682" cy="30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722" y="504275"/>
            <a:ext cx="3648954" cy="273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5" y="98584"/>
            <a:ext cx="2771580" cy="369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" y="98584"/>
            <a:ext cx="2493152" cy="3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7405067" y="373223"/>
            <a:ext cx="4786933" cy="2776424"/>
          </a:xfrm>
          <a:prstGeom prst="cloudCallout">
            <a:avLst>
              <a:gd name="adj1" fmla="val -70640"/>
              <a:gd name="adj2" fmla="val 7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誰是自主學習之王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*寫數學作業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*完成任務影片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*拿著課本線上自學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9755" r="127" b="11780"/>
          <a:stretch/>
        </p:blipFill>
        <p:spPr>
          <a:xfrm>
            <a:off x="2916697" y="3795693"/>
            <a:ext cx="5708977" cy="2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" t="10298" r="14093" b="4218"/>
          <a:stretch/>
        </p:blipFill>
        <p:spPr>
          <a:xfrm>
            <a:off x="104503" y="0"/>
            <a:ext cx="12087497" cy="6874940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278674" y="775062"/>
            <a:ext cx="3901439" cy="5564777"/>
          </a:xfrm>
          <a:prstGeom prst="rightArrowCallout">
            <a:avLst>
              <a:gd name="adj1" fmla="val 16837"/>
              <a:gd name="adj2" fmla="val 25000"/>
              <a:gd name="adj3" fmla="val 25000"/>
              <a:gd name="adj4" fmla="val 69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會利用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google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class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的課程留言內容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8513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894" y="467360"/>
            <a:ext cx="8596668" cy="6289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後面的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區域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應該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整潔並保持良好狀態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75549"/>
              </p:ext>
            </p:extLst>
          </p:nvPr>
        </p:nvGraphicFramePr>
        <p:xfrm>
          <a:off x="-23706" y="-34338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609600"/>
            <a:ext cx="8908242" cy="60756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穿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正式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輕鬆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服裝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不要因為是線上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下半身就隨便穿穿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（不要穿花花褲或睡褲等）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981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101600"/>
            <a:ext cx="8596668" cy="6543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1.</a:t>
            </a:r>
            <a:r>
              <a:rPr lang="zh-TW" altLang="zh-TW" dirty="0" smtClean="0"/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打招呼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道早安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目光注視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表示彼此尊重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讓老師看到你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)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2.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介紹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與會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的家人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           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認識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7369"/>
              </p:ext>
            </p:extLst>
          </p:nvPr>
        </p:nvGraphicFramePr>
        <p:xfrm>
          <a:off x="48768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342"/>
            <a:ext cx="8596668" cy="583229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時</a:t>
            </a: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把打擾你專心的訊息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       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通知給關閉，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讓你專心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於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共學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中。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尊重自己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也是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尊重別人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的一種表現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如果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你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不是會議中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發表的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千萬記得把麥克風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給關起來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沒有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人想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聽到你在吃早餐或你家電視的聲音。</a:t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30849"/>
              </p:ext>
            </p:extLst>
          </p:nvPr>
        </p:nvGraphicFramePr>
        <p:xfrm>
          <a:off x="387907" y="-899103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63955"/>
              </p:ext>
            </p:extLst>
          </p:nvPr>
        </p:nvGraphicFramePr>
        <p:xfrm>
          <a:off x="438593" y="294069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9599"/>
            <a:ext cx="9274002" cy="61096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請認真的坐好，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勿在會議中飲食</a:t>
            </a: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不要做其他私人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事情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禁止無禮或違法的行為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sz="32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90" y="181762"/>
            <a:ext cx="8596668" cy="1320800"/>
          </a:xfrm>
        </p:spPr>
        <p:txBody>
          <a:bodyPr/>
          <a:lstStyle/>
          <a:p>
            <a:r>
              <a:rPr lang="zh-TW" altLang="en-US" dirty="0"/>
              <a:t>國語</a:t>
            </a:r>
            <a:r>
              <a:rPr lang="zh-TW" altLang="en-US" dirty="0" smtClean="0"/>
              <a:t>第十二課  沉默的動物園</a:t>
            </a:r>
            <a:endParaRPr lang="zh-TW" altLang="en-US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93" y="796954"/>
            <a:ext cx="9638952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1" y="671119"/>
            <a:ext cx="9657903" cy="6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1" y="1228988"/>
            <a:ext cx="9733420" cy="53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誰先來挑戰</a:t>
            </a:r>
            <a:r>
              <a:rPr lang="en-US" altLang="zh-TW" sz="7200" dirty="0" smtClean="0"/>
              <a:t>!</a:t>
            </a:r>
            <a:r>
              <a:rPr lang="zh-TW" altLang="en-US" sz="7200" dirty="0" smtClean="0"/>
              <a:t>數</a:t>
            </a:r>
            <a:r>
              <a:rPr lang="en-US" altLang="zh-TW" sz="7200" dirty="0" smtClean="0"/>
              <a:t>8-3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7943" y="3383102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先過關者先</a:t>
            </a:r>
            <a:r>
              <a:rPr lang="zh-TW" altLang="en-US" sz="4000" dirty="0" smtClean="0"/>
              <a:t>下課</a:t>
            </a:r>
            <a:r>
              <a:rPr lang="en-US" altLang="zh-TW" sz="4000" dirty="0" smtClean="0"/>
              <a:t>!</a:t>
            </a:r>
          </a:p>
          <a:p>
            <a:r>
              <a:rPr lang="zh-TW" altLang="en-US" sz="4000" dirty="0" smtClean="0"/>
              <a:t>明天準時</a:t>
            </a:r>
            <a:r>
              <a:rPr lang="en-US" altLang="zh-TW" sz="4000" dirty="0" smtClean="0"/>
              <a:t>9:00</a:t>
            </a:r>
            <a:r>
              <a:rPr lang="zh-TW" altLang="en-US" sz="4000" dirty="0" smtClean="0"/>
              <a:t>見喔</a:t>
            </a:r>
            <a:r>
              <a:rPr lang="en-US" altLang="zh-TW" sz="4000" dirty="0" smtClean="0"/>
              <a:t>!</a:t>
            </a:r>
          </a:p>
          <a:p>
            <a:pPr marL="0" indent="0">
              <a:buNone/>
            </a:pPr>
            <a:r>
              <a:rPr lang="en-US" altLang="zh-TW" sz="4000" dirty="0" smtClean="0"/>
              <a:t>	</a:t>
            </a:r>
            <a:r>
              <a:rPr lang="zh-TW" altLang="en-US" sz="4000" dirty="0" smtClean="0"/>
              <a:t>明天來比國</a:t>
            </a:r>
            <a:r>
              <a:rPr lang="en-US" altLang="zh-TW" sz="4000" dirty="0" smtClean="0"/>
              <a:t>11</a:t>
            </a:r>
            <a:r>
              <a:rPr lang="zh-TW" altLang="en-US" sz="4000" dirty="0" smtClean="0"/>
              <a:t>，要先看書預備喔</a:t>
            </a:r>
            <a:r>
              <a:rPr lang="en-US" altLang="zh-TW" sz="4000" dirty="0" smtClean="0"/>
              <a:t>~</a:t>
            </a:r>
          </a:p>
          <a:p>
            <a:r>
              <a:rPr lang="zh-TW" altLang="en-US" sz="4000" dirty="0" smtClean="0"/>
              <a:t>照顧好自己，就是愛家人的表現喔</a:t>
            </a:r>
            <a:r>
              <a:rPr lang="en-US" altLang="zh-TW" sz="4000" dirty="0" smtClean="0"/>
              <a:t>!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57" y="1827557"/>
            <a:ext cx="4032388" cy="2777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3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2447" y="312045"/>
            <a:ext cx="1073766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今天上課前，我們全班一起來玩線上遊戲吧</a:t>
            </a:r>
            <a:r>
              <a:rPr lang="en-US" altLang="zh-TW" sz="40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191" t="9920" r="48583" b="42334"/>
          <a:stretch/>
        </p:blipFill>
        <p:spPr>
          <a:xfrm>
            <a:off x="578213" y="1387021"/>
            <a:ext cx="8819634" cy="491163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2699657" y="4781006"/>
            <a:ext cx="5146766" cy="722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圖說文字 7"/>
          <p:cNvSpPr/>
          <p:nvPr/>
        </p:nvSpPr>
        <p:spPr>
          <a:xfrm>
            <a:off x="5574956" y="1198880"/>
            <a:ext cx="6617043" cy="4521200"/>
          </a:xfrm>
          <a:prstGeom prst="cloudCallout">
            <a:avLst>
              <a:gd name="adj1" fmla="val -63671"/>
              <a:gd name="adj2" fmla="val 57263"/>
            </a:avLst>
          </a:prstGeom>
          <a:solidFill>
            <a:srgbClr val="FFFF00">
              <a:alpha val="70000"/>
            </a:srgbClr>
          </a:solidFill>
          <a:ln>
            <a:solidFill>
              <a:schemeClr val="accent1">
                <a:shade val="5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首先，開一個新分頁，搜尋成功國小網頁</a:t>
            </a:r>
            <a:endParaRPr lang="en-US" altLang="zh-TW" sz="3200" dirty="0" smtClean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接著，進入班級網頁，點選首頁新聞公告</a:t>
            </a:r>
            <a:endParaRPr lang="en-US" altLang="zh-TW" sz="3200" dirty="0" smtClean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最後，等候老師公布，輸入今天的幸運號</a:t>
            </a:r>
            <a:endParaRPr lang="zh-TW" altLang="en-US" sz="3200" dirty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4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自己在家練功玩遊戲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" t="11267" r="400" b="5864"/>
          <a:stretch/>
        </p:blipFill>
        <p:spPr>
          <a:xfrm>
            <a:off x="551818" y="1162878"/>
            <a:ext cx="11341956" cy="533900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697357" y="5496339"/>
            <a:ext cx="3727174" cy="935972"/>
          </a:xfrm>
          <a:prstGeom prst="wedgeEllipseCallout">
            <a:avLst>
              <a:gd name="adj1" fmla="val -41099"/>
              <a:gd name="adj2" fmla="val -5147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614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1517</Words>
  <Application>Microsoft Office PowerPoint</Application>
  <PresentationFormat>寬螢幕</PresentationFormat>
  <Paragraphs>329</Paragraphs>
  <Slides>58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79" baseType="lpstr">
      <vt:lpstr>華康少女文字W3</vt:lpstr>
      <vt:lpstr>華康少女文字W5(P)</vt:lpstr>
      <vt:lpstr>華康少女文字W7</vt:lpstr>
      <vt:lpstr>華康少女文字W7(P)</vt:lpstr>
      <vt:lpstr>華康布丁體</vt:lpstr>
      <vt:lpstr>華康娃娃體(P)</vt:lpstr>
      <vt:lpstr>華康相撲體</vt:lpstr>
      <vt:lpstr>華康海報體W12(P)</vt:lpstr>
      <vt:lpstr>華康墨字體</vt:lpstr>
      <vt:lpstr>華康瘦金體</vt:lpstr>
      <vt:lpstr>華康儷粗宋</vt:lpstr>
      <vt:lpstr>華康儷粗圓</vt:lpstr>
      <vt:lpstr>微軟正黑體</vt:lpstr>
      <vt:lpstr>新細明體</vt:lpstr>
      <vt:lpstr>Arial</vt:lpstr>
      <vt:lpstr>Calibri</vt:lpstr>
      <vt:lpstr>Segoe UI</vt:lpstr>
      <vt:lpstr>Trebuchet MS</vt:lpstr>
      <vt:lpstr>Wingdings</vt:lpstr>
      <vt:lpstr>Wingdings 3</vt:lpstr>
      <vt:lpstr>多面向</vt:lpstr>
      <vt:lpstr>https://quizizz.com/join</vt:lpstr>
      <vt:lpstr>  </vt:lpstr>
      <vt:lpstr>點名時間</vt:lpstr>
      <vt:lpstr>PowerPoint 簡報</vt:lpstr>
      <vt:lpstr>PowerPoint 簡報</vt:lpstr>
      <vt:lpstr>PowerPoint 簡報</vt:lpstr>
      <vt:lpstr>誰先來挑戰!數8-3</vt:lpstr>
      <vt:lpstr> </vt:lpstr>
      <vt:lpstr>自己在家練功玩遊戲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點名時間</vt:lpstr>
      <vt:lpstr> </vt:lpstr>
      <vt:lpstr>點名時間</vt:lpstr>
      <vt:lpstr>接力唱歌：              別害羞~同學陪你唱，一起跟老師PK</vt:lpstr>
      <vt:lpstr>PowerPoint 簡報</vt:lpstr>
      <vt:lpstr>PowerPoint 簡報</vt:lpstr>
      <vt:lpstr>Q老師：我不會上傳科任老師的作業? A:示範給你看  Q老師：太多作業了，我要怎麼做? A：線上教你小撇步  Q老師：數作有些題目，我不會寫 A：線上跟你一起算算看(數重8-3)  Q老師：國練的答案，我不太確定? A：送你解答，自己對答案，再訂正</vt:lpstr>
      <vt:lpstr>PowerPoint 簡報</vt:lpstr>
      <vt:lpstr> </vt:lpstr>
      <vt:lpstr>點名時間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點名時間</vt:lpstr>
      <vt:lpstr>PowerPoint 簡報</vt:lpstr>
      <vt:lpstr>別擔心~我們每天都會上線學習!! 別怕!你還有我們~ 雖然 世事變化 瞬息萬變   你/你能做的是 自己的人生      自己掌握</vt:lpstr>
      <vt:lpstr> </vt:lpstr>
      <vt:lpstr> </vt:lpstr>
      <vt:lpstr> 全民防疫 視同 國民作戰  線上視訊 視同 正式上課      ~線上教學禮儀也是學習的重點~    有家教、有禮貌、高水準的五二人    </vt:lpstr>
      <vt:lpstr> 全民防疫 視同 國民作戰  線上視訊 視同 正式上課      ~線上教學禮儀也是學習的重點~    有家教、有禮貌、高水準的五二人    </vt:lpstr>
      <vt:lpstr>  1.健康平安量體溫      照顧好身體和心情  理解世界的變化 2.抄聯絡簿寫作業      按部就班完成作業   暑假不用再補課  </vt:lpstr>
      <vt:lpstr> 3.完成各科的任務             **要拍照寄給老師喔~ 資訊：加入google class資訊課程 英文：課本、習作、看影片 社會：課本、習作、看影片寫筆記 自然：課本、習作、看學習吧影片 音樂：音樂家海報 美術：花朵粽粽 </vt:lpstr>
      <vt:lpstr>4.規劃生活時間表          我的專屬生活時間表         ~愛分享就會互學共好~ 5.有疑問上線提問         老師/同學為你解答        ~為你解答讓我真的變懂了~ </vt:lpstr>
      <vt:lpstr> </vt:lpstr>
      <vt:lpstr>PowerPoint 簡報</vt:lpstr>
      <vt:lpstr>PowerPoint 簡報</vt:lpstr>
      <vt:lpstr>線上教學禮儀         後面的區域  應該整潔並保持良好狀態</vt:lpstr>
      <vt:lpstr>線上教學禮儀       穿正式/輕鬆服裝  不要因為是線上  下半身就隨便穿穿 （不要穿花花褲或睡褲等）</vt:lpstr>
      <vt:lpstr>線上教學禮儀   1. 打招呼/道早安       目光注視     表示彼此尊重 (讓老師看到你)  2.介紹與會的家人                 給同學認識           </vt:lpstr>
      <vt:lpstr>線上教學禮儀    上課時，   把打擾你專心的訊息              通知給關閉，    讓你專心於共學中。       【尊重自己】   也是      【尊重別人】的一種表現 </vt:lpstr>
      <vt:lpstr>線上教學禮儀        如果 你不是會議中發表的同學， 千萬記得把麥克風給關起來。       沒有人想一邊上課一邊聽到你在吃早餐或你家電視的聲音。 </vt:lpstr>
      <vt:lpstr>線上教學禮儀  請認真的坐好，          勿在會議中飲食     也不要做其他私人事情   禁止無禮或違法的行為  </vt:lpstr>
      <vt:lpstr>國語第十二課  沉默的動物園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1.平安健康量體溫 2.抄聯絡簿寫作業 3.完成自社美任務 4.規劃生活時間表 5.疑問上限問老師</dc:title>
  <dc:creator>Asus</dc:creator>
  <cp:lastModifiedBy>Asus</cp:lastModifiedBy>
  <cp:revision>115</cp:revision>
  <dcterms:created xsi:type="dcterms:W3CDTF">2021-05-18T22:55:16Z</dcterms:created>
  <dcterms:modified xsi:type="dcterms:W3CDTF">2021-05-31T12:18:37Z</dcterms:modified>
</cp:coreProperties>
</file>