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26" r:id="rId2"/>
    <p:sldMasterId id="2147483738" r:id="rId3"/>
    <p:sldMasterId id="2147483750" r:id="rId4"/>
    <p:sldMasterId id="2147483764" r:id="rId5"/>
  </p:sldMasterIdLst>
  <p:notesMasterIdLst>
    <p:notesMasterId r:id="rId47"/>
  </p:notesMasterIdLst>
  <p:sldIdLst>
    <p:sldId id="298" r:id="rId6"/>
    <p:sldId id="349" r:id="rId7"/>
    <p:sldId id="350" r:id="rId8"/>
    <p:sldId id="351" r:id="rId9"/>
    <p:sldId id="352" r:id="rId10"/>
    <p:sldId id="353" r:id="rId11"/>
    <p:sldId id="354" r:id="rId12"/>
    <p:sldId id="335" r:id="rId13"/>
    <p:sldId id="340" r:id="rId14"/>
    <p:sldId id="341" r:id="rId15"/>
    <p:sldId id="319" r:id="rId16"/>
    <p:sldId id="360" r:id="rId17"/>
    <p:sldId id="322" r:id="rId18"/>
    <p:sldId id="361" r:id="rId19"/>
    <p:sldId id="329" r:id="rId20"/>
    <p:sldId id="365" r:id="rId21"/>
    <p:sldId id="332" r:id="rId22"/>
    <p:sldId id="362" r:id="rId23"/>
    <p:sldId id="363" r:id="rId24"/>
    <p:sldId id="364" r:id="rId25"/>
    <p:sldId id="333" r:id="rId26"/>
    <p:sldId id="323" r:id="rId27"/>
    <p:sldId id="324" r:id="rId28"/>
    <p:sldId id="325" r:id="rId29"/>
    <p:sldId id="326" r:id="rId30"/>
    <p:sldId id="343" r:id="rId31"/>
    <p:sldId id="358" r:id="rId32"/>
    <p:sldId id="359" r:id="rId33"/>
    <p:sldId id="344" r:id="rId34"/>
    <p:sldId id="345" r:id="rId35"/>
    <p:sldId id="348" r:id="rId36"/>
    <p:sldId id="346" r:id="rId37"/>
    <p:sldId id="347" r:id="rId38"/>
    <p:sldId id="355" r:id="rId39"/>
    <p:sldId id="366" r:id="rId40"/>
    <p:sldId id="300" r:id="rId41"/>
    <p:sldId id="302" r:id="rId42"/>
    <p:sldId id="303" r:id="rId43"/>
    <p:sldId id="304" r:id="rId44"/>
    <p:sldId id="312" r:id="rId45"/>
    <p:sldId id="296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B6C7D62B-ACDB-41BF-8C39-D9A5732AD611}">
          <p14:sldIdLst>
            <p14:sldId id="298"/>
            <p14:sldId id="349"/>
            <p14:sldId id="350"/>
            <p14:sldId id="351"/>
            <p14:sldId id="352"/>
            <p14:sldId id="353"/>
            <p14:sldId id="354"/>
            <p14:sldId id="335"/>
            <p14:sldId id="340"/>
            <p14:sldId id="341"/>
            <p14:sldId id="319"/>
            <p14:sldId id="360"/>
            <p14:sldId id="322"/>
            <p14:sldId id="361"/>
            <p14:sldId id="329"/>
            <p14:sldId id="365"/>
            <p14:sldId id="332"/>
            <p14:sldId id="362"/>
            <p14:sldId id="363"/>
            <p14:sldId id="364"/>
            <p14:sldId id="333"/>
            <p14:sldId id="323"/>
            <p14:sldId id="324"/>
            <p14:sldId id="325"/>
            <p14:sldId id="326"/>
            <p14:sldId id="343"/>
            <p14:sldId id="358"/>
            <p14:sldId id="359"/>
            <p14:sldId id="344"/>
            <p14:sldId id="345"/>
            <p14:sldId id="348"/>
            <p14:sldId id="346"/>
            <p14:sldId id="347"/>
            <p14:sldId id="355"/>
            <p14:sldId id="366"/>
            <p14:sldId id="300"/>
            <p14:sldId id="302"/>
            <p14:sldId id="303"/>
            <p14:sldId id="304"/>
            <p14:sldId id="312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94660"/>
  </p:normalViewPr>
  <p:slideViewPr>
    <p:cSldViewPr>
      <p:cViewPr varScale="1">
        <p:scale>
          <a:sx n="110" d="100"/>
          <a:sy n="110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97A5E-3587-4249-9B6E-73A12E8A7A67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35454-6CF6-4595-9D0D-1A844506515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48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zh-TW"/>
              <a:t>2014/9/5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B1F98-2B76-42E3-897B-36D20E024A6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158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AA463-97E7-4A5C-BA73-E004D2A55F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8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0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1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19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17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2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51325-E082-4129-952C-E9FAAA9999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8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C3C61-0E36-4696-842D-1AF3EB214FB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9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DAA463-97E7-4A5C-BA73-E004D2A55F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3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/>
                <a:ea typeface="微軟正黑體"/>
                <a:cs typeface="微軟正黑體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2F6A0-2914-4B5A-BCDC-CDB3167317BE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33BC69-3427-48FF-A758-FC5105E76E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52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373-8DFA-43B6-814C-C06449A46761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07C35-C47B-43AA-ABC5-AF371D8E703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2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28CBA-4DAC-4B35-99B2-38E16466572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EEF4D-AAFC-4BBB-9869-6E8D8C610F4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4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/>
                <a:ea typeface="微軟正黑體"/>
                <a:cs typeface="微軟正黑體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2F6A0-2914-4B5A-BCDC-CDB3167317BE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33BC69-3427-48FF-A758-FC5105E76E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26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資訊素養推廣說明會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42938"/>
            <a:ext cx="23717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66906"/>
            <a:ext cx="8229600" cy="4357694"/>
          </a:xfrm>
          <a:ln>
            <a:solidFill>
              <a:srgbClr val="83561B">
                <a:alpha val="40000"/>
              </a:srgbClr>
            </a:solidFill>
          </a:ln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  <a:lvl2pPr>
              <a:defRPr>
                <a:latin typeface="微軟正黑體"/>
                <a:ea typeface="微軟正黑體"/>
                <a:cs typeface="微軟正黑體"/>
              </a:defRPr>
            </a:lvl2pPr>
            <a:lvl3pPr>
              <a:defRPr>
                <a:latin typeface="微軟正黑體"/>
                <a:ea typeface="微軟正黑體"/>
                <a:cs typeface="微軟正黑體"/>
              </a:defRPr>
            </a:lvl3pPr>
            <a:lvl4pPr>
              <a:defRPr>
                <a:latin typeface="微軟正黑體"/>
                <a:ea typeface="微軟正黑體"/>
                <a:cs typeface="微軟正黑體"/>
              </a:defRPr>
            </a:lvl4pPr>
            <a:lvl5pPr>
              <a:defRPr>
                <a:latin typeface="微軟正黑體"/>
                <a:ea typeface="微軟正黑體"/>
                <a:cs typeface="微軟正黑體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D64F7-11F4-4760-BE20-DA308AF1B4D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635A5-EE66-4CBF-98A7-32A90E4D459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BCD8E-AD66-4F2D-ADC6-790F8995720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EF823-4D36-4984-A3F7-449CB2BE19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9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61FA4-210F-4ED4-97C3-F4F70950A309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3C7A3-C461-4DF8-9F30-2D407F0310E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E78A7-A7DD-43FA-9197-D0DC59F028C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5911-147C-4E98-BCBD-6534C3D551B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CA528-5537-4B93-8E9B-D94828A67E2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38699-3A6B-443C-A3EE-28BE8C5741C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858D2-AEBA-45C2-8FB4-0E98E7C8184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CE966-7CB1-469C-A76D-D9AFDC903E3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1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2153F-3BB9-4EAE-8096-6C6176585558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35AC8A-59AA-4AC4-B114-509F0D33F2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12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資訊素養推廣說明會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42938"/>
            <a:ext cx="23717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66906"/>
            <a:ext cx="8229600" cy="4357694"/>
          </a:xfrm>
          <a:ln>
            <a:solidFill>
              <a:srgbClr val="83561B">
                <a:alpha val="40000"/>
              </a:srgbClr>
            </a:solidFill>
          </a:ln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  <a:lvl2pPr>
              <a:defRPr>
                <a:latin typeface="微軟正黑體"/>
                <a:ea typeface="微軟正黑體"/>
                <a:cs typeface="微軟正黑體"/>
              </a:defRPr>
            </a:lvl2pPr>
            <a:lvl3pPr>
              <a:defRPr>
                <a:latin typeface="微軟正黑體"/>
                <a:ea typeface="微軟正黑體"/>
                <a:cs typeface="微軟正黑體"/>
              </a:defRPr>
            </a:lvl3pPr>
            <a:lvl4pPr>
              <a:defRPr>
                <a:latin typeface="微軟正黑體"/>
                <a:ea typeface="微軟正黑體"/>
                <a:cs typeface="微軟正黑體"/>
              </a:defRPr>
            </a:lvl4pPr>
            <a:lvl5pPr>
              <a:defRPr>
                <a:latin typeface="微軟正黑體"/>
                <a:ea typeface="微軟正黑體"/>
                <a:cs typeface="微軟正黑體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D64F7-11F4-4760-BE20-DA308AF1B4D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635A5-EE66-4CBF-98A7-32A90E4D459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173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7FA2E-B758-483B-BCBF-51D8526D937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5EFE0-42EC-4810-AF14-2A5AD2D0462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34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373-8DFA-43B6-814C-C06449A46761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07C35-C47B-43AA-ABC5-AF371D8E703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55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28CBA-4DAC-4B35-99B2-38E16466572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EEF4D-AAFC-4BBB-9869-6E8D8C610F4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243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/>
                <a:ea typeface="微軟正黑體"/>
                <a:cs typeface="微軟正黑體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2F6A0-2914-4B5A-BCDC-CDB3167317BE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33BC69-3427-48FF-A758-FC5105E76E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25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資訊素養推廣說明會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42938"/>
            <a:ext cx="23717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66906"/>
            <a:ext cx="8229600" cy="4357694"/>
          </a:xfrm>
          <a:ln>
            <a:solidFill>
              <a:srgbClr val="83561B">
                <a:alpha val="40000"/>
              </a:srgbClr>
            </a:solidFill>
          </a:ln>
        </p:spPr>
        <p:txBody>
          <a:bodyPr/>
          <a:lstStyle>
            <a:lvl1pPr>
              <a:defRPr>
                <a:latin typeface="微軟正黑體"/>
                <a:ea typeface="微軟正黑體"/>
                <a:cs typeface="微軟正黑體"/>
              </a:defRPr>
            </a:lvl1pPr>
            <a:lvl2pPr>
              <a:defRPr>
                <a:latin typeface="微軟正黑體"/>
                <a:ea typeface="微軟正黑體"/>
                <a:cs typeface="微軟正黑體"/>
              </a:defRPr>
            </a:lvl2pPr>
            <a:lvl3pPr>
              <a:defRPr>
                <a:latin typeface="微軟正黑體"/>
                <a:ea typeface="微軟正黑體"/>
                <a:cs typeface="微軟正黑體"/>
              </a:defRPr>
            </a:lvl3pPr>
            <a:lvl4pPr>
              <a:defRPr>
                <a:latin typeface="微軟正黑體"/>
                <a:ea typeface="微軟正黑體"/>
                <a:cs typeface="微軟正黑體"/>
              </a:defRPr>
            </a:lvl4pPr>
            <a:lvl5pPr>
              <a:defRPr>
                <a:latin typeface="微軟正黑體"/>
                <a:ea typeface="微軟正黑體"/>
                <a:cs typeface="微軟正黑體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D64F7-11F4-4760-BE20-DA308AF1B4D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635A5-EE66-4CBF-98A7-32A90E4D459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6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BCD8E-AD66-4F2D-ADC6-790F8995720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EF823-4D36-4984-A3F7-449CB2BE19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9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61FA4-210F-4ED4-97C3-F4F70950A309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3C7A3-C461-4DF8-9F30-2D407F0310E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375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E78A7-A7DD-43FA-9197-D0DC59F028C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5911-147C-4E98-BCBD-6534C3D551B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033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CA528-5537-4B93-8E9B-D94828A67E2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38699-3A6B-443C-A3EE-28BE8C5741C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36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858D2-AEBA-45C2-8FB4-0E98E7C8184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CE966-7CB1-469C-A76D-D9AFDC903E3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8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BCD8E-AD66-4F2D-ADC6-790F8995720D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EF823-4D36-4984-A3F7-449CB2BE19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62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2153F-3BB9-4EAE-8096-6C6176585558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35AC8A-59AA-4AC4-B114-509F0D33F2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63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7FA2E-B758-483B-BCBF-51D8526D937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5EFE0-42EC-4810-AF14-2A5AD2D0462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65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373-8DFA-43B6-814C-C06449A46761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07C35-C47B-43AA-ABC5-AF371D8E703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1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28CBA-4DAC-4B35-99B2-38E164665725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EEF4D-AAFC-4BBB-9869-6E8D8C610F4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72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rtlCol="0"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en-GB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32645B9E-53AB-4D8A-92ED-C1A54AF8DEB2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群組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圓角矩形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1" name="圓角矩形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3" name="圓角矩形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14" name="橢圓​​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等腰三角形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平形四邊形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心形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48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0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rtlCol="0"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en-GB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90FE3345-A3A9-4136-9D2A-C7B42253BEAE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圓角矩形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1" name="橢圓​​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等腰三角形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平形四邊形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心形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70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1EAC1901-F3BF-47D9-A8FB-91C5717D23FB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44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45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7085A8E5-3A51-4C6E-8456-9D6E34475A76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34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5E7C8C22-4409-4E8B-B1DC-0A082F7B19F4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6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投影片母片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5"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D61FA4-210F-4ED4-97C3-F4F70950A309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3C7A3-C461-4DF8-9F30-2D407F0310E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22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7001E418-CB4F-4C7F-BA88-CA9083513F11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9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3C6B8B86-9F02-4353-8766-B79EB13BBFC8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45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F0BD0D24-72F0-46FB-93F8-B9ACC85F110A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76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E38101F9-FF92-4AF3-91DD-C4F378D404C8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88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GB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6C216628-969E-44F8-BAE9-53BBA17AA2B2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23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45EED339-6044-4E4E-8EC5-2A148882AC18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54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en-GB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en-GB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BF7FDF15-3A13-4068-A53B-649E07AC9661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5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317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466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94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E78A7-A7DD-43FA-9197-D0DC59F028C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5911-147C-4E98-BCBD-6534C3D551B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1443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793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64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311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580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77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865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530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10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CA528-5537-4B93-8E9B-D94828A67E2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38699-3A6B-443C-A3EE-28BE8C5741C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858D2-AEBA-45C2-8FB4-0E98E7C81842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CE966-7CB1-469C-A76D-D9AFDC903E3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2153F-3BB9-4EAE-8096-6C6176585558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35AC8A-59AA-4AC4-B114-509F0D33F26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20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77FA2E-B758-483B-BCBF-51D8526D937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5EFE0-42EC-4810-AF14-2A5AD2D0462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BA637-F643-48D8-A592-6C64238CAB6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75A57-B53A-492E-B61B-40E9518BC88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BA637-F643-48D8-A592-6C64238CAB6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75A57-B53A-492E-B61B-40E9518BC88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BA637-F643-48D8-A592-6C64238CAB63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75A57-B53A-492E-B61B-40E9518BC88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4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dirty="0"/>
              <a:t>按一下以編輯母片標題樣式</a:t>
            </a:r>
            <a:endParaRPr lang="en-GB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dirty="0"/>
              <a:t>按一下以編輯母片文字樣式</a:t>
            </a:r>
          </a:p>
          <a:p>
            <a:pPr lvl="1" rtl="0"/>
            <a:r>
              <a:rPr lang="zh-TW" dirty="0"/>
              <a:t>第二層</a:t>
            </a:r>
          </a:p>
          <a:p>
            <a:pPr lvl="2" rtl="0"/>
            <a:r>
              <a:rPr lang="zh-TW" dirty="0"/>
              <a:t>第三層</a:t>
            </a:r>
          </a:p>
          <a:p>
            <a:pPr lvl="3" rtl="0"/>
            <a:r>
              <a:rPr lang="zh-TW" dirty="0"/>
              <a:t>第四層</a:t>
            </a:r>
          </a:p>
          <a:p>
            <a:pPr lvl="4" rtl="0"/>
            <a:r>
              <a:rPr lang="zh-TW" dirty="0"/>
              <a:t>第五層</a:t>
            </a:r>
            <a:endParaRPr lang="en-GB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FEC24BEE-787B-4DB1-9167-FC333A780DE9}" type="datetime2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2021年9月9日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/>
            <a:fld id="{EDF5074B-1D8C-4FBF-B643-29DBF83DE07B}" type="slidenum">
              <a:rPr lang="en-GB" altLang="zh-TW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2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3CA9313-FA9A-4D39-B9B6-BF312C57459D}" type="datetimeFigureOut">
              <a:rPr lang="zh-TW" altLang="en-US" smtClean="0"/>
              <a:pPr/>
              <a:t>2021/9/9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6EE3534-500B-40FE-948E-8FB943452D0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893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nga.moe.edu.tw/index.php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.sfaa.gov.tw/" TargetMode="External"/><Relationship Id="rId2" Type="http://schemas.openxmlformats.org/officeDocument/2006/relationships/hyperlink" Target="https://youtu.be/P8cYUgrCJ1Q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png"/><Relationship Id="rId4" Type="http://schemas.openxmlformats.org/officeDocument/2006/relationships/hyperlink" Target="https://crc.sfaa.gov.tw/Chil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yedu.moe.gov.tw/publishList.aspx?uid=1036&amp;pid=1033&amp;q=%u5b50%u8077%u6559%u80b2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familyedu.moe.gov.tw/publish.aspx?uid=1036&amp;pid=1033&amp;p_id=41" TargetMode="External"/><Relationship Id="rId7" Type="http://schemas.openxmlformats.org/officeDocument/2006/relationships/hyperlink" Target="https://familyedu.moe.gov.tw/publish.aspx?uid=1036&amp;pid=1033&amp;p_id=38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hyperlink" Target="https://familyedu.moe.gov.tw/publish.aspx?uid=1036&amp;pid=1033&amp;p_id=37" TargetMode="Externa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9592" y="1232060"/>
            <a:ext cx="7772400" cy="1512912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>
                <a:solidFill>
                  <a:srgbClr val="0000FF"/>
                </a:solidFill>
              </a:rPr>
              <a:t>桃園市成功國小</a:t>
            </a:r>
            <a:r>
              <a:rPr lang="en-US" altLang="zh-TW" sz="6600" b="1" dirty="0">
                <a:solidFill>
                  <a:srgbClr val="0000FF"/>
                </a:solidFill>
              </a:rPr>
              <a:t/>
            </a:r>
            <a:br>
              <a:rPr lang="en-US" altLang="zh-TW" sz="6600" b="1" dirty="0">
                <a:solidFill>
                  <a:srgbClr val="0000FF"/>
                </a:solidFill>
              </a:rPr>
            </a:br>
            <a:r>
              <a:rPr lang="en-US" altLang="zh-TW" sz="6600" b="1" dirty="0">
                <a:solidFill>
                  <a:srgbClr val="0000FF"/>
                </a:solidFill>
              </a:rPr>
              <a:t>110</a:t>
            </a:r>
            <a:r>
              <a:rPr lang="zh-TW" altLang="en-US" sz="6600" b="1" dirty="0">
                <a:solidFill>
                  <a:srgbClr val="0000FF"/>
                </a:solidFill>
              </a:rPr>
              <a:t>學年度班級親師會</a:t>
            </a: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2124167" y="5936052"/>
            <a:ext cx="4920208" cy="57532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800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5855" y="3068960"/>
            <a:ext cx="6576831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9900" b="1" cap="none" spc="0" dirty="0">
                <a:ln w="11430"/>
                <a:solidFill>
                  <a:srgbClr val="F4183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歡迎您</a:t>
            </a:r>
            <a:r>
              <a:rPr lang="en-US" altLang="zh-TW" sz="9900" b="1" cap="none" spc="0" dirty="0">
                <a:ln w="11430"/>
                <a:solidFill>
                  <a:srgbClr val="F4183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~~</a:t>
            </a:r>
            <a:endParaRPr lang="zh-TW" altLang="en-US" sz="9900" b="1" cap="none" spc="0" dirty="0">
              <a:ln w="11430"/>
              <a:solidFill>
                <a:srgbClr val="F4183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079704" y="5022390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C00000"/>
                </a:solidFill>
              </a:rPr>
              <a:t>110.09.10</a:t>
            </a:r>
            <a:endParaRPr lang="zh-TW" alt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教育部網路守護天使程式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457200" y="1966913"/>
            <a:ext cx="8229600" cy="4357687"/>
          </a:xfrm>
          <a:ln>
            <a:solidFill>
              <a:srgbClr val="83561B">
                <a:alpha val="39999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http://nga.moe.edu.tw/index.php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44BF7-142C-4A3F-A8BC-F1CA9446DC7B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3C871-C510-4FE8-8B26-D6920A28BC2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277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8532813" cy="3765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4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4"/>
          <p:cNvSpPr>
            <a:spLocks noGrp="1"/>
          </p:cNvSpPr>
          <p:nvPr>
            <p:ph type="title"/>
          </p:nvPr>
        </p:nvSpPr>
        <p:spPr>
          <a:xfrm>
            <a:off x="612364" y="-675456"/>
            <a:ext cx="8208912" cy="20621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TW" sz="4600" dirty="0">
                <a:ln>
                  <a:noFill/>
                </a:ln>
                <a:solidFill>
                  <a:srgbClr val="00B050"/>
                </a:solidFill>
                <a:latin typeface="王漢宗特圓體繁"/>
                <a:ea typeface="文鼎新藝體" panose="02010609010101010101" pitchFamily="49" charset="-120"/>
              </a:rPr>
              <a:t/>
            </a:r>
            <a:br>
              <a:rPr lang="en-US" altLang="zh-TW" sz="4600" dirty="0">
                <a:ln>
                  <a:noFill/>
                </a:ln>
                <a:solidFill>
                  <a:srgbClr val="00B050"/>
                </a:solidFill>
                <a:latin typeface="王漢宗特圓體繁"/>
                <a:ea typeface="文鼎新藝體" panose="02010609010101010101" pitchFamily="49" charset="-120"/>
              </a:rPr>
            </a:br>
            <a:r>
              <a:rPr lang="en-US" altLang="zh-TW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8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視力保健宣導</a:t>
            </a:r>
            <a:r>
              <a:rPr lang="en-US" altLang="zh-TW" sz="48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800" dirty="0">
              <a:ln>
                <a:noFill/>
              </a:ln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3" name="內容版面配置區 5"/>
          <p:cNvSpPr>
            <a:spLocks noGrp="1"/>
          </p:cNvSpPr>
          <p:nvPr>
            <p:ph idx="1"/>
          </p:nvPr>
        </p:nvSpPr>
        <p:spPr>
          <a:xfrm>
            <a:off x="1261265" y="6043904"/>
            <a:ext cx="7416800" cy="749201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孩子</a:t>
            </a:r>
            <a:r>
              <a:rPr lang="zh-TW" altLang="en-US" sz="3200" dirty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收到複檢通知單，務必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就醫！</a:t>
            </a:r>
            <a:endParaRPr lang="en-US" altLang="zh-TW" sz="3200" dirty="0">
              <a:solidFill>
                <a:srgbClr val="7030A0"/>
              </a:solidFill>
              <a:latin typeface="華康POP1體W7(P)" pitchFamily="82" charset="-120"/>
              <a:ea typeface="華康POP1體W7(P)" pitchFamily="82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7972"/>
            <a:ext cx="7922489" cy="48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4"/>
          <p:cNvSpPr>
            <a:spLocks noGrp="1"/>
          </p:cNvSpPr>
          <p:nvPr>
            <p:ph type="title"/>
          </p:nvPr>
        </p:nvSpPr>
        <p:spPr>
          <a:xfrm>
            <a:off x="347308" y="-675456"/>
            <a:ext cx="8208912" cy="20621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TW" sz="4600" dirty="0">
                <a:solidFill>
                  <a:srgbClr val="00B050"/>
                </a:solidFill>
                <a:latin typeface="王漢宗特圓體繁"/>
                <a:ea typeface="文鼎新藝體" panose="02010609010101010101" pitchFamily="49" charset="-120"/>
              </a:rPr>
              <a:t/>
            </a:r>
            <a:br>
              <a:rPr lang="en-US" altLang="zh-TW" sz="4600" dirty="0">
                <a:solidFill>
                  <a:srgbClr val="00B050"/>
                </a:solidFill>
                <a:latin typeface="王漢宗特圓體繁"/>
                <a:ea typeface="文鼎新藝體" panose="02010609010101010101" pitchFamily="49" charset="-120"/>
              </a:rPr>
            </a:br>
            <a:r>
              <a:rPr lang="zh-TW" altLang="en-US" sz="4600" dirty="0" smtClean="0">
                <a:solidFill>
                  <a:srgbClr val="00B050"/>
                </a:solidFill>
                <a:latin typeface="王漢宗特圓體繁"/>
                <a:ea typeface="文鼎新藝體" panose="02010609010101010101" pitchFamily="49" charset="-120"/>
              </a:rPr>
              <a:t>    </a:t>
            </a:r>
            <a:r>
              <a:rPr lang="en-US" altLang="zh-TW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8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視力保健宣導</a:t>
            </a:r>
            <a:r>
              <a:rPr lang="en-US" altLang="zh-TW" sz="48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800" dirty="0">
              <a:ln>
                <a:noFill/>
              </a:ln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483" name="內容版面配置區 5"/>
          <p:cNvSpPr>
            <a:spLocks noGrp="1"/>
          </p:cNvSpPr>
          <p:nvPr>
            <p:ph idx="1"/>
          </p:nvPr>
        </p:nvSpPr>
        <p:spPr>
          <a:xfrm>
            <a:off x="1261265" y="6043904"/>
            <a:ext cx="7416800" cy="749201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孩子</a:t>
            </a:r>
            <a:r>
              <a:rPr lang="zh-TW" altLang="en-US" sz="3200" dirty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收到複檢通知單，務必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就醫！</a:t>
            </a:r>
            <a:endParaRPr lang="en-US" altLang="zh-TW" sz="3200" dirty="0">
              <a:solidFill>
                <a:srgbClr val="7030A0"/>
              </a:solidFill>
              <a:latin typeface="華康POP1體W7(P)" pitchFamily="82" charset="-120"/>
              <a:ea typeface="華康POP1體W7(P)" pitchFamily="82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6" y="1268760"/>
            <a:ext cx="850380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4"/>
          <p:cNvSpPr>
            <a:spLocks noGrp="1"/>
          </p:cNvSpPr>
          <p:nvPr>
            <p:ph type="title"/>
          </p:nvPr>
        </p:nvSpPr>
        <p:spPr>
          <a:xfrm>
            <a:off x="1063815" y="0"/>
            <a:ext cx="6799263" cy="13684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4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6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口腔保健宣導</a:t>
            </a:r>
            <a:r>
              <a:rPr lang="en-US" altLang="zh-TW" sz="46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600" dirty="0">
              <a:ln>
                <a:noFill/>
              </a:ln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0"/>
          <a:stretch/>
        </p:blipFill>
        <p:spPr>
          <a:xfrm>
            <a:off x="1063815" y="1196752"/>
            <a:ext cx="7314145" cy="4613773"/>
          </a:xfrm>
          <a:prstGeom prst="rect">
            <a:avLst/>
          </a:prstGeom>
        </p:spPr>
      </p:pic>
      <p:sp>
        <p:nvSpPr>
          <p:cNvPr id="6" name="內容版面配置區 5"/>
          <p:cNvSpPr txBox="1">
            <a:spLocks/>
          </p:cNvSpPr>
          <p:nvPr/>
        </p:nvSpPr>
        <p:spPr>
          <a:xfrm>
            <a:off x="1547664" y="5949280"/>
            <a:ext cx="7416800" cy="74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孩子收到複檢通知單，務必就醫！</a:t>
            </a:r>
            <a:endParaRPr lang="en-US" altLang="zh-TW" sz="3200" dirty="0" smtClean="0">
              <a:solidFill>
                <a:srgbClr val="7030A0"/>
              </a:solidFill>
              <a:latin typeface="華康POP1體W7(P)" pitchFamily="82" charset="-120"/>
              <a:ea typeface="華康POP1體W7(P)" pitchFamily="82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2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4"/>
          <p:cNvSpPr>
            <a:spLocks noGrp="1"/>
          </p:cNvSpPr>
          <p:nvPr>
            <p:ph type="title"/>
          </p:nvPr>
        </p:nvSpPr>
        <p:spPr>
          <a:xfrm>
            <a:off x="1187624" y="-99392"/>
            <a:ext cx="6799263" cy="13684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4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6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口腔保健宣導</a:t>
            </a:r>
            <a:r>
              <a:rPr lang="en-US" altLang="zh-TW" sz="4600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600" dirty="0">
              <a:ln>
                <a:noFill/>
              </a:ln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971600" y="980728"/>
            <a:ext cx="7488832" cy="5040560"/>
          </a:xfrm>
          <a:prstGeom prst="rect">
            <a:avLst/>
          </a:prstGeom>
        </p:spPr>
      </p:pic>
      <p:sp>
        <p:nvSpPr>
          <p:cNvPr id="7" name="內容版面配置區 5"/>
          <p:cNvSpPr txBox="1">
            <a:spLocks/>
          </p:cNvSpPr>
          <p:nvPr/>
        </p:nvSpPr>
        <p:spPr>
          <a:xfrm>
            <a:off x="1403648" y="6108799"/>
            <a:ext cx="7416800" cy="74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孩子收到複檢通知單，務必就醫！</a:t>
            </a:r>
            <a:endParaRPr lang="en-US" altLang="zh-TW" sz="3200" dirty="0" smtClean="0">
              <a:solidFill>
                <a:srgbClr val="7030A0"/>
              </a:solidFill>
              <a:latin typeface="華康POP1體W7(P)" pitchFamily="82" charset="-120"/>
              <a:ea typeface="華康POP1體W7(P)" pitchFamily="82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81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123728" y="-99392"/>
            <a:ext cx="4722862" cy="135636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登革熱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制宣導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pic>
        <p:nvPicPr>
          <p:cNvPr id="1026" name="Picture 2" descr="http://chong-en-group.com.tw/comm/argument_resource/image/%E8%A1%9B%E6%95%99%E8%B3%87%E6%96%99/%E7%99%BB%E9%9D%A9%E7%86%B1%E8%A1%9B%E6%95%99%E5%AE%A3%E5%82%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32848" cy="55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162126"/>
            <a:ext cx="5040560" cy="135636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冠肺炎防疫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899592" y="1700808"/>
            <a:ext cx="7848873" cy="540060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教職員接種情形─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教職員接種率達</a:t>
            </a:r>
            <a:r>
              <a:rPr lang="en-US" altLang="zh-TW" sz="2800" dirty="0" smtClean="0">
                <a:ea typeface="文鼎新粗黑" panose="02010609010101010101" pitchFamily="49" charset="-120"/>
              </a:rPr>
              <a:t>98.85%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，未施打教師皆依規定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於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每週入校前完成快篩</a:t>
            </a:r>
            <a:endParaRPr lang="en-US" altLang="zh-TW" sz="2800" u="sng" dirty="0" smtClean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校外人士進校控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管─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因應防疫，非必要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一律謝絕外賓進校</a:t>
            </a:r>
            <a:endParaRPr lang="en-US" altLang="zh-TW" sz="2800" u="sng" dirty="0" smtClean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校外工作人員如有接觸師生者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需檢附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疫苗、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快</a:t>
            </a:r>
            <a:endParaRPr lang="en-US" altLang="zh-TW" sz="2800" u="sng" dirty="0" smtClean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 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  篩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、</a:t>
            </a:r>
            <a:r>
              <a:rPr lang="en-US" altLang="zh-TW" sz="2800" u="sng" dirty="0" err="1" smtClean="0">
                <a:solidFill>
                  <a:schemeClr val="accent3"/>
                </a:solidFill>
                <a:ea typeface="文鼎新粗黑" panose="02010609010101010101" pitchFamily="49" charset="-120"/>
              </a:rPr>
              <a:t>PCR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證明</a:t>
            </a:r>
            <a:endParaRPr lang="en-US" altLang="zh-TW" sz="2800" u="sng" dirty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文鼎新粗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3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80099" y="8163"/>
            <a:ext cx="5040560" cy="135636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冠肺炎防疫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4896544" cy="5400600"/>
          </a:xfrm>
        </p:spPr>
        <p:txBody>
          <a:bodyPr>
            <a:normAutofit fontScale="92500"/>
          </a:bodyPr>
          <a:lstStyle/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體溫管控─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dirty="0" smtClean="0">
                <a:ea typeface="文鼎新粗黑" panose="02010609010101010101" pitchFamily="49" charset="-120"/>
              </a:rPr>
              <a:t>入</a:t>
            </a:r>
            <a:r>
              <a:rPr lang="zh-TW" altLang="zh-TW" sz="2800" dirty="0">
                <a:ea typeface="文鼎新粗黑" panose="02010609010101010101" pitchFamily="49" charset="-120"/>
              </a:rPr>
              <a:t>校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前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請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先</a:t>
            </a:r>
            <a:r>
              <a:rPr lang="zh-TW" altLang="zh-TW" sz="2800" dirty="0">
                <a:ea typeface="文鼎新粗黑" panose="02010609010101010101" pitchFamily="49" charset="-120"/>
              </a:rPr>
              <a:t>進行自主管理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，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在</a:t>
            </a:r>
            <a:r>
              <a:rPr lang="zh-TW" altLang="zh-TW" sz="2800" dirty="0">
                <a:ea typeface="文鼎新粗黑" panose="02010609010101010101" pitchFamily="49" charset="-120"/>
              </a:rPr>
              <a:t>家裡自行量測體溫</a:t>
            </a:r>
            <a:r>
              <a:rPr lang="zh-TW" altLang="en-US" sz="2800" dirty="0">
                <a:ea typeface="文鼎新粗黑" panose="02010609010101010101" pitchFamily="49" charset="-120"/>
              </a:rPr>
              <a:t>並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記錄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在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聯絡簿</a:t>
            </a:r>
            <a:r>
              <a:rPr lang="zh-TW" altLang="en-US" sz="2800" dirty="0">
                <a:ea typeface="文鼎新粗黑" panose="02010609010101010101" pitchFamily="49" charset="-120"/>
              </a:rPr>
              <a:t>上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。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家庭</a:t>
            </a:r>
            <a:r>
              <a:rPr lang="zh-TW" altLang="en-US" sz="2800" dirty="0">
                <a:ea typeface="文鼎新粗黑" panose="02010609010101010101" pitchFamily="49" charset="-120"/>
              </a:rPr>
              <a:t>成員的體溫也可一併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記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   錄</a:t>
            </a:r>
            <a:r>
              <a:rPr lang="zh-TW" altLang="en-US" sz="2800" dirty="0">
                <a:ea typeface="文鼎新粗黑" panose="02010609010101010101" pitchFamily="49" charset="-120"/>
              </a:rPr>
              <a:t>在聯絡簿上喔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！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sz="2800" dirty="0">
                <a:ea typeface="文鼎新粗黑" panose="02010609010101010101" pitchFamily="49" charset="-120"/>
              </a:rPr>
              <a:t>進入校門，學校老師將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再次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量</a:t>
            </a:r>
            <a:r>
              <a:rPr lang="zh-TW" altLang="zh-TW" sz="2800" dirty="0">
                <a:ea typeface="文鼎新粗黑" panose="02010609010101010101" pitchFamily="49" charset="-120"/>
              </a:rPr>
              <a:t>測體溫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，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在校期間進行上、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下午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體溫</a:t>
            </a:r>
            <a:r>
              <a:rPr lang="zh-TW" altLang="zh-TW" sz="2800" dirty="0">
                <a:ea typeface="文鼎新粗黑" panose="02010609010101010101" pitchFamily="49" charset="-120"/>
              </a:rPr>
              <a:t>控管</a:t>
            </a:r>
            <a:r>
              <a:rPr lang="zh-TW" altLang="zh-TW" sz="2800" dirty="0" smtClean="0">
                <a:ea typeface="文鼎新粗黑" panose="02010609010101010101" pitchFamily="49" charset="-120"/>
              </a:rPr>
              <a:t>。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教職員進校一律管控體溫，並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進行師生體溫填報。</a:t>
            </a:r>
            <a:endParaRPr lang="en-US" altLang="zh-TW" sz="2800" dirty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文鼎新粗黑" panose="02010609010101010101" pitchFamily="49" charset="-120"/>
            </a:endParaRPr>
          </a:p>
        </p:txBody>
      </p:sp>
      <p:pic>
        <p:nvPicPr>
          <p:cNvPr id="5" name="圖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r="6724"/>
          <a:stretch/>
        </p:blipFill>
        <p:spPr bwMode="auto">
          <a:xfrm rot="21211717">
            <a:off x="4635958" y="1067590"/>
            <a:ext cx="2148735" cy="2534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58" y="4077872"/>
            <a:ext cx="3767602" cy="22025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/>
        </p:blipFill>
        <p:spPr>
          <a:xfrm rot="772457">
            <a:off x="6927433" y="1504538"/>
            <a:ext cx="1972651" cy="2614266"/>
          </a:xfrm>
          <a:prstGeom prst="rect">
            <a:avLst/>
          </a:prstGeom>
        </p:spPr>
      </p:pic>
      <p:sp>
        <p:nvSpPr>
          <p:cNvPr id="7" name="內容版面配置區 5"/>
          <p:cNvSpPr txBox="1">
            <a:spLocks/>
          </p:cNvSpPr>
          <p:nvPr/>
        </p:nvSpPr>
        <p:spPr>
          <a:xfrm>
            <a:off x="5096060" y="6280436"/>
            <a:ext cx="7416800" cy="74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 smtClean="0">
                <a:solidFill>
                  <a:srgbClr val="7030A0"/>
                </a:solidFill>
                <a:latin typeface="華康POP1體W7(P)" pitchFamily="82" charset="-120"/>
                <a:ea typeface="華康POP1體W7(P)" pitchFamily="82" charset="-120"/>
              </a:rPr>
              <a:t>學生每日量測體溫表</a:t>
            </a:r>
            <a:endParaRPr lang="en-US" altLang="zh-TW" sz="2400" dirty="0" smtClean="0">
              <a:solidFill>
                <a:srgbClr val="7030A0"/>
              </a:solidFill>
              <a:latin typeface="華康POP1體W7(P)" pitchFamily="82" charset="-120"/>
              <a:ea typeface="華康POP1體W7(P)" pitchFamily="82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78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80099" y="8163"/>
            <a:ext cx="5040560" cy="135636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冠肺炎防疫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5544616" cy="525818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環境清</a:t>
            </a:r>
            <a:r>
              <a:rPr lang="zh-TW" altLang="en-US" sz="2800" dirty="0">
                <a:ea typeface="文鼎新粗黑" panose="02010609010101010101" pitchFamily="49" charset="-120"/>
              </a:rPr>
              <a:t>消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定期</a:t>
            </a:r>
            <a:r>
              <a:rPr lang="zh-TW" altLang="en-US" sz="2400" dirty="0">
                <a:ea typeface="文鼎新粗黑" panose="02010609010101010101" pitchFamily="49" charset="-120"/>
              </a:rPr>
              <a:t>針對學生經常接觸之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物品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  表面</a:t>
            </a:r>
            <a:r>
              <a:rPr lang="en-US" altLang="zh-TW" sz="2400" dirty="0" smtClean="0">
                <a:ea typeface="文鼎新粗黑" panose="02010609010101010101" pitchFamily="49" charset="-120"/>
              </a:rPr>
              <a:t>(</a:t>
            </a:r>
            <a:r>
              <a:rPr lang="zh-TW" altLang="en-US" sz="2400" dirty="0">
                <a:ea typeface="文鼎新粗黑" panose="02010609010101010101" pitchFamily="49" charset="-120"/>
              </a:rPr>
              <a:t>如門把、桌面、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電燈開關、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  體育器材或</a:t>
            </a:r>
            <a:r>
              <a:rPr lang="zh-TW" altLang="en-US" sz="2400" dirty="0">
                <a:ea typeface="文鼎新粗黑" panose="02010609010101010101" pitchFamily="49" charset="-120"/>
              </a:rPr>
              <a:t>其他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公共區域</a:t>
            </a:r>
            <a:r>
              <a:rPr lang="en-US" altLang="zh-TW" sz="2400" dirty="0">
                <a:ea typeface="文鼎新粗黑" panose="02010609010101010101" pitchFamily="49" charset="-120"/>
              </a:rPr>
              <a:t>)</a:t>
            </a:r>
            <a:r>
              <a:rPr lang="zh-TW" altLang="en-US" sz="2400" dirty="0">
                <a:ea typeface="文鼎新粗黑" panose="02010609010101010101" pitchFamily="49" charset="-120"/>
              </a:rPr>
              <a:t>進行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清消</a:t>
            </a:r>
            <a:r>
              <a:rPr lang="zh-TW" altLang="zh-TW" sz="2400" dirty="0" smtClean="0">
                <a:ea typeface="文鼎新粗黑" panose="02010609010101010101" pitchFamily="49" charset="-120"/>
              </a:rPr>
              <a:t>。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學生於教室上課採</a:t>
            </a:r>
            <a:r>
              <a:rPr lang="zh-TW" altLang="en-US" sz="24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「固定座位」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方式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en-US" altLang="zh-TW" sz="2400" dirty="0">
                <a:ea typeface="文鼎新粗黑" panose="02010609010101010101" pitchFamily="49" charset="-120"/>
              </a:rPr>
              <a:t> </a:t>
            </a:r>
            <a:r>
              <a:rPr lang="en-US" altLang="zh-TW" sz="2400" dirty="0" smtClean="0">
                <a:ea typeface="文鼎新粗黑" panose="02010609010101010101" pitchFamily="49" charset="-120"/>
              </a:rPr>
              <a:t> 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上課；科任課非必要儘量於班級進行，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en-US" altLang="zh-TW" sz="2400" dirty="0">
                <a:ea typeface="文鼎新粗黑" panose="02010609010101010101" pitchFamily="49" charset="-120"/>
              </a:rPr>
              <a:t> </a:t>
            </a:r>
            <a:r>
              <a:rPr lang="en-US" altLang="zh-TW" sz="2400" dirty="0" smtClean="0">
                <a:ea typeface="文鼎新粗黑" panose="02010609010101010101" pitchFamily="49" charset="-120"/>
              </a:rPr>
              <a:t> 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科任教室使用完畢一律清消。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圖書館只有下課時間開放</a:t>
            </a:r>
            <a:r>
              <a:rPr lang="zh-TW" altLang="en-US" sz="2400" dirty="0">
                <a:ea typeface="文鼎新粗黑" panose="02010609010101010101" pitchFamily="49" charset="-120"/>
              </a:rPr>
              <a:t>學生借還書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，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進入</a:t>
            </a:r>
            <a:r>
              <a:rPr lang="zh-TW" altLang="en-US" sz="2400" dirty="0">
                <a:ea typeface="文鼎新粗黑" panose="02010609010101010101" pitchFamily="49" charset="-120"/>
              </a:rPr>
              <a:t>館內需先噴酒精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消毒，所</a:t>
            </a:r>
            <a:r>
              <a:rPr lang="zh-TW" altLang="en-US" sz="2400" dirty="0">
                <a:ea typeface="文鼎新粗黑" panose="02010609010101010101" pitchFamily="49" charset="-120"/>
              </a:rPr>
              <a:t>歸還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的</a:t>
            </a: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書籍</a:t>
            </a:r>
            <a:r>
              <a:rPr lang="zh-TW" altLang="en-US" sz="2400" dirty="0">
                <a:ea typeface="文鼎新粗黑" panose="02010609010101010101" pitchFamily="49" charset="-120"/>
              </a:rPr>
              <a:t>，放置於館內一周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後，</a:t>
            </a:r>
            <a:r>
              <a:rPr lang="zh-TW" altLang="en-US" sz="2400" dirty="0">
                <a:ea typeface="文鼎新粗黑" panose="02010609010101010101" pitchFamily="49" charset="-120"/>
              </a:rPr>
              <a:t>才重新上</a:t>
            </a:r>
            <a:r>
              <a:rPr lang="zh-TW" altLang="en-US" sz="2400" dirty="0" smtClean="0">
                <a:ea typeface="文鼎新粗黑" panose="02010609010101010101" pitchFamily="49" charset="-120"/>
              </a:rPr>
              <a:t>架，</a:t>
            </a:r>
            <a:endParaRPr lang="en-US" altLang="zh-TW" sz="2400" dirty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400" dirty="0" smtClean="0">
                <a:ea typeface="文鼎新粗黑" panose="02010609010101010101" pitchFamily="49" charset="-120"/>
              </a:rPr>
              <a:t>每日定期清</a:t>
            </a:r>
            <a:r>
              <a:rPr lang="zh-TW" altLang="en-US" sz="2400" dirty="0">
                <a:ea typeface="文鼎新粗黑" panose="02010609010101010101" pitchFamily="49" charset="-120"/>
              </a:rPr>
              <a:t>消。</a:t>
            </a:r>
            <a:endParaRPr lang="en-US" altLang="zh-TW" sz="2400" dirty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4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文鼎新粗黑" panose="02010609010101010101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4" r="31288"/>
          <a:stretch/>
        </p:blipFill>
        <p:spPr>
          <a:xfrm rot="824378">
            <a:off x="5874399" y="3785910"/>
            <a:ext cx="2530688" cy="27829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 rot="20680328">
            <a:off x="5516983" y="1150215"/>
            <a:ext cx="2397529" cy="27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864" y="590580"/>
            <a:ext cx="5040560" cy="135636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冠肺炎防疫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43559" y="2104435"/>
            <a:ext cx="5040560" cy="3994716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用餐隔板─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除用餐喝水時間外，在校期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間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全程佩戴口罩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在校用餐一律使用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防疫隔板</a:t>
            </a:r>
            <a:endParaRPr lang="en-US" altLang="zh-TW" sz="2800" u="sng" dirty="0" smtClean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潔牙方式─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於固定座位採「督導式潔牙」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文鼎新粗黑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9" y="1268760"/>
            <a:ext cx="3473079" cy="25685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9" y="3994788"/>
            <a:ext cx="3473079" cy="25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時間到"/>
          <p:cNvGrpSpPr/>
          <p:nvPr/>
        </p:nvGrpSpPr>
        <p:grpSpPr>
          <a:xfrm>
            <a:off x="368195" y="293269"/>
            <a:ext cx="4347821" cy="1526306"/>
            <a:chOff x="4341781" y="-166999"/>
            <a:chExt cx="2741346" cy="789265"/>
          </a:xfrm>
        </p:grpSpPr>
        <p:sp>
          <p:nvSpPr>
            <p:cNvPr id="124" name="圓角矩形 123"/>
            <p:cNvSpPr/>
            <p:nvPr/>
          </p:nvSpPr>
          <p:spPr>
            <a:xfrm>
              <a:off x="4341782" y="-75293"/>
              <a:ext cx="2741345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41781" y="-166999"/>
              <a:ext cx="2741346" cy="69061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成功國小線上教室介紹</a:t>
              </a:r>
            </a:p>
          </p:txBody>
        </p:sp>
      </p:grp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0" name="手繪多邊形 46"/>
          <p:cNvSpPr>
            <a:spLocks noEditPoints="1"/>
          </p:cNvSpPr>
          <p:nvPr/>
        </p:nvSpPr>
        <p:spPr bwMode="auto">
          <a:xfrm>
            <a:off x="2839641" y="3311421"/>
            <a:ext cx="34529" cy="141685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2" name="文字方塊 261"/>
          <p:cNvSpPr txBox="1"/>
          <p:nvPr/>
        </p:nvSpPr>
        <p:spPr>
          <a:xfrm rot="568090">
            <a:off x="4917147" y="519915"/>
            <a:ext cx="420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….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萬一又停課怎麼辦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95" y="2218427"/>
            <a:ext cx="4130884" cy="2739546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251520" y="5885195"/>
            <a:ext cx="4547938" cy="72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親師攜手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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停課不停學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2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5696" y="-99392"/>
            <a:ext cx="5040560" cy="135636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冠肺炎防疫</a:t>
            </a:r>
            <a:r>
              <a:rPr lang="zh-TW" altLang="en-US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措施</a:t>
            </a:r>
            <a:r>
              <a:rPr lang="en-US" altLang="zh-TW" dirty="0" smtClean="0">
                <a:ln>
                  <a:noFill/>
                </a:ln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611560" y="953344"/>
            <a:ext cx="8208912" cy="5904656"/>
          </a:xfrm>
        </p:spPr>
        <p:txBody>
          <a:bodyPr>
            <a:normAutofit fontScale="92500"/>
          </a:bodyPr>
          <a:lstStyle/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家長配合事項─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請幫孩子準備至少</a:t>
            </a:r>
            <a:r>
              <a:rPr lang="en-US" altLang="zh-TW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2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個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口罩</a:t>
            </a:r>
            <a:r>
              <a:rPr lang="zh-TW" altLang="en-US" sz="2800" dirty="0">
                <a:ea typeface="文鼎新粗黑" panose="02010609010101010101" pitchFamily="49" charset="-120"/>
              </a:rPr>
              <a:t>備用</a:t>
            </a:r>
            <a:endParaRPr lang="en-US" altLang="zh-TW" sz="2800" dirty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學生回家後立刻洗手</a:t>
            </a:r>
            <a:r>
              <a:rPr lang="zh-TW" altLang="en-US" sz="2800" dirty="0">
                <a:ea typeface="文鼎新粗黑" panose="02010609010101010101" pitchFamily="49" charset="-120"/>
              </a:rPr>
              <a:t>或以酒精消毒手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部，並維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持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勤洗手</a:t>
            </a:r>
            <a:r>
              <a:rPr lang="zh-TW" altLang="en-US" sz="2800" dirty="0">
                <a:ea typeface="文鼎新粗黑" panose="02010609010101010101" pitchFamily="49" charset="-120"/>
              </a:rPr>
              <a:t>、避免以手接觸口鼻等良好衛生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習慣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生病在家休息不上課</a:t>
            </a:r>
            <a:r>
              <a:rPr lang="zh-TW" altLang="en-US" sz="2800" dirty="0">
                <a:ea typeface="文鼎新粗黑" panose="02010609010101010101" pitchFamily="49" charset="-120"/>
              </a:rPr>
              <a:t>，請家長協助就醫並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確認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原因</a:t>
            </a:r>
            <a:r>
              <a:rPr lang="zh-TW" altLang="en-US" sz="2800" dirty="0">
                <a:ea typeface="文鼎新粗黑" panose="02010609010101010101" pitchFamily="49" charset="-120"/>
              </a:rPr>
              <a:t>後回報導師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。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ea typeface="文鼎新粗黑" panose="02010609010101010101" pitchFamily="49" charset="-120"/>
              </a:rPr>
              <a:t>如自己或家人出現疑似症狀，可撥打免付費防疫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專線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solidFill>
                  <a:schemeClr val="accent3"/>
                </a:solidFill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   </a:t>
            </a:r>
            <a:r>
              <a:rPr lang="en-US" altLang="zh-TW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1922</a:t>
            </a:r>
            <a:r>
              <a:rPr lang="en-US" altLang="zh-TW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(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或</a:t>
            </a:r>
            <a:r>
              <a:rPr lang="en-US" altLang="zh-TW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0800-001922</a:t>
            </a:r>
            <a:r>
              <a:rPr lang="en-US" altLang="zh-TW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)</a:t>
            </a:r>
            <a:r>
              <a:rPr lang="zh-TW" altLang="en-US" sz="2800" dirty="0">
                <a:ea typeface="文鼎新粗黑" panose="02010609010101010101" pitchFamily="49" charset="-120"/>
              </a:rPr>
              <a:t>依指示戴口罩儘速就醫，並請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務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  必</a:t>
            </a:r>
            <a:r>
              <a:rPr lang="zh-TW" altLang="en-US" sz="2800" dirty="0">
                <a:ea typeface="文鼎新粗黑" panose="02010609010101010101" pitchFamily="49" charset="-120"/>
              </a:rPr>
              <a:t>告知醫師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旅遊史、職業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別、接觸史及是否群聚</a:t>
            </a:r>
            <a:endParaRPr lang="en-US" altLang="zh-TW" sz="2800" u="sng" dirty="0" smtClean="0">
              <a:solidFill>
                <a:schemeClr val="accent3"/>
              </a:solidFill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>
                <a:solidFill>
                  <a:schemeClr val="accent3"/>
                </a:solidFill>
                <a:ea typeface="文鼎新粗黑" panose="02010609010101010101" pitchFamily="49" charset="-120"/>
              </a:rPr>
              <a:t> </a:t>
            </a:r>
            <a:r>
              <a:rPr lang="zh-TW" altLang="en-US" sz="2800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   </a:t>
            </a:r>
            <a:r>
              <a:rPr lang="en-US" altLang="zh-TW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(</a:t>
            </a:r>
            <a:r>
              <a:rPr lang="en-US" altLang="zh-TW" sz="2800" u="sng" dirty="0" err="1" smtClean="0">
                <a:solidFill>
                  <a:schemeClr val="accent3"/>
                </a:solidFill>
                <a:ea typeface="文鼎新粗黑" panose="02010609010101010101" pitchFamily="49" charset="-120"/>
              </a:rPr>
              <a:t>TOCC</a:t>
            </a:r>
            <a:r>
              <a:rPr lang="en-US" altLang="zh-TW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)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，以及時診斷通報。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800" dirty="0">
                <a:ea typeface="文鼎新粗黑" panose="02010609010101010101" pitchFamily="49" charset="-120"/>
              </a:rPr>
              <a:t>如家人有接獲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居家檢疫通知</a:t>
            </a:r>
            <a:r>
              <a:rPr lang="zh-TW" altLang="en-US" sz="2800" dirty="0">
                <a:ea typeface="文鼎新粗黑" panose="02010609010101010101" pitchFamily="49" charset="-120"/>
              </a:rPr>
              <a:t>或</a:t>
            </a:r>
            <a:r>
              <a:rPr lang="zh-TW" altLang="en-US" sz="2800" u="sng" dirty="0">
                <a:solidFill>
                  <a:schemeClr val="accent3"/>
                </a:solidFill>
                <a:ea typeface="文鼎新粗黑" panose="02010609010101010101" pitchFamily="49" charset="-120"/>
              </a:rPr>
              <a:t>確診</a:t>
            </a:r>
            <a:r>
              <a:rPr lang="zh-TW" altLang="en-US" sz="2800" u="sng" dirty="0" smtClean="0">
                <a:solidFill>
                  <a:schemeClr val="accent3"/>
                </a:solidFill>
                <a:ea typeface="文鼎新粗黑" panose="02010609010101010101" pitchFamily="49" charset="-120"/>
              </a:rPr>
              <a:t>訊息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請儘速</a:t>
            </a: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r>
              <a:rPr lang="zh-TW" altLang="en-US" sz="2800" dirty="0" smtClean="0">
                <a:ea typeface="文鼎新粗黑" panose="02010609010101010101" pitchFamily="49" charset="-120"/>
              </a:rPr>
              <a:t>   告知</a:t>
            </a:r>
            <a:r>
              <a:rPr lang="zh-TW" altLang="en-US" sz="2800" dirty="0">
                <a:ea typeface="文鼎新粗黑" panose="02010609010101010101" pitchFamily="49" charset="-120"/>
              </a:rPr>
              <a:t>導師或學務</a:t>
            </a:r>
            <a:r>
              <a:rPr lang="zh-TW" altLang="en-US" sz="2800" dirty="0" smtClean="0">
                <a:ea typeface="文鼎新粗黑" panose="02010609010101010101" pitchFamily="49" charset="-120"/>
              </a:rPr>
              <a:t>處健康</a:t>
            </a:r>
            <a:r>
              <a:rPr lang="zh-TW" altLang="en-US" sz="2800" dirty="0">
                <a:ea typeface="文鼎新粗黑" panose="02010609010101010101" pitchFamily="49" charset="-120"/>
              </a:rPr>
              <a:t>中心</a:t>
            </a:r>
            <a:r>
              <a:rPr lang="en-US" altLang="zh-TW" sz="2800" dirty="0">
                <a:ea typeface="文鼎新粗黑" panose="02010609010101010101" pitchFamily="49" charset="-120"/>
              </a:rPr>
              <a:t>(03-3322772#119</a:t>
            </a:r>
            <a:r>
              <a:rPr lang="en-US" altLang="zh-TW" sz="2800" dirty="0" smtClean="0">
                <a:ea typeface="文鼎新粗黑" panose="02010609010101010101" pitchFamily="49" charset="-120"/>
              </a:rPr>
              <a:t>)</a:t>
            </a: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zh-TW" altLang="en-US" sz="2800" dirty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TW" altLang="en-US" sz="2800" dirty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TW" altLang="en-US" sz="2800" dirty="0">
              <a:ea typeface="文鼎新粗黑" panose="02010609010101010101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dirty="0" smtClean="0">
              <a:ea typeface="文鼎新粗黑" panose="02010609010101010101" pitchFamily="49" charset="-120"/>
            </a:endParaRPr>
          </a:p>
          <a:p>
            <a:pPr marL="34290" indent="0">
              <a:buNone/>
            </a:pPr>
            <a:endParaRPr lang="en-US" altLang="zh-TW" sz="2800" dirty="0">
              <a:ea typeface="文鼎新粗黑" panose="02010609010101010101" pitchFamily="49" charset="-120"/>
            </a:endParaRPr>
          </a:p>
          <a:p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文鼎新粗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lh6.googleusercontent.com/2d6FeXslP3OD4qdcKWqm9RAI3h7UN3SNbeqBziaVnYN_bXI3hXywDnS_ohYRbXTXgR92V1HM8nUnYVruLOJ6OcHVg_UHINCeptRwmKK7dIJbsZ8hRVEg0NDt2JVu-ZhI8Q=w12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32656"/>
            <a:ext cx="6840760" cy="6223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23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258888" y="695325"/>
            <a:ext cx="6554787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上、下學注意事項</a:t>
            </a:r>
            <a:endParaRPr lang="zh-TW" altLang="en-US" sz="6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644525" y="2420938"/>
            <a:ext cx="7815263" cy="4214812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本校上學時間為</a:t>
            </a:r>
            <a:r>
              <a:rPr lang="en-US" altLang="zh-TW" sz="30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0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10~7</a:t>
            </a:r>
            <a:r>
              <a:rPr lang="zh-TW" altLang="en-US" sz="30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上學時請送孩子到校門口後</a:t>
            </a:r>
            <a:r>
              <a:rPr lang="zh-TW" altLang="en-US" sz="3000" b="1" dirty="0">
                <a:solidFill>
                  <a:srgbClr val="0000FF"/>
                </a:solidFill>
              </a:rPr>
              <a:t>，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讓其自行進入校園及班級教室─培養獨立自主</a:t>
            </a:r>
            <a:endParaRPr lang="en-US" altLang="zh-TW" sz="3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上、下學請行經本校規畫之交通路線、導護崗哨，並遵守交通規則，</a:t>
            </a:r>
            <a:endParaRPr lang="en-US" altLang="zh-TW" sz="3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None/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不闖紅燈，行走人行道、</a:t>
            </a:r>
            <a:endParaRPr lang="en-US" altLang="zh-TW" sz="3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anose="020B0604020202020204" pitchFamily="34" charset="0"/>
              <a:buNone/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斑馬線，以維護安全。</a:t>
            </a:r>
          </a:p>
        </p:txBody>
      </p:sp>
      <p:pic>
        <p:nvPicPr>
          <p:cNvPr id="25604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81538"/>
            <a:ext cx="3754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343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4213" y="915988"/>
            <a:ext cx="7775575" cy="1303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上學、放學請準時接送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（後門時間到會關門）</a:t>
            </a:r>
          </a:p>
        </p:txBody>
      </p:sp>
      <p:sp>
        <p:nvSpPr>
          <p:cNvPr id="26626" name="內容版面配置區 2"/>
          <p:cNvSpPr>
            <a:spLocks noGrp="1"/>
          </p:cNvSpPr>
          <p:nvPr>
            <p:ph idx="1"/>
          </p:nvPr>
        </p:nvSpPr>
        <p:spPr>
          <a:xfrm>
            <a:off x="539750" y="2420938"/>
            <a:ext cx="8229600" cy="388778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TW" sz="32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以後從勝利門</a:t>
            </a:r>
            <a:r>
              <a:rPr lang="en-US" altLang="zh-TW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到校的同學，因鐵捲門已關閉，請改從前門入校。</a:t>
            </a:r>
            <a:endParaRPr lang="en-US" altLang="zh-TW" sz="30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en-US" altLang="zh-TW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15:40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以後從勝利門</a:t>
            </a:r>
            <a:r>
              <a:rPr lang="en-US" altLang="zh-TW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等待家長接送的同學，因鐵捲門已關閉，請家長改從前門接小孩。</a:t>
            </a:r>
            <a:endParaRPr lang="en-US" altLang="zh-TW" sz="30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TW" altLang="en-US" sz="30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每位學生皆要編排路隊，依序放學，不可在外逗留。請家長確實掌控學生返家時間，以免意外發生。</a:t>
            </a:r>
          </a:p>
          <a:p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343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179388" y="549275"/>
            <a:ext cx="6554787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接送孩子時～</a:t>
            </a:r>
            <a:endParaRPr lang="zh-TW" altLang="en-US" sz="6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322263" y="2492375"/>
            <a:ext cx="8458200" cy="3767138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3200" b="1" dirty="0">
                <a:solidFill>
                  <a:srgbClr val="180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無論您開汽車或騎機車，請在學校規畫之接送區接送孩子，勿將車輛併排停靠圍牆周邊道路或校門口，及儘速讓孩子上、下車，以免影響交通秩序及學童出入校門之安全。</a:t>
            </a:r>
            <a:endParaRPr lang="en-US" altLang="zh-TW" sz="3200" b="1" dirty="0">
              <a:solidFill>
                <a:srgbClr val="180CB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Ø"/>
              <a:defRPr/>
            </a:pPr>
            <a:r>
              <a:rPr lang="zh-TW" altLang="en-US" sz="3200" b="1" dirty="0">
                <a:solidFill>
                  <a:srgbClr val="180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騎乘機車應戴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安全帽</a:t>
            </a:r>
            <a:r>
              <a:rPr lang="zh-TW" altLang="en-US" sz="3200" b="1" dirty="0">
                <a:solidFill>
                  <a:srgbClr val="180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，駕駛</a:t>
            </a:r>
            <a:endParaRPr lang="en-US" altLang="zh-TW" sz="3200" b="1" dirty="0">
              <a:solidFill>
                <a:srgbClr val="180CB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Tx/>
              <a:buNone/>
              <a:defRPr/>
            </a:pPr>
            <a:r>
              <a:rPr lang="en-US" altLang="zh-TW" sz="3200" b="1" dirty="0">
                <a:solidFill>
                  <a:srgbClr val="180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180CB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汽車請繫安全帶。</a:t>
            </a:r>
          </a:p>
        </p:txBody>
      </p:sp>
      <p:pic>
        <p:nvPicPr>
          <p:cNvPr id="2765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4508500"/>
            <a:ext cx="31273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435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571500" y="549275"/>
            <a:ext cx="7929563" cy="1524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下雨天</a:t>
            </a:r>
            <a: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br>
              <a:rPr lang="en-US" altLang="zh-TW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指導孩子正確使用雨具～</a:t>
            </a:r>
            <a:endParaRPr lang="zh-TW" altLang="en-US" sz="54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571500" y="2492374"/>
            <a:ext cx="7929563" cy="4176985"/>
          </a:xfrm>
        </p:spPr>
        <p:txBody>
          <a:bodyPr/>
          <a:lstStyle/>
          <a:p>
            <a:pPr eaLnBrk="1" hangingPunct="1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讓孩子在雨天時穿著顏色鮮明</a:t>
            </a:r>
            <a:r>
              <a:rPr lang="en-US" altLang="zh-TW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(ex</a:t>
            </a: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黃色</a:t>
            </a:r>
            <a:r>
              <a:rPr lang="en-US" altLang="zh-TW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的雨衣上、下學，儘可能不要撐傘，可避免誤傷其他同學，以維護自我及他人的安全。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（尤其家長是騎機車者，請學生直接穿雨衣進教室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在校門口脫雨衣會阻礙後面來車停靠，造成堵塞）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建議在書包中準備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輕便雨衣。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26717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3588" y="548681"/>
            <a:ext cx="7356311" cy="864096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交通安全宣導</a:t>
            </a:r>
            <a:r>
              <a:rPr lang="en-US" altLang="zh-TW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交通安全四守則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7"/>
            <a:ext cx="3755910" cy="22535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31200"/>
            <a:ext cx="3755911" cy="22535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26106"/>
            <a:ext cx="3755910" cy="22535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59" y="3926106"/>
            <a:ext cx="3755911" cy="22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3672408" cy="1303867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水域安全宣導</a:t>
            </a:r>
            <a:r>
              <a:rPr lang="en-US" altLang="zh-TW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2280" r="26375" b="4642"/>
          <a:stretch/>
        </p:blipFill>
        <p:spPr>
          <a:xfrm>
            <a:off x="1907704" y="1556792"/>
            <a:ext cx="5768089" cy="452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3683167" cy="130386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水域安全宣導</a:t>
            </a:r>
            <a:r>
              <a:rPr lang="en-US" altLang="zh-TW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8660" r="26375" b="5901"/>
          <a:stretch/>
        </p:blipFill>
        <p:spPr>
          <a:xfrm>
            <a:off x="899592" y="1700808"/>
            <a:ext cx="738736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96850"/>
            <a:ext cx="78867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 bwMode="auto">
          <a:xfrm>
            <a:off x="628650" y="1701800"/>
            <a:ext cx="7886700" cy="44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pic>
        <p:nvPicPr>
          <p:cNvPr id="3277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5400"/>
            <a:ext cx="9536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87675" y="392113"/>
            <a:ext cx="5208588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兒童人權的意義</a:t>
            </a:r>
            <a:r>
              <a:rPr lang="en-US" altLang="zh-TW" sz="5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sp>
        <p:nvSpPr>
          <p:cNvPr id="6" name="矩形 5"/>
          <p:cNvSpPr/>
          <p:nvPr/>
        </p:nvSpPr>
        <p:spPr>
          <a:xfrm>
            <a:off x="971550" y="2028825"/>
            <a:ext cx="8172450" cy="4676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zh-TW" kern="100" dirty="0"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一、</a:t>
            </a:r>
            <a:r>
              <a:rPr lang="zh-TW" altLang="zh-TW" sz="28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2800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children’s right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是隸屬於人權的主體</a:t>
            </a:r>
            <a:endParaRPr lang="en-US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，承認兒童是適用人權與人權法令的一個群體。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二、強調尊重、承認並維護兒童是一個完整、獨立、</a:t>
            </a:r>
            <a:endParaRPr lang="en-US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獨特的個體。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三、就本質而言：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(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</a:t>
            </a:r>
            <a:r>
              <a:rPr lang="zh-TW" altLang="zh-TW" sz="28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基本權利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：生存權、受教育權、平等</a:t>
            </a:r>
            <a:endParaRPr lang="en-US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權、身分權、隱私權…等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(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</a:t>
            </a:r>
            <a:r>
              <a:rPr lang="zh-TW" altLang="zh-TW" sz="28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特殊權利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：父母保護權、受撫育權、</a:t>
            </a: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發展權、遊戲權、優先受助權…等。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kern="100" dirty="0">
                <a:ea typeface="+mn-ea"/>
                <a:cs typeface="Times New Roman" panose="02020603050405020304" pitchFamily="18" charset="0"/>
              </a:rPr>
              <a:t> </a:t>
            </a:r>
            <a:endParaRPr lang="zh-TW" altLang="zh-TW" sz="2800" kern="100" dirty="0"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時間到"/>
          <p:cNvGrpSpPr/>
          <p:nvPr/>
        </p:nvGrpSpPr>
        <p:grpSpPr>
          <a:xfrm>
            <a:off x="504826" y="498939"/>
            <a:ext cx="7502126" cy="1027565"/>
            <a:chOff x="4346569" y="-794326"/>
            <a:chExt cx="2636838" cy="964374"/>
          </a:xfrm>
        </p:grpSpPr>
        <p:sp>
          <p:nvSpPr>
            <p:cNvPr id="124" name="圓角矩形 123"/>
            <p:cNvSpPr/>
            <p:nvPr/>
          </p:nvSpPr>
          <p:spPr>
            <a:xfrm>
              <a:off x="4346569" y="-527512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46569" y="-794326"/>
              <a:ext cx="2636838" cy="87944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步驟一：以學生</a:t>
              </a:r>
              <a:r>
                <a:rPr lang="en-US" altLang="zh-TW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Gmail</a:t>
              </a:r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帳號登入</a:t>
              </a:r>
            </a:p>
          </p:txBody>
        </p:sp>
      </p:grpSp>
      <p:sp>
        <p:nvSpPr>
          <p:cNvPr id="138" name="快取圖案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zh-TW" altLang="en-GB" sz="135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8" name="手繪多邊形 74"/>
          <p:cNvSpPr>
            <a:spLocks noEditPoints="1"/>
          </p:cNvSpPr>
          <p:nvPr/>
        </p:nvSpPr>
        <p:spPr bwMode="auto">
          <a:xfrm>
            <a:off x="913210" y="3399528"/>
            <a:ext cx="19050" cy="88106"/>
          </a:xfrm>
          <a:custGeom>
            <a:avLst/>
            <a:gdLst>
              <a:gd name="T0" fmla="*/ 10 w 10"/>
              <a:gd name="T1" fmla="*/ 48 h 48"/>
              <a:gd name="T2" fmla="*/ 10 w 10"/>
              <a:gd name="T3" fmla="*/ 48 h 48"/>
              <a:gd name="T4" fmla="*/ 10 w 10"/>
              <a:gd name="T5" fmla="*/ 48 h 48"/>
              <a:gd name="T6" fmla="*/ 10 w 10"/>
              <a:gd name="T7" fmla="*/ 48 h 48"/>
              <a:gd name="T8" fmla="*/ 10 w 10"/>
              <a:gd name="T9" fmla="*/ 47 h 48"/>
              <a:gd name="T10" fmla="*/ 10 w 10"/>
              <a:gd name="T11" fmla="*/ 47 h 48"/>
              <a:gd name="T12" fmla="*/ 10 w 10"/>
              <a:gd name="T13" fmla="*/ 47 h 48"/>
              <a:gd name="T14" fmla="*/ 10 w 10"/>
              <a:gd name="T15" fmla="*/ 47 h 48"/>
              <a:gd name="T16" fmla="*/ 10 w 10"/>
              <a:gd name="T17" fmla="*/ 47 h 48"/>
              <a:gd name="T18" fmla="*/ 10 w 10"/>
              <a:gd name="T19" fmla="*/ 47 h 48"/>
              <a:gd name="T20" fmla="*/ 9 w 10"/>
              <a:gd name="T21" fmla="*/ 46 h 48"/>
              <a:gd name="T22" fmla="*/ 9 w 10"/>
              <a:gd name="T23" fmla="*/ 46 h 48"/>
              <a:gd name="T24" fmla="*/ 9 w 10"/>
              <a:gd name="T25" fmla="*/ 46 h 48"/>
              <a:gd name="T26" fmla="*/ 1 w 10"/>
              <a:gd name="T27" fmla="*/ 4 h 48"/>
              <a:gd name="T28" fmla="*/ 1 w 10"/>
              <a:gd name="T29" fmla="*/ 4 h 48"/>
              <a:gd name="T30" fmla="*/ 1 w 10"/>
              <a:gd name="T31" fmla="*/ 4 h 48"/>
              <a:gd name="T32" fmla="*/ 1 w 10"/>
              <a:gd name="T33" fmla="*/ 3 h 48"/>
              <a:gd name="T34" fmla="*/ 1 w 10"/>
              <a:gd name="T35" fmla="*/ 3 h 48"/>
              <a:gd name="T36" fmla="*/ 1 w 10"/>
              <a:gd name="T37" fmla="*/ 3 h 48"/>
              <a:gd name="T38" fmla="*/ 1 w 10"/>
              <a:gd name="T39" fmla="*/ 2 h 48"/>
              <a:gd name="T40" fmla="*/ 1 w 10"/>
              <a:gd name="T41" fmla="*/ 2 h 48"/>
              <a:gd name="T42" fmla="*/ 1 w 10"/>
              <a:gd name="T43" fmla="*/ 2 h 48"/>
              <a:gd name="T44" fmla="*/ 1 w 10"/>
              <a:gd name="T45" fmla="*/ 2 h 48"/>
              <a:gd name="T46" fmla="*/ 1 w 10"/>
              <a:gd name="T47" fmla="*/ 2 h 48"/>
              <a:gd name="T48" fmla="*/ 1 w 10"/>
              <a:gd name="T49" fmla="*/ 2 h 48"/>
              <a:gd name="T50" fmla="*/ 1 w 10"/>
              <a:gd name="T51" fmla="*/ 1 h 48"/>
              <a:gd name="T52" fmla="*/ 1 w 10"/>
              <a:gd name="T53" fmla="*/ 1 h 48"/>
              <a:gd name="T54" fmla="*/ 1 w 10"/>
              <a:gd name="T55" fmla="*/ 1 h 48"/>
              <a:gd name="T56" fmla="*/ 1 w 10"/>
              <a:gd name="T57" fmla="*/ 1 h 48"/>
              <a:gd name="T58" fmla="*/ 1 w 10"/>
              <a:gd name="T59" fmla="*/ 0 h 48"/>
              <a:gd name="T60" fmla="*/ 1 w 10"/>
              <a:gd name="T61" fmla="*/ 0 h 48"/>
              <a:gd name="T62" fmla="*/ 1 w 10"/>
              <a:gd name="T63" fmla="*/ 0 h 48"/>
              <a:gd name="T64" fmla="*/ 1 w 10"/>
              <a:gd name="T65" fmla="*/ 0 h 48"/>
              <a:gd name="T66" fmla="*/ 1 w 10"/>
              <a:gd name="T67" fmla="*/ 0 h 48"/>
              <a:gd name="T68" fmla="*/ 1 w 10"/>
              <a:gd name="T6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" h="48"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7"/>
                </a:moveTo>
                <a:cubicBezTo>
                  <a:pt x="10" y="47"/>
                  <a:pt x="10" y="48"/>
                  <a:pt x="10" y="48"/>
                </a:cubicBezTo>
                <a:cubicBezTo>
                  <a:pt x="10" y="48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9" y="46"/>
                </a:moveTo>
                <a:cubicBezTo>
                  <a:pt x="10" y="46"/>
                  <a:pt x="10" y="46"/>
                  <a:pt x="10" y="47"/>
                </a:cubicBezTo>
                <a:cubicBezTo>
                  <a:pt x="10" y="46"/>
                  <a:pt x="10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1" y="4"/>
                </a:moveTo>
                <a:cubicBezTo>
                  <a:pt x="0" y="19"/>
                  <a:pt x="3" y="33"/>
                  <a:pt x="9" y="46"/>
                </a:cubicBezTo>
                <a:cubicBezTo>
                  <a:pt x="3" y="33"/>
                  <a:pt x="0" y="19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6717" t="14380" r="67191" b="11670"/>
          <a:stretch/>
        </p:blipFill>
        <p:spPr>
          <a:xfrm>
            <a:off x="423013" y="1945046"/>
            <a:ext cx="2261507" cy="3679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575" y="1893669"/>
            <a:ext cx="2345639" cy="37308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282" y="1871816"/>
            <a:ext cx="2802879" cy="4077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向右箭號 6"/>
          <p:cNvSpPr/>
          <p:nvPr/>
        </p:nvSpPr>
        <p:spPr>
          <a:xfrm>
            <a:off x="2800350" y="3487634"/>
            <a:ext cx="195263" cy="192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5" name="向右箭號 34"/>
          <p:cNvSpPr/>
          <p:nvPr/>
        </p:nvSpPr>
        <p:spPr>
          <a:xfrm>
            <a:off x="5618155" y="3429076"/>
            <a:ext cx="195263" cy="192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文字方塊 5"/>
          <p:cNvSpPr txBox="1">
            <a:spLocks noChangeArrowheads="1"/>
          </p:cNvSpPr>
          <p:nvPr/>
        </p:nvSpPr>
        <p:spPr bwMode="auto">
          <a:xfrm>
            <a:off x="6156176" y="1425183"/>
            <a:ext cx="2232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保護兒童</a:t>
            </a:r>
            <a:endParaRPr lang="zh-TW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578062" y="3102024"/>
            <a:ext cx="9036050" cy="6318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3600" kern="0" dirty="0">
                <a:latin typeface="新細明體" panose="02020500000000000000" pitchFamily="18" charset="-120"/>
              </a:rPr>
              <a:t>●</a:t>
            </a:r>
            <a:r>
              <a:rPr lang="zh-TW" altLang="en-US" sz="4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聯合國在西元</a:t>
            </a:r>
            <a:r>
              <a:rPr lang="en-US" altLang="zh-TW" sz="4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40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 </a:t>
            </a:r>
            <a:r>
              <a:rPr lang="en-US" altLang="zh-TW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endParaRPr lang="zh-TW" altLang="en-US" sz="4000" kern="0" dirty="0"/>
          </a:p>
        </p:txBody>
      </p:sp>
      <p:sp>
        <p:nvSpPr>
          <p:cNvPr id="16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578062" y="4842160"/>
            <a:ext cx="6530487" cy="14355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3600" kern="0" dirty="0">
                <a:latin typeface="新細明體" panose="02020500000000000000" pitchFamily="18" charset="-120"/>
              </a:rPr>
              <a:t>●</a:t>
            </a:r>
            <a:r>
              <a:rPr lang="zh-TW" altLang="en-US" sz="36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我國於西元</a:t>
            </a:r>
            <a:r>
              <a:rPr lang="en-US" altLang="zh-TW" sz="36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36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年通過</a:t>
            </a:r>
            <a:endParaRPr lang="en-US" altLang="zh-TW" sz="3600" b="1" dirty="0">
              <a:solidFill>
                <a:schemeClr val="tx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3600" b="1" dirty="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兒童權利公約施行法</a:t>
            </a:r>
            <a:endParaRPr lang="zh-TW" altLang="en-US" sz="3600" kern="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578062" y="2308949"/>
            <a:ext cx="9036050" cy="6318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3600" kern="0" dirty="0">
                <a:latin typeface="新細明體" panose="02020500000000000000" pitchFamily="18" charset="-120"/>
              </a:rPr>
              <a:t>●</a:t>
            </a:r>
            <a:r>
              <a:rPr lang="zh-TW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</a:t>
            </a:r>
            <a:r>
              <a:rPr lang="zh-TW" altLang="en-US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」小名</a:t>
            </a:r>
            <a:r>
              <a:rPr lang="zh-TW" altLang="en-US" sz="36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b="1" u="sng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</a:t>
            </a:r>
            <a:r>
              <a:rPr lang="zh-TW" altLang="en-US" sz="36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600" kern="0" dirty="0"/>
          </a:p>
        </p:txBody>
      </p:sp>
      <p:sp>
        <p:nvSpPr>
          <p:cNvPr id="33798" name="內容版面配置區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 bwMode="auto">
          <a:xfrm>
            <a:off x="578062" y="3895099"/>
            <a:ext cx="857567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zh-TW" altLang="en-US" sz="3600" dirty="0" smtClean="0">
                <a:latin typeface="新細明體" panose="02020500000000000000" pitchFamily="18" charset="-120"/>
              </a:rPr>
              <a:t>●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的兒童是指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  </a:t>
            </a:r>
            <a:endParaRPr lang="zh-TW" altLang="en-US" sz="4000" dirty="0" smtClean="0"/>
          </a:p>
        </p:txBody>
      </p:sp>
      <p:sp>
        <p:nvSpPr>
          <p:cNvPr id="12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578062" y="1515874"/>
            <a:ext cx="9036050" cy="6318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3600" kern="0" dirty="0">
                <a:latin typeface="新細明體" panose="02020500000000000000" pitchFamily="18" charset="-120"/>
              </a:rPr>
              <a:t>●</a:t>
            </a:r>
            <a:r>
              <a:rPr lang="zh-TW" altLang="en-US" sz="36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</a:t>
            </a:r>
            <a:r>
              <a:rPr lang="zh-TW" altLang="en-US" sz="3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」是</a:t>
            </a:r>
            <a:r>
              <a:rPr lang="zh-TW" altLang="en-US" sz="36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用來 </a:t>
            </a:r>
            <a:r>
              <a:rPr lang="en-US" altLang="zh-TW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zh-TW" altLang="en-US" sz="3600" kern="0" dirty="0"/>
          </a:p>
        </p:txBody>
      </p:sp>
      <p:pic>
        <p:nvPicPr>
          <p:cNvPr id="338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60375"/>
            <a:ext cx="10842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3"/>
          <p:cNvSpPr txBox="1">
            <a:spLocks/>
          </p:cNvSpPr>
          <p:nvPr/>
        </p:nvSpPr>
        <p:spPr bwMode="auto">
          <a:xfrm>
            <a:off x="1689100" y="557488"/>
            <a:ext cx="7772400" cy="74771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 </a:t>
            </a:r>
            <a:r>
              <a:rPr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CRC</a:t>
            </a:r>
            <a:r>
              <a:rPr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"/>
          <p:cNvSpPr txBox="1">
            <a:spLocks noChangeArrowheads="1"/>
          </p:cNvSpPr>
          <p:nvPr/>
        </p:nvSpPr>
        <p:spPr bwMode="auto">
          <a:xfrm>
            <a:off x="6305550" y="2176462"/>
            <a:ext cx="13731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CRC</a:t>
            </a:r>
            <a:endParaRPr lang="zh-TW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3491880" y="4707477"/>
            <a:ext cx="149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2014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6"/>
          <p:cNvSpPr txBox="1">
            <a:spLocks noChangeArrowheads="1"/>
          </p:cNvSpPr>
          <p:nvPr/>
        </p:nvSpPr>
        <p:spPr bwMode="auto">
          <a:xfrm>
            <a:off x="4402138" y="3074986"/>
            <a:ext cx="19034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1989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4737619" y="3820641"/>
            <a:ext cx="2955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小於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歲的人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806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973513"/>
            <a:ext cx="25939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4881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628650" y="196850"/>
            <a:ext cx="7886700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zh-TW" altLang="en-US" dirty="0">
                <a:latin typeface="微软雅黑" panose="020B0503020204020204" charset="-122"/>
                <a:ea typeface="微软雅黑" panose="020B0503020204020204" charset="-122"/>
              </a:rPr>
            </a:br>
            <a:endParaRPr lang="zh-TW" altLang="en-US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內容版面配置區 3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5875" y="1695450"/>
            <a:ext cx="9020175" cy="581025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1989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聯合國通過</a:t>
            </a:r>
            <a:r>
              <a:rPr lang="zh-TW" altLang="en-US" sz="40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兒童權利公約</a:t>
            </a:r>
            <a:endParaRPr lang="zh-TW" altLang="en-US" sz="40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60375"/>
            <a:ext cx="10842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 bwMode="auto">
          <a:xfrm>
            <a:off x="1712912" y="756850"/>
            <a:ext cx="6692900" cy="747713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兒童權利公約法制化過程</a:t>
            </a:r>
            <a:r>
              <a:rPr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107505" y="2636912"/>
            <a:ext cx="9024730" cy="122974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sz="4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2014.11.20</a:t>
            </a:r>
            <a:r>
              <a:rPr lang="en-US" altLang="zh-TW" sz="4000" b="1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kern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我國通過</a:t>
            </a:r>
            <a:r>
              <a:rPr lang="en-US" altLang="zh-TW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                    </a:t>
            </a:r>
            <a:r>
              <a:rPr lang="zh-TW" altLang="en-US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兒童權利公約施行法</a:t>
            </a:r>
            <a:endParaRPr lang="zh-TW" altLang="en-US" sz="4000" kern="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3" descr="Rectangle: Click to edit Master text styles&#10;Second level&#10;Third level&#10;Fourth level&#10;Fifth level"/>
          <p:cNvSpPr txBox="1">
            <a:spLocks/>
          </p:cNvSpPr>
          <p:nvPr/>
        </p:nvSpPr>
        <p:spPr bwMode="auto">
          <a:xfrm>
            <a:off x="179512" y="3866654"/>
            <a:ext cx="8748712" cy="8223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sz="4000" b="1" kern="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世界</a:t>
            </a:r>
            <a:r>
              <a:rPr lang="zh-TW" altLang="en-US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196</a:t>
            </a:r>
            <a:r>
              <a:rPr lang="zh-TW" alt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4000" b="1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國家</a:t>
            </a:r>
            <a:endParaRPr lang="en-US" altLang="zh-TW" sz="4000" b="1" kern="0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TW" sz="4000" b="1" kern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kern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4000" b="1" kern="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</a:t>
            </a:r>
            <a:r>
              <a:rPr lang="zh-TW" altLang="en-US" sz="4000" b="1" kern="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屬兒童權利公約</a:t>
            </a:r>
            <a:endParaRPr lang="zh-TW" altLang="en-US" sz="4000" kern="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824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413250"/>
            <a:ext cx="24225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28650" y="5445224"/>
            <a:ext cx="6919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請大家一起</a:t>
            </a:r>
            <a:r>
              <a:rPr lang="zh-TW" altLang="en-US" sz="4400" b="1" dirty="0" smtClean="0">
                <a:solidFill>
                  <a:srgbClr val="FF0000"/>
                </a:solidFill>
                <a:latin typeface="+mj-ea"/>
                <a:ea typeface="+mj-ea"/>
              </a:rPr>
              <a:t>重視兒童權利</a:t>
            </a:r>
            <a:endParaRPr lang="zh-TW" altLang="en-US" sz="4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38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755650" y="1557338"/>
            <a:ext cx="7854950" cy="446246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charset="-122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新細明體" panose="02020500000000000000" pitchFamily="18" charset="-120"/>
              <a:ea typeface="微软雅黑" panose="020B0503020204020204" charset="-122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標楷體"/>
              <a:ea typeface="標楷體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/>
                <a:ea typeface="標楷體"/>
              </a:rPr>
              <a:t>  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2" name="圓角矩形 2"/>
          <p:cNvSpPr>
            <a:spLocks noChangeArrowheads="1"/>
          </p:cNvSpPr>
          <p:nvPr/>
        </p:nvSpPr>
        <p:spPr bwMode="auto">
          <a:xfrm>
            <a:off x="899592" y="1635655"/>
            <a:ext cx="3600450" cy="2016125"/>
          </a:xfrm>
          <a:prstGeom prst="roundRect">
            <a:avLst>
              <a:gd name="adj" fmla="val 16667"/>
            </a:avLst>
          </a:prstGeom>
          <a:solidFill>
            <a:srgbClr val="99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禁止歧視</a:t>
            </a:r>
            <a:endParaRPr lang="en-US" altLang="zh-TW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原則</a:t>
            </a:r>
            <a:endParaRPr lang="zh-TW" alt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13" name="圓角矩形 11"/>
          <p:cNvSpPr>
            <a:spLocks noChangeArrowheads="1"/>
          </p:cNvSpPr>
          <p:nvPr/>
        </p:nvSpPr>
        <p:spPr bwMode="auto">
          <a:xfrm>
            <a:off x="4781649" y="3989918"/>
            <a:ext cx="3600450" cy="20177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TW" alt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尊重兒童</a:t>
            </a:r>
            <a:r>
              <a:rPr lang="zh-TW" alt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意見</a:t>
            </a:r>
            <a:endParaRPr lang="en-US" altLang="zh-TW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zh-TW" alt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原則</a:t>
            </a:r>
            <a:endParaRPr lang="zh-TW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414" name="圓角矩形 12"/>
          <p:cNvSpPr>
            <a:spLocks noChangeArrowheads="1"/>
          </p:cNvSpPr>
          <p:nvPr/>
        </p:nvSpPr>
        <p:spPr bwMode="auto">
          <a:xfrm>
            <a:off x="918917" y="3989918"/>
            <a:ext cx="3600450" cy="201612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兒童最佳利益</a:t>
            </a:r>
            <a:endParaRPr lang="en-US" altLang="zh-TW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原則</a:t>
            </a:r>
          </a:p>
        </p:txBody>
      </p:sp>
      <p:sp>
        <p:nvSpPr>
          <p:cNvPr id="17415" name="圓角矩形 13"/>
          <p:cNvSpPr>
            <a:spLocks noChangeArrowheads="1"/>
          </p:cNvSpPr>
          <p:nvPr/>
        </p:nvSpPr>
        <p:spPr bwMode="auto">
          <a:xfrm>
            <a:off x="4781649" y="1661618"/>
            <a:ext cx="3600450" cy="20161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生存</a:t>
            </a:r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及發展權</a:t>
            </a:r>
          </a:p>
        </p:txBody>
      </p:sp>
      <p:pic>
        <p:nvPicPr>
          <p:cNvPr id="3584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29444"/>
            <a:ext cx="10842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3"/>
          <p:cNvSpPr txBox="1">
            <a:spLocks/>
          </p:cNvSpPr>
          <p:nvPr/>
        </p:nvSpPr>
        <p:spPr bwMode="auto">
          <a:xfrm>
            <a:off x="1736725" y="687406"/>
            <a:ext cx="7407275" cy="792162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兒童權利公約的一般性原則</a:t>
            </a:r>
            <a:endParaRPr lang="zh-TW" altLang="en-US" sz="32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52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 noChangeArrowheads="1"/>
          </p:cNvSpPr>
          <p:nvPr>
            <p:ph type="title"/>
          </p:nvPr>
        </p:nvSpPr>
        <p:spPr>
          <a:xfrm>
            <a:off x="619294" y="1"/>
            <a:ext cx="7886700" cy="112474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zh-TW" altLang="en-US" sz="5400" dirty="0" smtClean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兒童權利公約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zh-TW" altLang="en-US" sz="4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443" name="內容版面配置區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 bwMode="auto">
          <a:xfrm>
            <a:off x="1178268" y="1628800"/>
            <a:ext cx="6768752" cy="460647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3200" b="1" dirty="0" smtClean="0">
                <a:solidFill>
                  <a:srgbClr val="7030A0"/>
                </a:solidFill>
                <a:latin typeface="新細明體" panose="02020500000000000000" pitchFamily="18" charset="-12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認識兒童權利公約影片</a:t>
            </a:r>
            <a:r>
              <a:rPr lang="zh-TW" altLang="en-US" sz="3200" b="1" dirty="0" smtClean="0">
                <a:solidFill>
                  <a:srgbClr val="7030A0"/>
                </a:solidFill>
                <a:latin typeface="新細明體" panose="02020500000000000000" pitchFamily="18" charset="-120"/>
              </a:rPr>
              <a:t>」</a:t>
            </a:r>
            <a:endParaRPr lang="en-US" altLang="zh-TW" sz="3200" b="1" dirty="0" smtClean="0">
              <a:solidFill>
                <a:srgbClr val="7030A0"/>
              </a:solidFill>
              <a:latin typeface="新細明體" panose="02020500000000000000" pitchFamily="18" charset="-120"/>
            </a:endParaRP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TW" altLang="en-US" sz="2000" dirty="0" smtClean="0">
                <a:solidFill>
                  <a:srgbClr val="6600CC"/>
                </a:solidFill>
                <a:hlinkClick r:id="rId2"/>
              </a:rPr>
              <a:t> </a:t>
            </a:r>
            <a:r>
              <a:rPr lang="en-US" altLang="zh-TW" sz="2000" dirty="0" smtClean="0">
                <a:solidFill>
                  <a:srgbClr val="6600CC"/>
                </a:solidFill>
                <a:hlinkClick r:id="rId2"/>
              </a:rPr>
              <a:t>https</a:t>
            </a:r>
            <a:r>
              <a:rPr lang="en-US" altLang="zh-TW" sz="2000" dirty="0">
                <a:solidFill>
                  <a:srgbClr val="6600CC"/>
                </a:solidFill>
                <a:hlinkClick r:id="rId2"/>
              </a:rPr>
              <a:t>://youtu.be/P8cYUgrCJ1Q</a:t>
            </a:r>
            <a:endParaRPr lang="zh-TW" altLang="en-US" sz="2000" dirty="0">
              <a:solidFill>
                <a:srgbClr val="6600CC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關於兒童權利公約更詳盡的說明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可參閱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b="1" dirty="0" smtClean="0"/>
              <a:t>衛生福利部社會及家庭署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-CRC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資訊網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 smtClean="0">
                <a:hlinkClick r:id="rId3"/>
              </a:rPr>
              <a:t>https://crc.sfaa.gov.tw/</a:t>
            </a:r>
            <a:endParaRPr lang="en-US" altLang="zh-TW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b="1" dirty="0" smtClean="0"/>
              <a:t>聯合國兒童權利公約  兒童版 </a:t>
            </a:r>
            <a:endParaRPr lang="en-US" altLang="zh-TW" b="1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 smtClean="0">
                <a:hlinkClick r:id="rId4"/>
              </a:rPr>
              <a:t>https://crc.sfaa.gov.tw/Child</a:t>
            </a:r>
            <a:endParaRPr lang="zh-TW" altLang="en-US" dirty="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61444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5" y="5157192"/>
            <a:ext cx="8371639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6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2655" y="-3598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002060"/>
                </a:solidFill>
              </a:rPr>
              <a:t>總務處  宣導事項</a:t>
            </a:r>
            <a:endParaRPr lang="zh-TW" altLang="en-US" sz="6000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980728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</a:rPr>
              <a:t>  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en-US" altLang="zh-TW" sz="2400" dirty="0" smtClean="0">
                <a:solidFill>
                  <a:srgbClr val="C00000"/>
                </a:solidFill>
              </a:rPr>
              <a:t>※</a:t>
            </a:r>
            <a:r>
              <a:rPr lang="zh-TW" altLang="en-US" sz="2400" dirty="0" smtClean="0">
                <a:solidFill>
                  <a:srgbClr val="C00000"/>
                </a:solidFill>
              </a:rPr>
              <a:t>校園內現在正在進行中的工程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有二項</a:t>
            </a:r>
            <a:r>
              <a:rPr lang="zh-TW" altLang="en-US" sz="2400" dirty="0" smtClean="0">
                <a:solidFill>
                  <a:srgbClr val="C00000"/>
                </a:solidFill>
              </a:rPr>
              <a:t>：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en-US" altLang="zh-TW" sz="2400" dirty="0" smtClean="0">
                <a:solidFill>
                  <a:srgbClr val="C00000"/>
                </a:solidFill>
              </a:rPr>
              <a:t>1</a:t>
            </a:r>
            <a:r>
              <a:rPr lang="zh-TW" altLang="en-US" sz="2400" dirty="0" smtClean="0">
                <a:solidFill>
                  <a:srgbClr val="C00000"/>
                </a:solidFill>
              </a:rPr>
              <a:t>、</a:t>
            </a:r>
            <a:r>
              <a:rPr lang="zh-TW" altLang="en-US" sz="2400" dirty="0">
                <a:solidFill>
                  <a:srgbClr val="C00000"/>
                </a:solidFill>
              </a:rPr>
              <a:t>「公立高級中等以下學校</a:t>
            </a:r>
            <a:r>
              <a:rPr lang="zh-TW" altLang="en-US" sz="2400" dirty="0" smtClean="0">
                <a:solidFill>
                  <a:srgbClr val="C00000"/>
                </a:solidFill>
              </a:rPr>
              <a:t>電力系統</a:t>
            </a:r>
            <a:r>
              <a:rPr lang="zh-TW" altLang="en-US" sz="2400" dirty="0">
                <a:solidFill>
                  <a:srgbClr val="C00000"/>
                </a:solidFill>
              </a:rPr>
              <a:t>改善暨冷氣裝設</a:t>
            </a:r>
            <a:r>
              <a:rPr lang="zh-TW" altLang="en-US" sz="2400" dirty="0" smtClean="0">
                <a:solidFill>
                  <a:srgbClr val="C00000"/>
                </a:solidFill>
              </a:rPr>
              <a:t>計畫  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      </a:t>
            </a:r>
            <a:r>
              <a:rPr lang="en-US" altLang="zh-TW" sz="2400" dirty="0" smtClean="0">
                <a:solidFill>
                  <a:srgbClr val="C00000"/>
                </a:solidFill>
              </a:rPr>
              <a:t>(</a:t>
            </a:r>
            <a:r>
              <a:rPr lang="en-US" altLang="zh-TW" sz="2400" dirty="0">
                <a:solidFill>
                  <a:srgbClr val="C00000"/>
                </a:solidFill>
              </a:rPr>
              <a:t>109-111</a:t>
            </a:r>
            <a:r>
              <a:rPr lang="zh-TW" altLang="en-US" sz="2400" dirty="0">
                <a:solidFill>
                  <a:srgbClr val="C00000"/>
                </a:solidFill>
              </a:rPr>
              <a:t>年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  <a:r>
              <a:rPr lang="zh-TW" altLang="en-US" sz="2400" dirty="0" smtClean="0">
                <a:solidFill>
                  <a:srgbClr val="C00000"/>
                </a:solidFill>
              </a:rPr>
              <a:t>」。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zh-TW" altLang="en-US" sz="2400" dirty="0" smtClean="0">
                <a:solidFill>
                  <a:srgbClr val="0000FF"/>
                </a:solidFill>
              </a:rPr>
              <a:t>       →預訂竣工</a:t>
            </a:r>
            <a:r>
              <a:rPr lang="zh-TW" altLang="en-US" sz="2400" dirty="0" smtClean="0">
                <a:solidFill>
                  <a:srgbClr val="0000FF"/>
                </a:solidFill>
              </a:rPr>
              <a:t>日為</a:t>
            </a:r>
            <a:r>
              <a:rPr lang="en-US" altLang="zh-TW" sz="2400" u="sng" dirty="0" smtClean="0">
                <a:solidFill>
                  <a:srgbClr val="0000FF"/>
                </a:solidFill>
              </a:rPr>
              <a:t>111</a:t>
            </a:r>
            <a:r>
              <a:rPr lang="zh-TW" altLang="en-US" sz="2400" u="sng" dirty="0" smtClean="0">
                <a:solidFill>
                  <a:srgbClr val="0000FF"/>
                </a:solidFill>
              </a:rPr>
              <a:t>年</a:t>
            </a:r>
            <a:r>
              <a:rPr lang="en-US" altLang="zh-TW" sz="2400" u="sng" dirty="0" smtClean="0">
                <a:solidFill>
                  <a:srgbClr val="0000FF"/>
                </a:solidFill>
              </a:rPr>
              <a:t>3</a:t>
            </a:r>
            <a:r>
              <a:rPr lang="zh-TW" altLang="en-US" sz="2400" u="sng" dirty="0" smtClean="0">
                <a:solidFill>
                  <a:srgbClr val="0000FF"/>
                </a:solidFill>
              </a:rPr>
              <a:t>月</a:t>
            </a:r>
            <a:r>
              <a:rPr lang="zh-TW" altLang="en-US" sz="2400" dirty="0" smtClean="0">
                <a:solidFill>
                  <a:srgbClr val="0000FF"/>
                </a:solidFill>
              </a:rPr>
              <a:t>。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zh-TW" altLang="en-US" sz="2400" dirty="0" smtClean="0">
                <a:solidFill>
                  <a:srgbClr val="0000FF"/>
                </a:solidFill>
              </a:rPr>
              <a:t>       →目前工程進度</a:t>
            </a:r>
            <a:r>
              <a:rPr lang="zh-TW" altLang="en-US" sz="2400" dirty="0" smtClean="0">
                <a:solidFill>
                  <a:srgbClr val="0000FF"/>
                </a:solidFill>
              </a:rPr>
              <a:t>：已</a:t>
            </a:r>
            <a:r>
              <a:rPr lang="zh-TW" altLang="en-US" sz="2400" dirty="0" smtClean="0">
                <a:solidFill>
                  <a:srgbClr val="0000FF"/>
                </a:solidFill>
              </a:rPr>
              <a:t>先行利用暑假完成噪音量大的工項</a:t>
            </a:r>
            <a:r>
              <a:rPr lang="zh-TW" altLang="en-US" sz="2400" dirty="0" smtClean="0">
                <a:solidFill>
                  <a:srgbClr val="0000FF"/>
                </a:solidFill>
              </a:rPr>
              <a:t>，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       </a:t>
            </a:r>
            <a:r>
              <a:rPr lang="zh-TW" altLang="en-US" sz="2400" dirty="0" smtClean="0">
                <a:solidFill>
                  <a:srgbClr val="0000FF"/>
                </a:solidFill>
              </a:rPr>
              <a:t>後續</a:t>
            </a:r>
            <a:r>
              <a:rPr lang="zh-TW" altLang="en-US" sz="2400" dirty="0" smtClean="0">
                <a:solidFill>
                  <a:srgbClr val="0000FF"/>
                </a:solidFill>
              </a:rPr>
              <a:t>工項利用星期三、五下午及</a:t>
            </a:r>
            <a:r>
              <a:rPr lang="zh-TW" altLang="en-US" sz="2400" dirty="0" smtClean="0">
                <a:solidFill>
                  <a:srgbClr val="0000FF"/>
                </a:solidFill>
              </a:rPr>
              <a:t>假日進行</a:t>
            </a:r>
            <a:r>
              <a:rPr lang="zh-TW" altLang="en-US" sz="2400" dirty="0" smtClean="0">
                <a:solidFill>
                  <a:srgbClr val="0000FF"/>
                </a:solidFill>
              </a:rPr>
              <a:t>，以不</a:t>
            </a:r>
            <a:r>
              <a:rPr lang="zh-TW" altLang="en-US" sz="2400" dirty="0" smtClean="0">
                <a:solidFill>
                  <a:srgbClr val="0000FF"/>
                </a:solidFill>
              </a:rPr>
              <a:t>影響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       </a:t>
            </a:r>
            <a:r>
              <a:rPr lang="zh-TW" altLang="en-US" sz="2400" dirty="0" smtClean="0">
                <a:solidFill>
                  <a:srgbClr val="0000FF"/>
                </a:solidFill>
              </a:rPr>
              <a:t>教學</a:t>
            </a:r>
            <a:r>
              <a:rPr lang="zh-TW" altLang="en-US" sz="2400" dirty="0" smtClean="0">
                <a:solidFill>
                  <a:srgbClr val="0000FF"/>
                </a:solidFill>
              </a:rPr>
              <a:t>活動為原則</a:t>
            </a:r>
            <a:r>
              <a:rPr lang="zh-TW" altLang="en-US" sz="2400" dirty="0" smtClean="0">
                <a:solidFill>
                  <a:srgbClr val="0000FF"/>
                </a:solidFill>
              </a:rPr>
              <a:t>。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en-US" altLang="zh-TW" sz="2400" dirty="0">
                <a:solidFill>
                  <a:srgbClr val="0000FF"/>
                </a:solidFill>
              </a:rPr>
              <a:t> </a:t>
            </a:r>
            <a:r>
              <a:rPr lang="en-US" altLang="zh-TW" sz="2400" dirty="0" smtClean="0">
                <a:solidFill>
                  <a:srgbClr val="0000FF"/>
                </a:solidFill>
              </a:rPr>
              <a:t>     </a:t>
            </a:r>
            <a:r>
              <a:rPr lang="zh-TW" altLang="en-US" sz="2400" dirty="0" smtClean="0">
                <a:solidFill>
                  <a:srgbClr val="0000FF"/>
                </a:solidFill>
              </a:rPr>
              <a:t>→</a:t>
            </a:r>
            <a:r>
              <a:rPr lang="zh-TW" altLang="en-US" sz="2400" b="1" u="sng" dirty="0">
                <a:solidFill>
                  <a:srgbClr val="C00000"/>
                </a:solidFill>
              </a:rPr>
              <a:t>待</a:t>
            </a:r>
            <a:r>
              <a:rPr lang="zh-TW" altLang="en-US" sz="2400" b="1" u="sng" dirty="0" smtClean="0">
                <a:solidFill>
                  <a:srgbClr val="C00000"/>
                </a:solidFill>
              </a:rPr>
              <a:t>前述</a:t>
            </a:r>
            <a:r>
              <a:rPr lang="zh-TW" altLang="en-US" sz="2400" b="1" u="sng" dirty="0">
                <a:solidFill>
                  <a:srgbClr val="C00000"/>
                </a:solidFill>
              </a:rPr>
              <a:t>新設冷氣電力系統改善工程完工驗收</a:t>
            </a:r>
            <a:r>
              <a:rPr lang="zh-TW" altLang="en-US" sz="2400" b="1" u="sng" dirty="0" smtClean="0">
                <a:solidFill>
                  <a:srgbClr val="C00000"/>
                </a:solidFill>
              </a:rPr>
              <a:t>後，即可啟</a:t>
            </a:r>
            <a:endParaRPr lang="en-US" altLang="zh-TW" sz="2400" b="1" u="sng" dirty="0" smtClean="0">
              <a:solidFill>
                <a:srgbClr val="C00000"/>
              </a:solidFill>
            </a:endParaRPr>
          </a:p>
          <a:p>
            <a:r>
              <a:rPr lang="zh-TW" altLang="en-US" sz="2400" b="1" dirty="0">
                <a:solidFill>
                  <a:srgbClr val="C00000"/>
                </a:solidFill>
              </a:rPr>
              <a:t>  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       </a:t>
            </a:r>
            <a:r>
              <a:rPr lang="zh-TW" altLang="en-US" sz="2400" b="1" u="sng" dirty="0" smtClean="0">
                <a:solidFill>
                  <a:srgbClr val="C00000"/>
                </a:solidFill>
              </a:rPr>
              <a:t> 用冷氣設備</a:t>
            </a:r>
            <a:r>
              <a:rPr lang="zh-TW" altLang="en-US" sz="2400" dirty="0" smtClean="0">
                <a:solidFill>
                  <a:srgbClr val="C00000"/>
                </a:solidFill>
              </a:rPr>
              <a:t>。</a:t>
            </a:r>
            <a:endParaRPr lang="en-US" altLang="zh-TW" sz="2400" dirty="0">
              <a:solidFill>
                <a:srgbClr val="C00000"/>
              </a:solidFill>
            </a:endParaRPr>
          </a:p>
          <a:p>
            <a:endParaRPr lang="en-US" altLang="zh-TW" sz="2400" dirty="0" smtClean="0">
              <a:solidFill>
                <a:srgbClr val="0000FF"/>
              </a:solidFill>
            </a:endParaRPr>
          </a:p>
          <a:p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16841"/>
            <a:ext cx="2448272" cy="183620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圖片 5" descr="D:\D\總務105-110\冷氣申請\第2群學校\照片\11008\IMG_03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5144"/>
            <a:ext cx="2520280" cy="18195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7" name="圖片 6" descr="D:\D\總務105-110\冷氣申請\冷氣裝設\安裝\照片\11008\IMG_04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31541"/>
            <a:ext cx="2348711" cy="180682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178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2655" y="-3598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002060"/>
                </a:solidFill>
              </a:rPr>
              <a:t>總務處  宣導事項</a:t>
            </a:r>
            <a:endParaRPr lang="zh-TW" altLang="en-US" sz="6000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4399" y="1466427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C00000"/>
                </a:solidFill>
              </a:rPr>
              <a:t>2</a:t>
            </a:r>
            <a:r>
              <a:rPr lang="zh-TW" altLang="en-US" sz="2400" dirty="0" smtClean="0">
                <a:solidFill>
                  <a:srgbClr val="C00000"/>
                </a:solidFill>
              </a:rPr>
              <a:t>、</a:t>
            </a:r>
            <a:r>
              <a:rPr lang="zh-TW" altLang="zh-TW" sz="2400" dirty="0" smtClean="0">
                <a:solidFill>
                  <a:srgbClr val="C00000"/>
                </a:solidFill>
              </a:rPr>
              <a:t>「公立國民</a:t>
            </a:r>
            <a:r>
              <a:rPr lang="zh-TW" altLang="zh-TW" sz="2400" dirty="0">
                <a:solidFill>
                  <a:srgbClr val="C00000"/>
                </a:solidFill>
              </a:rPr>
              <a:t>小學兒童遊戲場改善計畫」暨「遊戲區</a:t>
            </a:r>
            <a:r>
              <a:rPr lang="zh-TW" altLang="zh-TW" sz="2400" dirty="0" smtClean="0">
                <a:solidFill>
                  <a:srgbClr val="C00000"/>
                </a:solidFill>
              </a:rPr>
              <a:t>改善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        </a:t>
            </a:r>
            <a:r>
              <a:rPr lang="zh-TW" altLang="zh-TW" sz="2400" dirty="0" smtClean="0">
                <a:solidFill>
                  <a:srgbClr val="C00000"/>
                </a:solidFill>
              </a:rPr>
              <a:t>工程」</a:t>
            </a:r>
            <a:r>
              <a:rPr lang="zh-TW" altLang="en-US" sz="2400" dirty="0" smtClean="0">
                <a:solidFill>
                  <a:srgbClr val="C00000"/>
                </a:solidFill>
              </a:rPr>
              <a:t>。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r>
              <a:rPr lang="zh-TW" altLang="en-US" sz="2400" dirty="0" smtClean="0">
                <a:solidFill>
                  <a:srgbClr val="0000FF"/>
                </a:solidFill>
              </a:rPr>
              <a:t>       →竣工日為</a:t>
            </a:r>
            <a:r>
              <a:rPr lang="en-US" altLang="zh-TW" sz="2400" u="sng" dirty="0" smtClean="0">
                <a:solidFill>
                  <a:srgbClr val="0000FF"/>
                </a:solidFill>
              </a:rPr>
              <a:t>110</a:t>
            </a:r>
            <a:r>
              <a:rPr lang="zh-TW" altLang="en-US" sz="2400" u="sng" dirty="0" smtClean="0">
                <a:solidFill>
                  <a:srgbClr val="0000FF"/>
                </a:solidFill>
              </a:rPr>
              <a:t>年</a:t>
            </a:r>
            <a:r>
              <a:rPr lang="en-US" altLang="zh-TW" sz="2400" u="sng" dirty="0" smtClean="0">
                <a:solidFill>
                  <a:srgbClr val="0000FF"/>
                </a:solidFill>
              </a:rPr>
              <a:t>9</a:t>
            </a:r>
            <a:r>
              <a:rPr lang="zh-TW" altLang="en-US" sz="2400" u="sng" dirty="0" smtClean="0">
                <a:solidFill>
                  <a:srgbClr val="0000FF"/>
                </a:solidFill>
              </a:rPr>
              <a:t>月</a:t>
            </a:r>
            <a:r>
              <a:rPr lang="zh-TW" altLang="en-US" sz="2400" dirty="0" smtClean="0">
                <a:solidFill>
                  <a:srgbClr val="0000FF"/>
                </a:solidFill>
              </a:rPr>
              <a:t>。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zh-TW" altLang="en-US" sz="2400" dirty="0" smtClean="0">
                <a:solidFill>
                  <a:srgbClr val="0000FF"/>
                </a:solidFill>
              </a:rPr>
              <a:t>       →目前工程進度：架設安全圍籬，待大型遊具送達後，</a:t>
            </a:r>
            <a:endParaRPr lang="en-US" altLang="zh-TW" sz="2400" dirty="0" smtClean="0">
              <a:solidFill>
                <a:srgbClr val="0000FF"/>
              </a:solidFill>
            </a:endParaRPr>
          </a:p>
          <a:p>
            <a:r>
              <a:rPr lang="zh-TW" altLang="en-US" sz="2400" dirty="0">
                <a:solidFill>
                  <a:srgbClr val="0000FF"/>
                </a:solidFill>
              </a:rPr>
              <a:t> </a:t>
            </a:r>
            <a:r>
              <a:rPr lang="zh-TW" altLang="en-US" sz="2400" dirty="0" smtClean="0">
                <a:solidFill>
                  <a:srgbClr val="0000FF"/>
                </a:solidFill>
              </a:rPr>
              <a:t>                                   即進行勘驗、放樣及裝設作業。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5" name="圖片 4" descr="D:\D\總務105-110\地方建設款\李光達議員-遊戲區改善工程\照片\11007-09照片\IMG_0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8" y="4066242"/>
            <a:ext cx="2304256" cy="1872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6" name="圖片 5" descr="D:\D\總務105-110\地方建設款\李光達議員-遊戲區改善工程\照片\11007-09照片\IMG_04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26" y="4091948"/>
            <a:ext cx="2592288" cy="1872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7" name="圖片 6" descr="D:\D\總務105-110\地方建設款\李光達議員-遊戲區改善工程\照片\11007-09照片\IMG_04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66" y="4066242"/>
            <a:ext cx="2663689" cy="18636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622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749018"/>
            <a:ext cx="7772400" cy="1512912"/>
          </a:xfrm>
        </p:spPr>
        <p:txBody>
          <a:bodyPr>
            <a:normAutofit/>
          </a:bodyPr>
          <a:lstStyle/>
          <a:p>
            <a:r>
              <a:rPr lang="zh-TW" altLang="en-US" sz="6600" b="1" dirty="0"/>
              <a:t>輔導室 宣導事項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2420888"/>
            <a:ext cx="8064896" cy="2409800"/>
          </a:xfrm>
        </p:spPr>
        <p:txBody>
          <a:bodyPr>
            <a:normAutofit lnSpcReduction="10000"/>
          </a:bodyPr>
          <a:lstStyle/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每個孩子都是家長心中的寶貝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每位老師都是家長教養孩子的後盾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親師合作是幫助孩子成長學習的關鍵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讓我們一起加油</a:t>
            </a:r>
            <a:r>
              <a:rPr lang="en-US" altLang="zh-TW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endParaRPr lang="zh-TW" altLang="en-US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854058" y="5157192"/>
            <a:ext cx="4920208" cy="57532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solidFill>
                  <a:srgbClr val="C00000"/>
                </a:solidFill>
                <a:latin typeface="+mj-ea"/>
                <a:ea typeface="+mj-ea"/>
              </a:rPr>
              <a:t>110.09.10</a:t>
            </a:r>
            <a:r>
              <a:rPr lang="zh-TW" altLang="en-US" sz="3600" dirty="0">
                <a:solidFill>
                  <a:srgbClr val="C00000"/>
                </a:solidFill>
                <a:latin typeface="+mj-ea"/>
                <a:ea typeface="+mj-ea"/>
              </a:rPr>
              <a:t> 班親會</a:t>
            </a:r>
          </a:p>
        </p:txBody>
      </p:sp>
    </p:spTree>
    <p:extLst>
      <p:ext uri="{BB962C8B-B14F-4D97-AF65-F5344CB8AC3E}">
        <p14:creationId xmlns:p14="http://schemas.microsoft.com/office/powerpoint/2010/main" val="25436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8912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孩子問題千百種，我該怎麼辦</a:t>
            </a:r>
            <a:r>
              <a:rPr lang="en-US" altLang="zh-TW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zh-TW" altLang="en-US" sz="2800" dirty="0"/>
              <a:t>◎您的孩子曾有拒學的問題嗎</a:t>
            </a:r>
            <a:r>
              <a:rPr lang="en-US" altLang="zh-TW" sz="2800" dirty="0"/>
              <a:t>?</a:t>
            </a:r>
            <a:r>
              <a:rPr lang="zh-TW" altLang="en-US" sz="2800" dirty="0"/>
              <a:t> 您的孩子整天沉迷於網路嗎</a:t>
            </a:r>
            <a:r>
              <a:rPr lang="en-US" altLang="zh-TW" sz="2800" dirty="0"/>
              <a:t>?</a:t>
            </a:r>
            <a:r>
              <a:rPr lang="zh-TW" altLang="en-US" sz="2800" dirty="0"/>
              <a:t>每個孩子在低、中、高年段都會遇到不同的問題，輔導室在此提供您一個增進教養知能的小秘方，希望您在教養孩子方面能更得心應手</a:t>
            </a:r>
            <a:r>
              <a:rPr lang="en-US" altLang="zh-TW" sz="2800" dirty="0"/>
              <a:t>!</a:t>
            </a:r>
          </a:p>
          <a:p>
            <a:pPr>
              <a:lnSpc>
                <a:spcPct val="120000"/>
              </a:lnSpc>
              <a:buNone/>
            </a:pPr>
            <a:r>
              <a:rPr lang="zh-TW" altLang="en-US" sz="2800" dirty="0"/>
              <a:t>◎</a:t>
            </a:r>
            <a:r>
              <a:rPr lang="zh-TW" altLang="zh-TW" sz="2800" dirty="0"/>
              <a:t>線上觀看路徑</a:t>
            </a:r>
            <a:r>
              <a:rPr lang="zh-TW" altLang="en-US" sz="2800" dirty="0"/>
              <a:t>：</a:t>
            </a:r>
            <a:endParaRPr lang="en-US" altLang="zh-TW" sz="2800" dirty="0"/>
          </a:p>
          <a:p>
            <a:pPr lvl="1">
              <a:lnSpc>
                <a:spcPct val="120000"/>
              </a:lnSpc>
              <a:buNone/>
            </a:pPr>
            <a:r>
              <a:rPr lang="zh-TW" altLang="en-US" sz="2400" dirty="0">
                <a:hlinkClick r:id="rId3"/>
              </a:rPr>
              <a:t>出版品 </a:t>
            </a:r>
            <a:r>
              <a:rPr lang="en-US" altLang="zh-TW" sz="2400" dirty="0">
                <a:hlinkClick r:id="rId3"/>
              </a:rPr>
              <a:t>- </a:t>
            </a:r>
            <a:r>
              <a:rPr lang="zh-TW" altLang="en-US" sz="2400" dirty="0">
                <a:hlinkClick r:id="rId3"/>
              </a:rPr>
              <a:t>教育部家庭教育資源網 </a:t>
            </a:r>
            <a:r>
              <a:rPr lang="en-US" altLang="zh-TW" sz="2400" dirty="0">
                <a:hlinkClick r:id="rId3"/>
              </a:rPr>
              <a:t>(moe.gov.tw)</a:t>
            </a:r>
            <a:endParaRPr lang="en-US" altLang="zh-TW" sz="2400" dirty="0"/>
          </a:p>
          <a:p>
            <a:pPr>
              <a:lnSpc>
                <a:spcPct val="120000"/>
              </a:lnSpc>
              <a:buNone/>
            </a:pPr>
            <a:r>
              <a:rPr lang="zh-TW" altLang="en-US" sz="2800" dirty="0"/>
              <a:t>   左上的下拉選單選擇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/>
              <a:t>親職教育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即可點閱</a:t>
            </a:r>
            <a:r>
              <a:rPr lang="zh-TW" altLang="zh-TW" sz="2800" dirty="0"/>
              <a:t>「我和我的孩子」</a:t>
            </a:r>
            <a:r>
              <a:rPr lang="zh-TW" altLang="en-US" sz="2800" dirty="0"/>
              <a:t>電子書</a:t>
            </a:r>
            <a:endParaRPr lang="zh-TW" altLang="zh-TW" sz="28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3200" dirty="0">
              <a:solidFill>
                <a:srgbClr val="FF0000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3200" dirty="0">
              <a:solidFill>
                <a:srgbClr val="F4183D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3200" dirty="0">
              <a:solidFill>
                <a:srgbClr val="F4183D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4183D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                                                                         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                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6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2978" y="697260"/>
            <a:ext cx="8424936" cy="1143000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「我和我的孩子」網站頁面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00808"/>
            <a:ext cx="7859216" cy="398904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11200" r="1878" b="10193"/>
          <a:stretch/>
        </p:blipFill>
        <p:spPr>
          <a:xfrm>
            <a:off x="457200" y="1840260"/>
            <a:ext cx="8219256" cy="41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798252"/>
            <a:ext cx="8229600" cy="97951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「我和我的孩子」電子書頁面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403648" y="4799157"/>
            <a:ext cx="670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低年級                                                中年級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018002" y="51848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高年級</a:t>
            </a:r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9000" t="11360" r="29000" b="14721"/>
          <a:stretch/>
        </p:blipFill>
        <p:spPr>
          <a:xfrm>
            <a:off x="611560" y="1825732"/>
            <a:ext cx="2533372" cy="2786710"/>
          </a:xfrm>
          <a:prstGeom prst="rect">
            <a:avLst/>
          </a:prstGeom>
        </p:spPr>
      </p:pic>
      <p:pic>
        <p:nvPicPr>
          <p:cNvPr id="10" name="圖片 9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30050" t="16400" r="30050" b="14721"/>
          <a:stretch/>
        </p:blipFill>
        <p:spPr>
          <a:xfrm>
            <a:off x="5893919" y="1825732"/>
            <a:ext cx="2544026" cy="2744869"/>
          </a:xfrm>
          <a:prstGeom prst="rect">
            <a:avLst/>
          </a:prstGeom>
        </p:spPr>
      </p:pic>
      <p:pic>
        <p:nvPicPr>
          <p:cNvPr id="11" name="圖片 10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30575" t="16401" r="30050" b="15561"/>
          <a:stretch/>
        </p:blipFill>
        <p:spPr>
          <a:xfrm>
            <a:off x="3322204" y="2578038"/>
            <a:ext cx="2376264" cy="25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36" y="1548184"/>
            <a:ext cx="3713821" cy="4817111"/>
          </a:xfrm>
          <a:prstGeom prst="rect">
            <a:avLst/>
          </a:prstGeom>
        </p:spPr>
      </p:pic>
      <p:grpSp>
        <p:nvGrpSpPr>
          <p:cNvPr id="123" name="時間到"/>
          <p:cNvGrpSpPr/>
          <p:nvPr/>
        </p:nvGrpSpPr>
        <p:grpSpPr>
          <a:xfrm>
            <a:off x="739056" y="325302"/>
            <a:ext cx="7793384" cy="769353"/>
            <a:chOff x="4321176" y="-17164"/>
            <a:chExt cx="2641860" cy="1002985"/>
          </a:xfrm>
        </p:grpSpPr>
        <p:sp>
          <p:nvSpPr>
            <p:cNvPr id="124" name="圓角矩形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26198" y="-17164"/>
              <a:ext cx="2636838" cy="88634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TW" altLang="en-US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步驟二：學校首頁</a:t>
              </a:r>
              <a:r>
                <a:rPr lang="en-US" altLang="zh-TW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重要訊息</a:t>
              </a:r>
              <a:r>
                <a:rPr lang="en-US" altLang="zh-TW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線上教室</a:t>
              </a:r>
            </a:p>
          </p:txBody>
        </p:sp>
      </p:grpSp>
      <p:sp>
        <p:nvSpPr>
          <p:cNvPr id="138" name="快取圖案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zh-TW" altLang="en-GB" sz="135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8" name="手繪多邊形 74"/>
          <p:cNvSpPr>
            <a:spLocks noEditPoints="1"/>
          </p:cNvSpPr>
          <p:nvPr/>
        </p:nvSpPr>
        <p:spPr bwMode="auto">
          <a:xfrm>
            <a:off x="913210" y="3399528"/>
            <a:ext cx="19050" cy="88106"/>
          </a:xfrm>
          <a:custGeom>
            <a:avLst/>
            <a:gdLst>
              <a:gd name="T0" fmla="*/ 10 w 10"/>
              <a:gd name="T1" fmla="*/ 48 h 48"/>
              <a:gd name="T2" fmla="*/ 10 w 10"/>
              <a:gd name="T3" fmla="*/ 48 h 48"/>
              <a:gd name="T4" fmla="*/ 10 w 10"/>
              <a:gd name="T5" fmla="*/ 48 h 48"/>
              <a:gd name="T6" fmla="*/ 10 w 10"/>
              <a:gd name="T7" fmla="*/ 48 h 48"/>
              <a:gd name="T8" fmla="*/ 10 w 10"/>
              <a:gd name="T9" fmla="*/ 47 h 48"/>
              <a:gd name="T10" fmla="*/ 10 w 10"/>
              <a:gd name="T11" fmla="*/ 47 h 48"/>
              <a:gd name="T12" fmla="*/ 10 w 10"/>
              <a:gd name="T13" fmla="*/ 47 h 48"/>
              <a:gd name="T14" fmla="*/ 10 w 10"/>
              <a:gd name="T15" fmla="*/ 47 h 48"/>
              <a:gd name="T16" fmla="*/ 10 w 10"/>
              <a:gd name="T17" fmla="*/ 47 h 48"/>
              <a:gd name="T18" fmla="*/ 10 w 10"/>
              <a:gd name="T19" fmla="*/ 47 h 48"/>
              <a:gd name="T20" fmla="*/ 9 w 10"/>
              <a:gd name="T21" fmla="*/ 46 h 48"/>
              <a:gd name="T22" fmla="*/ 9 w 10"/>
              <a:gd name="T23" fmla="*/ 46 h 48"/>
              <a:gd name="T24" fmla="*/ 9 w 10"/>
              <a:gd name="T25" fmla="*/ 46 h 48"/>
              <a:gd name="T26" fmla="*/ 1 w 10"/>
              <a:gd name="T27" fmla="*/ 4 h 48"/>
              <a:gd name="T28" fmla="*/ 1 w 10"/>
              <a:gd name="T29" fmla="*/ 4 h 48"/>
              <a:gd name="T30" fmla="*/ 1 w 10"/>
              <a:gd name="T31" fmla="*/ 4 h 48"/>
              <a:gd name="T32" fmla="*/ 1 w 10"/>
              <a:gd name="T33" fmla="*/ 3 h 48"/>
              <a:gd name="T34" fmla="*/ 1 w 10"/>
              <a:gd name="T35" fmla="*/ 3 h 48"/>
              <a:gd name="T36" fmla="*/ 1 w 10"/>
              <a:gd name="T37" fmla="*/ 3 h 48"/>
              <a:gd name="T38" fmla="*/ 1 w 10"/>
              <a:gd name="T39" fmla="*/ 2 h 48"/>
              <a:gd name="T40" fmla="*/ 1 w 10"/>
              <a:gd name="T41" fmla="*/ 2 h 48"/>
              <a:gd name="T42" fmla="*/ 1 w 10"/>
              <a:gd name="T43" fmla="*/ 2 h 48"/>
              <a:gd name="T44" fmla="*/ 1 w 10"/>
              <a:gd name="T45" fmla="*/ 2 h 48"/>
              <a:gd name="T46" fmla="*/ 1 w 10"/>
              <a:gd name="T47" fmla="*/ 2 h 48"/>
              <a:gd name="T48" fmla="*/ 1 w 10"/>
              <a:gd name="T49" fmla="*/ 2 h 48"/>
              <a:gd name="T50" fmla="*/ 1 w 10"/>
              <a:gd name="T51" fmla="*/ 1 h 48"/>
              <a:gd name="T52" fmla="*/ 1 w 10"/>
              <a:gd name="T53" fmla="*/ 1 h 48"/>
              <a:gd name="T54" fmla="*/ 1 w 10"/>
              <a:gd name="T55" fmla="*/ 1 h 48"/>
              <a:gd name="T56" fmla="*/ 1 w 10"/>
              <a:gd name="T57" fmla="*/ 1 h 48"/>
              <a:gd name="T58" fmla="*/ 1 w 10"/>
              <a:gd name="T59" fmla="*/ 0 h 48"/>
              <a:gd name="T60" fmla="*/ 1 w 10"/>
              <a:gd name="T61" fmla="*/ 0 h 48"/>
              <a:gd name="T62" fmla="*/ 1 w 10"/>
              <a:gd name="T63" fmla="*/ 0 h 48"/>
              <a:gd name="T64" fmla="*/ 1 w 10"/>
              <a:gd name="T65" fmla="*/ 0 h 48"/>
              <a:gd name="T66" fmla="*/ 1 w 10"/>
              <a:gd name="T67" fmla="*/ 0 h 48"/>
              <a:gd name="T68" fmla="*/ 1 w 10"/>
              <a:gd name="T6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" h="48"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7"/>
                </a:moveTo>
                <a:cubicBezTo>
                  <a:pt x="10" y="47"/>
                  <a:pt x="10" y="48"/>
                  <a:pt x="10" y="48"/>
                </a:cubicBezTo>
                <a:cubicBezTo>
                  <a:pt x="10" y="48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9" y="46"/>
                </a:moveTo>
                <a:cubicBezTo>
                  <a:pt x="10" y="46"/>
                  <a:pt x="10" y="46"/>
                  <a:pt x="10" y="47"/>
                </a:cubicBezTo>
                <a:cubicBezTo>
                  <a:pt x="10" y="46"/>
                  <a:pt x="10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1" y="4"/>
                </a:moveTo>
                <a:cubicBezTo>
                  <a:pt x="0" y="19"/>
                  <a:pt x="3" y="33"/>
                  <a:pt x="9" y="46"/>
                </a:cubicBezTo>
                <a:cubicBezTo>
                  <a:pt x="3" y="33"/>
                  <a:pt x="0" y="19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2" name="橢圓​​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55" y="1582277"/>
            <a:ext cx="3442943" cy="4817111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2238852" y="3444397"/>
            <a:ext cx="818198" cy="314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3779912" y="3581437"/>
            <a:ext cx="107871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8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8328" y="7589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「學習扶助方案」是什麼</a:t>
            </a:r>
            <a:r>
              <a:rPr lang="en-US" altLang="zh-TW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438912" y="2087477"/>
            <a:ext cx="8229600" cy="47822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500" dirty="0">
                <a:solidFill>
                  <a:srgbClr val="F4183D"/>
                </a:solidFill>
              </a:rPr>
              <a:t>◎</a:t>
            </a:r>
            <a:r>
              <a:rPr lang="zh-TW" altLang="zh-TW" sz="2500" dirty="0">
                <a:solidFill>
                  <a:srgbClr val="F4183D"/>
                </a:solidFill>
              </a:rPr>
              <a:t>目的</a:t>
            </a:r>
            <a:r>
              <a:rPr lang="zh-TW" altLang="en-US" sz="2500" dirty="0"/>
              <a:t>：針對個別學生學習問題或其他特殊需求，運用</a:t>
            </a:r>
            <a:endParaRPr lang="en-US" altLang="zh-TW" sz="2500" dirty="0"/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500" dirty="0"/>
              <a:t>              各種資源，進行</a:t>
            </a:r>
            <a:r>
              <a:rPr lang="zh-TW" altLang="en-US" sz="2500" b="1" u="sng" dirty="0"/>
              <a:t>差異化教學</a:t>
            </a:r>
            <a:r>
              <a:rPr lang="zh-TW" altLang="en-US" sz="2500" dirty="0"/>
              <a:t>或</a:t>
            </a:r>
            <a:r>
              <a:rPr lang="zh-TW" altLang="en-US" sz="2500" b="1" u="sng" dirty="0"/>
              <a:t>補救教學</a:t>
            </a:r>
            <a:r>
              <a:rPr lang="zh-TW" altLang="en-US" sz="2500" dirty="0"/>
              <a:t>，協助</a:t>
            </a:r>
            <a:endParaRPr lang="en-US" altLang="zh-TW" sz="2500" dirty="0"/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500" dirty="0"/>
              <a:t>              學生有效學習。</a:t>
            </a:r>
            <a:endParaRPr lang="en-US" altLang="zh-TW" sz="2500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500" dirty="0">
                <a:solidFill>
                  <a:srgbClr val="F4183D"/>
                </a:solidFill>
              </a:rPr>
              <a:t>◎篩選方式</a:t>
            </a:r>
            <a:r>
              <a:rPr lang="zh-TW" altLang="en-US" sz="2500" dirty="0"/>
              <a:t>：</a:t>
            </a:r>
            <a:r>
              <a:rPr lang="zh-TW" altLang="zh-TW" sz="2500" dirty="0"/>
              <a:t>透過</a:t>
            </a:r>
            <a:r>
              <a:rPr lang="en-US" altLang="zh-TW" sz="2500" dirty="0"/>
              <a:t>5</a:t>
            </a:r>
            <a:r>
              <a:rPr lang="zh-TW" altLang="en-US" sz="2500" dirty="0"/>
              <a:t>月</a:t>
            </a:r>
            <a:r>
              <a:rPr lang="zh-TW" altLang="zh-TW" sz="2500" dirty="0"/>
              <a:t>線上</a:t>
            </a:r>
            <a:r>
              <a:rPr lang="zh-TW" altLang="zh-TW" sz="2500" u="sng" dirty="0"/>
              <a:t>篩選測驗</a:t>
            </a:r>
            <a:r>
              <a:rPr lang="zh-TW" altLang="zh-TW" sz="2500" dirty="0"/>
              <a:t>，分析孩子</a:t>
            </a:r>
            <a:r>
              <a:rPr lang="zh-TW" altLang="zh-TW" sz="2500" dirty="0">
                <a:solidFill>
                  <a:srgbClr val="0000FF"/>
                </a:solidFill>
              </a:rPr>
              <a:t>國</a:t>
            </a:r>
            <a:r>
              <a:rPr lang="zh-TW" altLang="en-US" sz="2500" dirty="0">
                <a:solidFill>
                  <a:srgbClr val="0000FF"/>
                </a:solidFill>
              </a:rPr>
              <a:t>、</a:t>
            </a:r>
            <a:r>
              <a:rPr lang="zh-TW" altLang="zh-TW" sz="2500" dirty="0">
                <a:solidFill>
                  <a:srgbClr val="0000FF"/>
                </a:solidFill>
              </a:rPr>
              <a:t>英</a:t>
            </a:r>
            <a:r>
              <a:rPr lang="zh-TW" altLang="en-US" sz="2500" dirty="0">
                <a:solidFill>
                  <a:srgbClr val="0000FF"/>
                </a:solidFill>
              </a:rPr>
              <a:t>、  </a:t>
            </a:r>
            <a:endParaRPr lang="en-US" altLang="zh-TW" sz="25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500" dirty="0">
                <a:solidFill>
                  <a:srgbClr val="0000FF"/>
                </a:solidFill>
              </a:rPr>
              <a:t>                      </a:t>
            </a:r>
            <a:r>
              <a:rPr lang="zh-TW" altLang="zh-TW" sz="2500" dirty="0">
                <a:solidFill>
                  <a:srgbClr val="0000FF"/>
                </a:solidFill>
              </a:rPr>
              <a:t>數</a:t>
            </a:r>
            <a:r>
              <a:rPr lang="zh-TW" altLang="zh-TW" sz="2500" dirty="0"/>
              <a:t>學習成效需要提升補強的弱點</a:t>
            </a:r>
            <a:endParaRPr lang="en-US" altLang="zh-TW" sz="2500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500" dirty="0">
                <a:solidFill>
                  <a:srgbClr val="F4183D"/>
                </a:solidFill>
              </a:rPr>
              <a:t>◎</a:t>
            </a:r>
            <a:r>
              <a:rPr lang="zh-TW" altLang="zh-TW" sz="2500" dirty="0">
                <a:solidFill>
                  <a:srgbClr val="F4183D"/>
                </a:solidFill>
              </a:rPr>
              <a:t>授課</a:t>
            </a:r>
            <a:r>
              <a:rPr lang="zh-TW" altLang="en-US" sz="2500" dirty="0">
                <a:solidFill>
                  <a:srgbClr val="F4183D"/>
                </a:solidFill>
              </a:rPr>
              <a:t>方式</a:t>
            </a:r>
            <a:r>
              <a:rPr lang="zh-TW" altLang="en-US" sz="2500" dirty="0"/>
              <a:t>：</a:t>
            </a:r>
            <a:r>
              <a:rPr lang="zh-TW" altLang="zh-TW" sz="2500" dirty="0"/>
              <a:t>教師</a:t>
            </a:r>
            <a:r>
              <a:rPr lang="zh-TW" altLang="zh-TW" sz="2500" dirty="0">
                <a:solidFill>
                  <a:srgbClr val="0000FF"/>
                </a:solidFill>
              </a:rPr>
              <a:t>針對</a:t>
            </a:r>
            <a:r>
              <a:rPr lang="zh-TW" altLang="zh-TW" sz="2500" dirty="0"/>
              <a:t>需要提升補強的</a:t>
            </a:r>
            <a:r>
              <a:rPr lang="zh-TW" altLang="zh-TW" sz="2500" dirty="0">
                <a:solidFill>
                  <a:srgbClr val="0000FF"/>
                </a:solidFill>
              </a:rPr>
              <a:t>弱點進行</a:t>
            </a:r>
            <a:r>
              <a:rPr lang="zh-TW" altLang="en-US" sz="2500" dirty="0">
                <a:solidFill>
                  <a:srgbClr val="0000FF"/>
                </a:solidFill>
              </a:rPr>
              <a:t>個別</a:t>
            </a:r>
            <a:r>
              <a:rPr lang="zh-TW" altLang="zh-TW" sz="2500" dirty="0">
                <a:solidFill>
                  <a:srgbClr val="0000FF"/>
                </a:solidFill>
              </a:rPr>
              <a:t>教學</a:t>
            </a:r>
            <a:endParaRPr lang="en-US" altLang="zh-TW" sz="25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2500" dirty="0">
                <a:solidFill>
                  <a:srgbClr val="F4183D"/>
                </a:solidFill>
              </a:rPr>
              <a:t>◎成效檢視</a:t>
            </a:r>
            <a:r>
              <a:rPr lang="zh-TW" altLang="en-US" sz="2500" dirty="0"/>
              <a:t>：</a:t>
            </a:r>
            <a:r>
              <a:rPr lang="en-US" altLang="zh-TW" sz="2500" dirty="0"/>
              <a:t> 12</a:t>
            </a:r>
            <a:r>
              <a:rPr lang="zh-TW" altLang="en-US" sz="2500" dirty="0"/>
              <a:t>月</a:t>
            </a:r>
            <a:r>
              <a:rPr lang="zh-TW" altLang="zh-TW" sz="2500" dirty="0"/>
              <a:t>線上</a:t>
            </a:r>
            <a:r>
              <a:rPr lang="zh-TW" altLang="zh-TW" sz="2500" u="sng" dirty="0"/>
              <a:t>成長測驗</a:t>
            </a:r>
            <a:r>
              <a:rPr lang="zh-TW" altLang="zh-TW" sz="2500" dirty="0"/>
              <a:t>追蹤孩子的學習進展狀況</a:t>
            </a:r>
            <a:endParaRPr lang="en-US" altLang="zh-TW" sz="25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2800" dirty="0">
              <a:solidFill>
                <a:srgbClr val="FF0000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2800" dirty="0">
              <a:solidFill>
                <a:srgbClr val="F4183D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altLang="zh-TW" sz="2800" dirty="0">
              <a:solidFill>
                <a:srgbClr val="F4183D"/>
              </a:solidFill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4183D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                                                                        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               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89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2060848"/>
            <a:ext cx="7704856" cy="24098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謝謝您的支持與協助！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讓孩子開心、讓家長放心，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是我們永遠關心與盡心的目標！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826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時間到"/>
          <p:cNvGrpSpPr/>
          <p:nvPr/>
        </p:nvGrpSpPr>
        <p:grpSpPr>
          <a:xfrm>
            <a:off x="817961" y="363779"/>
            <a:ext cx="7502126" cy="778447"/>
            <a:chOff x="4321176" y="185859"/>
            <a:chExt cx="2636838" cy="799962"/>
          </a:xfrm>
        </p:grpSpPr>
        <p:sp>
          <p:nvSpPr>
            <p:cNvPr id="124" name="圓角矩形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TW" altLang="en-US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步驟三：點選班級課表</a:t>
              </a:r>
              <a:r>
                <a:rPr lang="en-US" altLang="zh-TW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上課科目</a:t>
              </a:r>
            </a:p>
          </p:txBody>
        </p:sp>
      </p:grpSp>
      <p:sp>
        <p:nvSpPr>
          <p:cNvPr id="138" name="快取圖案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zh-TW" altLang="en-GB" sz="135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8" name="手繪多邊形 74"/>
          <p:cNvSpPr>
            <a:spLocks noEditPoints="1"/>
          </p:cNvSpPr>
          <p:nvPr/>
        </p:nvSpPr>
        <p:spPr bwMode="auto">
          <a:xfrm>
            <a:off x="913210" y="3399528"/>
            <a:ext cx="19050" cy="88106"/>
          </a:xfrm>
          <a:custGeom>
            <a:avLst/>
            <a:gdLst>
              <a:gd name="T0" fmla="*/ 10 w 10"/>
              <a:gd name="T1" fmla="*/ 48 h 48"/>
              <a:gd name="T2" fmla="*/ 10 w 10"/>
              <a:gd name="T3" fmla="*/ 48 h 48"/>
              <a:gd name="T4" fmla="*/ 10 w 10"/>
              <a:gd name="T5" fmla="*/ 48 h 48"/>
              <a:gd name="T6" fmla="*/ 10 w 10"/>
              <a:gd name="T7" fmla="*/ 48 h 48"/>
              <a:gd name="T8" fmla="*/ 10 w 10"/>
              <a:gd name="T9" fmla="*/ 47 h 48"/>
              <a:gd name="T10" fmla="*/ 10 w 10"/>
              <a:gd name="T11" fmla="*/ 47 h 48"/>
              <a:gd name="T12" fmla="*/ 10 w 10"/>
              <a:gd name="T13" fmla="*/ 47 h 48"/>
              <a:gd name="T14" fmla="*/ 10 w 10"/>
              <a:gd name="T15" fmla="*/ 47 h 48"/>
              <a:gd name="T16" fmla="*/ 10 w 10"/>
              <a:gd name="T17" fmla="*/ 47 h 48"/>
              <a:gd name="T18" fmla="*/ 10 w 10"/>
              <a:gd name="T19" fmla="*/ 47 h 48"/>
              <a:gd name="T20" fmla="*/ 9 w 10"/>
              <a:gd name="T21" fmla="*/ 46 h 48"/>
              <a:gd name="T22" fmla="*/ 9 w 10"/>
              <a:gd name="T23" fmla="*/ 46 h 48"/>
              <a:gd name="T24" fmla="*/ 9 w 10"/>
              <a:gd name="T25" fmla="*/ 46 h 48"/>
              <a:gd name="T26" fmla="*/ 1 w 10"/>
              <a:gd name="T27" fmla="*/ 4 h 48"/>
              <a:gd name="T28" fmla="*/ 1 w 10"/>
              <a:gd name="T29" fmla="*/ 4 h 48"/>
              <a:gd name="T30" fmla="*/ 1 w 10"/>
              <a:gd name="T31" fmla="*/ 4 h 48"/>
              <a:gd name="T32" fmla="*/ 1 w 10"/>
              <a:gd name="T33" fmla="*/ 3 h 48"/>
              <a:gd name="T34" fmla="*/ 1 w 10"/>
              <a:gd name="T35" fmla="*/ 3 h 48"/>
              <a:gd name="T36" fmla="*/ 1 w 10"/>
              <a:gd name="T37" fmla="*/ 3 h 48"/>
              <a:gd name="T38" fmla="*/ 1 w 10"/>
              <a:gd name="T39" fmla="*/ 2 h 48"/>
              <a:gd name="T40" fmla="*/ 1 w 10"/>
              <a:gd name="T41" fmla="*/ 2 h 48"/>
              <a:gd name="T42" fmla="*/ 1 w 10"/>
              <a:gd name="T43" fmla="*/ 2 h 48"/>
              <a:gd name="T44" fmla="*/ 1 w 10"/>
              <a:gd name="T45" fmla="*/ 2 h 48"/>
              <a:gd name="T46" fmla="*/ 1 w 10"/>
              <a:gd name="T47" fmla="*/ 2 h 48"/>
              <a:gd name="T48" fmla="*/ 1 w 10"/>
              <a:gd name="T49" fmla="*/ 2 h 48"/>
              <a:gd name="T50" fmla="*/ 1 w 10"/>
              <a:gd name="T51" fmla="*/ 1 h 48"/>
              <a:gd name="T52" fmla="*/ 1 w 10"/>
              <a:gd name="T53" fmla="*/ 1 h 48"/>
              <a:gd name="T54" fmla="*/ 1 w 10"/>
              <a:gd name="T55" fmla="*/ 1 h 48"/>
              <a:gd name="T56" fmla="*/ 1 w 10"/>
              <a:gd name="T57" fmla="*/ 1 h 48"/>
              <a:gd name="T58" fmla="*/ 1 w 10"/>
              <a:gd name="T59" fmla="*/ 0 h 48"/>
              <a:gd name="T60" fmla="*/ 1 w 10"/>
              <a:gd name="T61" fmla="*/ 0 h 48"/>
              <a:gd name="T62" fmla="*/ 1 w 10"/>
              <a:gd name="T63" fmla="*/ 0 h 48"/>
              <a:gd name="T64" fmla="*/ 1 w 10"/>
              <a:gd name="T65" fmla="*/ 0 h 48"/>
              <a:gd name="T66" fmla="*/ 1 w 10"/>
              <a:gd name="T67" fmla="*/ 0 h 48"/>
              <a:gd name="T68" fmla="*/ 1 w 10"/>
              <a:gd name="T6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" h="48"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7"/>
                </a:moveTo>
                <a:cubicBezTo>
                  <a:pt x="10" y="47"/>
                  <a:pt x="10" y="48"/>
                  <a:pt x="10" y="48"/>
                </a:cubicBezTo>
                <a:cubicBezTo>
                  <a:pt x="10" y="48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9" y="46"/>
                </a:moveTo>
                <a:cubicBezTo>
                  <a:pt x="10" y="46"/>
                  <a:pt x="10" y="46"/>
                  <a:pt x="10" y="47"/>
                </a:cubicBezTo>
                <a:cubicBezTo>
                  <a:pt x="10" y="46"/>
                  <a:pt x="10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1" y="4"/>
                </a:moveTo>
                <a:cubicBezTo>
                  <a:pt x="0" y="19"/>
                  <a:pt x="3" y="33"/>
                  <a:pt x="9" y="46"/>
                </a:cubicBezTo>
                <a:cubicBezTo>
                  <a:pt x="3" y="33"/>
                  <a:pt x="0" y="19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2" name="橢圓​​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8881" r="59725"/>
          <a:stretch/>
        </p:blipFill>
        <p:spPr>
          <a:xfrm>
            <a:off x="504825" y="1464051"/>
            <a:ext cx="3685249" cy="48826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358" y="1438657"/>
            <a:ext cx="3735206" cy="503616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17" name="直線單箭頭接點 16"/>
          <p:cNvCxnSpPr/>
          <p:nvPr/>
        </p:nvCxnSpPr>
        <p:spPr>
          <a:xfrm flipV="1">
            <a:off x="2555776" y="3101210"/>
            <a:ext cx="3312368" cy="12638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1533331" y="4480428"/>
            <a:ext cx="818198" cy="314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980093" y="2911450"/>
            <a:ext cx="277586" cy="2605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4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時間到"/>
          <p:cNvGrpSpPr/>
          <p:nvPr/>
        </p:nvGrpSpPr>
        <p:grpSpPr>
          <a:xfrm>
            <a:off x="1009651" y="575529"/>
            <a:ext cx="7550345" cy="889168"/>
            <a:chOff x="4321176" y="226263"/>
            <a:chExt cx="2653786" cy="759558"/>
          </a:xfrm>
        </p:grpSpPr>
        <p:sp>
          <p:nvSpPr>
            <p:cNvPr id="124" name="圓角矩形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38124" y="226263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學習不能停：線上學習資源介紹</a:t>
              </a:r>
            </a:p>
          </p:txBody>
        </p:sp>
      </p:grpSp>
      <p:sp>
        <p:nvSpPr>
          <p:cNvPr id="138" name="快取圖案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zh-TW" altLang="en-GB" sz="135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8" name="手繪多邊形 74"/>
          <p:cNvSpPr>
            <a:spLocks noEditPoints="1"/>
          </p:cNvSpPr>
          <p:nvPr/>
        </p:nvSpPr>
        <p:spPr bwMode="auto">
          <a:xfrm>
            <a:off x="913210" y="3399528"/>
            <a:ext cx="19050" cy="88106"/>
          </a:xfrm>
          <a:custGeom>
            <a:avLst/>
            <a:gdLst>
              <a:gd name="T0" fmla="*/ 10 w 10"/>
              <a:gd name="T1" fmla="*/ 48 h 48"/>
              <a:gd name="T2" fmla="*/ 10 w 10"/>
              <a:gd name="T3" fmla="*/ 48 h 48"/>
              <a:gd name="T4" fmla="*/ 10 w 10"/>
              <a:gd name="T5" fmla="*/ 48 h 48"/>
              <a:gd name="T6" fmla="*/ 10 w 10"/>
              <a:gd name="T7" fmla="*/ 48 h 48"/>
              <a:gd name="T8" fmla="*/ 10 w 10"/>
              <a:gd name="T9" fmla="*/ 47 h 48"/>
              <a:gd name="T10" fmla="*/ 10 w 10"/>
              <a:gd name="T11" fmla="*/ 47 h 48"/>
              <a:gd name="T12" fmla="*/ 10 w 10"/>
              <a:gd name="T13" fmla="*/ 47 h 48"/>
              <a:gd name="T14" fmla="*/ 10 w 10"/>
              <a:gd name="T15" fmla="*/ 47 h 48"/>
              <a:gd name="T16" fmla="*/ 10 w 10"/>
              <a:gd name="T17" fmla="*/ 47 h 48"/>
              <a:gd name="T18" fmla="*/ 10 w 10"/>
              <a:gd name="T19" fmla="*/ 47 h 48"/>
              <a:gd name="T20" fmla="*/ 9 w 10"/>
              <a:gd name="T21" fmla="*/ 46 h 48"/>
              <a:gd name="T22" fmla="*/ 9 w 10"/>
              <a:gd name="T23" fmla="*/ 46 h 48"/>
              <a:gd name="T24" fmla="*/ 9 w 10"/>
              <a:gd name="T25" fmla="*/ 46 h 48"/>
              <a:gd name="T26" fmla="*/ 1 w 10"/>
              <a:gd name="T27" fmla="*/ 4 h 48"/>
              <a:gd name="T28" fmla="*/ 1 w 10"/>
              <a:gd name="T29" fmla="*/ 4 h 48"/>
              <a:gd name="T30" fmla="*/ 1 w 10"/>
              <a:gd name="T31" fmla="*/ 4 h 48"/>
              <a:gd name="T32" fmla="*/ 1 w 10"/>
              <a:gd name="T33" fmla="*/ 3 h 48"/>
              <a:gd name="T34" fmla="*/ 1 w 10"/>
              <a:gd name="T35" fmla="*/ 3 h 48"/>
              <a:gd name="T36" fmla="*/ 1 w 10"/>
              <a:gd name="T37" fmla="*/ 3 h 48"/>
              <a:gd name="T38" fmla="*/ 1 w 10"/>
              <a:gd name="T39" fmla="*/ 2 h 48"/>
              <a:gd name="T40" fmla="*/ 1 w 10"/>
              <a:gd name="T41" fmla="*/ 2 h 48"/>
              <a:gd name="T42" fmla="*/ 1 w 10"/>
              <a:gd name="T43" fmla="*/ 2 h 48"/>
              <a:gd name="T44" fmla="*/ 1 w 10"/>
              <a:gd name="T45" fmla="*/ 2 h 48"/>
              <a:gd name="T46" fmla="*/ 1 w 10"/>
              <a:gd name="T47" fmla="*/ 2 h 48"/>
              <a:gd name="T48" fmla="*/ 1 w 10"/>
              <a:gd name="T49" fmla="*/ 2 h 48"/>
              <a:gd name="T50" fmla="*/ 1 w 10"/>
              <a:gd name="T51" fmla="*/ 1 h 48"/>
              <a:gd name="T52" fmla="*/ 1 w 10"/>
              <a:gd name="T53" fmla="*/ 1 h 48"/>
              <a:gd name="T54" fmla="*/ 1 w 10"/>
              <a:gd name="T55" fmla="*/ 1 h 48"/>
              <a:gd name="T56" fmla="*/ 1 w 10"/>
              <a:gd name="T57" fmla="*/ 1 h 48"/>
              <a:gd name="T58" fmla="*/ 1 w 10"/>
              <a:gd name="T59" fmla="*/ 0 h 48"/>
              <a:gd name="T60" fmla="*/ 1 w 10"/>
              <a:gd name="T61" fmla="*/ 0 h 48"/>
              <a:gd name="T62" fmla="*/ 1 w 10"/>
              <a:gd name="T63" fmla="*/ 0 h 48"/>
              <a:gd name="T64" fmla="*/ 1 w 10"/>
              <a:gd name="T65" fmla="*/ 0 h 48"/>
              <a:gd name="T66" fmla="*/ 1 w 10"/>
              <a:gd name="T67" fmla="*/ 0 h 48"/>
              <a:gd name="T68" fmla="*/ 1 w 10"/>
              <a:gd name="T6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" h="48"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7"/>
                </a:moveTo>
                <a:cubicBezTo>
                  <a:pt x="10" y="47"/>
                  <a:pt x="10" y="48"/>
                  <a:pt x="10" y="48"/>
                </a:cubicBezTo>
                <a:cubicBezTo>
                  <a:pt x="10" y="48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9" y="46"/>
                </a:moveTo>
                <a:cubicBezTo>
                  <a:pt x="10" y="46"/>
                  <a:pt x="10" y="46"/>
                  <a:pt x="10" y="47"/>
                </a:cubicBezTo>
                <a:cubicBezTo>
                  <a:pt x="10" y="46"/>
                  <a:pt x="10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1" y="4"/>
                </a:moveTo>
                <a:cubicBezTo>
                  <a:pt x="0" y="19"/>
                  <a:pt x="3" y="33"/>
                  <a:pt x="9" y="46"/>
                </a:cubicBezTo>
                <a:cubicBezTo>
                  <a:pt x="3" y="33"/>
                  <a:pt x="0" y="19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2" name="橢圓​​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8881" r="59725"/>
          <a:stretch/>
        </p:blipFill>
        <p:spPr>
          <a:xfrm>
            <a:off x="464806" y="1859673"/>
            <a:ext cx="3175663" cy="4449647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509811" y="3403060"/>
            <a:ext cx="2360669" cy="379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r="50933"/>
          <a:stretch/>
        </p:blipFill>
        <p:spPr>
          <a:xfrm>
            <a:off x="3832283" y="1916833"/>
            <a:ext cx="5059985" cy="439248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948264" y="3212976"/>
            <a:ext cx="1028700" cy="2952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5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時間到"/>
          <p:cNvGrpSpPr/>
          <p:nvPr/>
        </p:nvGrpSpPr>
        <p:grpSpPr>
          <a:xfrm>
            <a:off x="547116" y="384033"/>
            <a:ext cx="7985323" cy="847814"/>
            <a:chOff x="4321176" y="-23261"/>
            <a:chExt cx="2685267" cy="1009082"/>
          </a:xfrm>
        </p:grpSpPr>
        <p:sp>
          <p:nvSpPr>
            <p:cNvPr id="124" name="圓角矩形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4321176" y="-23261"/>
              <a:ext cx="2685267" cy="87944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/>
              <a:r>
                <a:rPr lang="zh-TW" altLang="en-US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閱讀</a:t>
              </a:r>
              <a:r>
                <a:rPr lang="en-US" altLang="zh-TW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…</a:t>
              </a:r>
              <a:r>
                <a:rPr lang="zh-TW" altLang="en-US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是一輩子的禮物  </a:t>
              </a:r>
              <a:r>
                <a:rPr lang="en-US" altLang="zh-TW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~</a:t>
              </a:r>
              <a:r>
                <a:rPr lang="zh-TW" altLang="en-US" sz="36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給新生家長</a:t>
              </a:r>
            </a:p>
          </p:txBody>
        </p:sp>
      </p:grpSp>
      <p:sp>
        <p:nvSpPr>
          <p:cNvPr id="138" name="快取圖案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zh-TW" altLang="en-GB" sz="135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矩形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手繪多邊形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手繪多邊形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9" name="手繪多邊形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手繪多邊形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" name="手繪多邊形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手繪多邊形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手繪多邊形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手繪多邊形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手繪多邊形 34"/>
          <p:cNvSpPr>
            <a:spLocks noEditPoints="1"/>
          </p:cNvSpPr>
          <p:nvPr/>
        </p:nvSpPr>
        <p:spPr bwMode="auto">
          <a:xfrm>
            <a:off x="1883569" y="2823265"/>
            <a:ext cx="7144" cy="83344"/>
          </a:xfrm>
          <a:custGeom>
            <a:avLst/>
            <a:gdLst>
              <a:gd name="T0" fmla="*/ 0 w 4"/>
              <a:gd name="T1" fmla="*/ 43 h 45"/>
              <a:gd name="T2" fmla="*/ 0 w 4"/>
              <a:gd name="T3" fmla="*/ 42 h 45"/>
              <a:gd name="T4" fmla="*/ 0 w 4"/>
              <a:gd name="T5" fmla="*/ 41 h 45"/>
              <a:gd name="T6" fmla="*/ 0 w 4"/>
              <a:gd name="T7" fmla="*/ 40 h 45"/>
              <a:gd name="T8" fmla="*/ 0 w 4"/>
              <a:gd name="T9" fmla="*/ 40 h 45"/>
              <a:gd name="T10" fmla="*/ 0 w 4"/>
              <a:gd name="T11" fmla="*/ 39 h 45"/>
              <a:gd name="T12" fmla="*/ 0 w 4"/>
              <a:gd name="T13" fmla="*/ 38 h 45"/>
              <a:gd name="T14" fmla="*/ 0 w 4"/>
              <a:gd name="T15" fmla="*/ 38 h 45"/>
              <a:gd name="T16" fmla="*/ 0 w 4"/>
              <a:gd name="T17" fmla="*/ 37 h 45"/>
              <a:gd name="T18" fmla="*/ 0 w 4"/>
              <a:gd name="T19" fmla="*/ 36 h 45"/>
              <a:gd name="T20" fmla="*/ 0 w 4"/>
              <a:gd name="T21" fmla="*/ 36 h 45"/>
              <a:gd name="T22" fmla="*/ 0 w 4"/>
              <a:gd name="T23" fmla="*/ 35 h 45"/>
              <a:gd name="T24" fmla="*/ 0 w 4"/>
              <a:gd name="T25" fmla="*/ 34 h 45"/>
              <a:gd name="T26" fmla="*/ 0 w 4"/>
              <a:gd name="T27" fmla="*/ 34 h 45"/>
              <a:gd name="T28" fmla="*/ 0 w 4"/>
              <a:gd name="T29" fmla="*/ 33 h 45"/>
              <a:gd name="T30" fmla="*/ 0 w 4"/>
              <a:gd name="T31" fmla="*/ 32 h 45"/>
              <a:gd name="T32" fmla="*/ 0 w 4"/>
              <a:gd name="T33" fmla="*/ 31 h 45"/>
              <a:gd name="T34" fmla="*/ 0 w 4"/>
              <a:gd name="T35" fmla="*/ 31 h 45"/>
              <a:gd name="T36" fmla="*/ 0 w 4"/>
              <a:gd name="T37" fmla="*/ 30 h 45"/>
              <a:gd name="T38" fmla="*/ 0 w 4"/>
              <a:gd name="T39" fmla="*/ 29 h 45"/>
              <a:gd name="T40" fmla="*/ 0 w 4"/>
              <a:gd name="T41" fmla="*/ 29 h 45"/>
              <a:gd name="T42" fmla="*/ 0 w 4"/>
              <a:gd name="T43" fmla="*/ 28 h 45"/>
              <a:gd name="T44" fmla="*/ 0 w 4"/>
              <a:gd name="T45" fmla="*/ 27 h 45"/>
              <a:gd name="T46" fmla="*/ 0 w 4"/>
              <a:gd name="T47" fmla="*/ 26 h 45"/>
              <a:gd name="T48" fmla="*/ 0 w 4"/>
              <a:gd name="T49" fmla="*/ 26 h 45"/>
              <a:gd name="T50" fmla="*/ 0 w 4"/>
              <a:gd name="T51" fmla="*/ 25 h 45"/>
              <a:gd name="T52" fmla="*/ 0 w 4"/>
              <a:gd name="T53" fmla="*/ 24 h 45"/>
              <a:gd name="T54" fmla="*/ 0 w 4"/>
              <a:gd name="T55" fmla="*/ 23 h 45"/>
              <a:gd name="T56" fmla="*/ 0 w 4"/>
              <a:gd name="T57" fmla="*/ 22 h 45"/>
              <a:gd name="T58" fmla="*/ 0 w 4"/>
              <a:gd name="T59" fmla="*/ 22 h 45"/>
              <a:gd name="T60" fmla="*/ 0 w 4"/>
              <a:gd name="T61" fmla="*/ 21 h 45"/>
              <a:gd name="T62" fmla="*/ 0 w 4"/>
              <a:gd name="T63" fmla="*/ 20 h 45"/>
              <a:gd name="T64" fmla="*/ 0 w 4"/>
              <a:gd name="T65" fmla="*/ 19 h 45"/>
              <a:gd name="T66" fmla="*/ 0 w 4"/>
              <a:gd name="T67" fmla="*/ 18 h 45"/>
              <a:gd name="T68" fmla="*/ 0 w 4"/>
              <a:gd name="T69" fmla="*/ 18 h 45"/>
              <a:gd name="T70" fmla="*/ 0 w 4"/>
              <a:gd name="T71" fmla="*/ 17 h 45"/>
              <a:gd name="T72" fmla="*/ 1 w 4"/>
              <a:gd name="T73" fmla="*/ 16 h 45"/>
              <a:gd name="T74" fmla="*/ 1 w 4"/>
              <a:gd name="T75" fmla="*/ 15 h 45"/>
              <a:gd name="T76" fmla="*/ 1 w 4"/>
              <a:gd name="T77" fmla="*/ 15 h 45"/>
              <a:gd name="T78" fmla="*/ 1 w 4"/>
              <a:gd name="T79" fmla="*/ 13 h 45"/>
              <a:gd name="T80" fmla="*/ 1 w 4"/>
              <a:gd name="T81" fmla="*/ 12 h 45"/>
              <a:gd name="T82" fmla="*/ 1 w 4"/>
              <a:gd name="T83" fmla="*/ 12 h 45"/>
              <a:gd name="T84" fmla="*/ 1 w 4"/>
              <a:gd name="T85" fmla="*/ 11 h 45"/>
              <a:gd name="T86" fmla="*/ 2 w 4"/>
              <a:gd name="T87" fmla="*/ 10 h 45"/>
              <a:gd name="T88" fmla="*/ 2 w 4"/>
              <a:gd name="T89" fmla="*/ 10 h 45"/>
              <a:gd name="T90" fmla="*/ 2 w 4"/>
              <a:gd name="T91" fmla="*/ 9 h 45"/>
              <a:gd name="T92" fmla="*/ 2 w 4"/>
              <a:gd name="T93" fmla="*/ 8 h 45"/>
              <a:gd name="T94" fmla="*/ 2 w 4"/>
              <a:gd name="T95" fmla="*/ 8 h 45"/>
              <a:gd name="T96" fmla="*/ 2 w 4"/>
              <a:gd name="T97" fmla="*/ 7 h 45"/>
              <a:gd name="T98" fmla="*/ 3 w 4"/>
              <a:gd name="T99" fmla="*/ 6 h 45"/>
              <a:gd name="T100" fmla="*/ 3 w 4"/>
              <a:gd name="T101" fmla="*/ 6 h 45"/>
              <a:gd name="T102" fmla="*/ 3 w 4"/>
              <a:gd name="T103" fmla="*/ 5 h 45"/>
              <a:gd name="T104" fmla="*/ 3 w 4"/>
              <a:gd name="T105" fmla="*/ 4 h 45"/>
              <a:gd name="T106" fmla="*/ 3 w 4"/>
              <a:gd name="T107" fmla="*/ 4 h 45"/>
              <a:gd name="T108" fmla="*/ 3 w 4"/>
              <a:gd name="T109" fmla="*/ 3 h 45"/>
              <a:gd name="T110" fmla="*/ 4 w 4"/>
              <a:gd name="T111" fmla="*/ 2 h 45"/>
              <a:gd name="T112" fmla="*/ 4 w 4"/>
              <a:gd name="T113" fmla="*/ 1 h 45"/>
              <a:gd name="T114" fmla="*/ 4 w 4"/>
              <a:gd name="T1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" h="45">
                <a:moveTo>
                  <a:pt x="1" y="45"/>
                </a:move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3"/>
                </a:move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0" y="43"/>
                  <a:pt x="0" y="43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2"/>
                </a:move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9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7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7"/>
                </a:move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6"/>
                </a:move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moveTo>
                  <a:pt x="0" y="35"/>
                </a:moveTo>
                <a:cubicBezTo>
                  <a:pt x="0" y="35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4"/>
                </a:moveTo>
                <a:cubicBezTo>
                  <a:pt x="0" y="34"/>
                  <a:pt x="0" y="34"/>
                  <a:pt x="0" y="34"/>
                </a:cubicBezTo>
                <a:cubicBezTo>
                  <a:pt x="0" y="34"/>
                  <a:pt x="0" y="34"/>
                  <a:pt x="0" y="34"/>
                </a:cubicBezTo>
                <a:moveTo>
                  <a:pt x="0" y="33"/>
                </a:moveTo>
                <a:cubicBezTo>
                  <a:pt x="0" y="33"/>
                  <a:pt x="0" y="33"/>
                  <a:pt x="0" y="34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1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0" y="27"/>
                </a:moveTo>
                <a:cubicBezTo>
                  <a:pt x="0" y="27"/>
                  <a:pt x="0" y="27"/>
                  <a:pt x="0" y="28"/>
                </a:cubicBezTo>
                <a:cubicBezTo>
                  <a:pt x="0" y="27"/>
                  <a:pt x="0" y="27"/>
                  <a:pt x="0" y="27"/>
                </a:cubicBezTo>
                <a:moveTo>
                  <a:pt x="0" y="27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moveTo>
                  <a:pt x="0" y="26"/>
                </a:move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6"/>
                </a:move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5"/>
                </a:move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moveTo>
                  <a:pt x="0" y="24"/>
                </a:moveTo>
                <a:cubicBezTo>
                  <a:pt x="0" y="24"/>
                  <a:pt x="0" y="24"/>
                  <a:pt x="0" y="25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4"/>
                </a:move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moveTo>
                  <a:pt x="0" y="23"/>
                </a:moveTo>
                <a:cubicBezTo>
                  <a:pt x="0" y="23"/>
                  <a:pt x="0" y="23"/>
                  <a:pt x="0" y="24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6"/>
                </a:moveTo>
                <a:cubicBezTo>
                  <a:pt x="1" y="16"/>
                  <a:pt x="0" y="16"/>
                  <a:pt x="0" y="17"/>
                </a:cubicBezTo>
                <a:cubicBezTo>
                  <a:pt x="0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2" y="11"/>
                </a:moveTo>
                <a:cubicBezTo>
                  <a:pt x="2" y="11"/>
                  <a:pt x="1" y="11"/>
                  <a:pt x="1" y="11"/>
                </a:cubicBezTo>
                <a:cubicBezTo>
                  <a:pt x="1" y="11"/>
                  <a:pt x="2" y="11"/>
                  <a:pt x="2" y="11"/>
                </a:cubicBezTo>
                <a:moveTo>
                  <a:pt x="2" y="10"/>
                </a:moveTo>
                <a:cubicBezTo>
                  <a:pt x="2" y="10"/>
                  <a:pt x="2" y="11"/>
                  <a:pt x="2" y="11"/>
                </a:cubicBezTo>
                <a:cubicBezTo>
                  <a:pt x="2" y="11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10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moveTo>
                  <a:pt x="2" y="9"/>
                </a:move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3" y="6"/>
                </a:moveTo>
                <a:cubicBezTo>
                  <a:pt x="3" y="6"/>
                  <a:pt x="2" y="7"/>
                  <a:pt x="2" y="7"/>
                </a:cubicBezTo>
                <a:cubicBezTo>
                  <a:pt x="2" y="7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6"/>
                </a:move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3"/>
                  <a:pt x="3" y="4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4" y="3"/>
                </a:moveTo>
                <a:cubicBezTo>
                  <a:pt x="4" y="3"/>
                  <a:pt x="4" y="3"/>
                  <a:pt x="3" y="3"/>
                </a:cubicBezTo>
                <a:cubicBezTo>
                  <a:pt x="4" y="3"/>
                  <a:pt x="4" y="3"/>
                  <a:pt x="4" y="3"/>
                </a:cubicBezTo>
                <a:moveTo>
                  <a:pt x="4" y="3"/>
                </a:move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" name="手繪多邊形​​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手繪多邊形​​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手繪多邊形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手繪多邊形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手繪多邊形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0" name="手繪多邊形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8" name="手繪多邊形 74"/>
          <p:cNvSpPr>
            <a:spLocks noEditPoints="1"/>
          </p:cNvSpPr>
          <p:nvPr/>
        </p:nvSpPr>
        <p:spPr bwMode="auto">
          <a:xfrm>
            <a:off x="913210" y="3399528"/>
            <a:ext cx="19050" cy="88106"/>
          </a:xfrm>
          <a:custGeom>
            <a:avLst/>
            <a:gdLst>
              <a:gd name="T0" fmla="*/ 10 w 10"/>
              <a:gd name="T1" fmla="*/ 48 h 48"/>
              <a:gd name="T2" fmla="*/ 10 w 10"/>
              <a:gd name="T3" fmla="*/ 48 h 48"/>
              <a:gd name="T4" fmla="*/ 10 w 10"/>
              <a:gd name="T5" fmla="*/ 48 h 48"/>
              <a:gd name="T6" fmla="*/ 10 w 10"/>
              <a:gd name="T7" fmla="*/ 48 h 48"/>
              <a:gd name="T8" fmla="*/ 10 w 10"/>
              <a:gd name="T9" fmla="*/ 47 h 48"/>
              <a:gd name="T10" fmla="*/ 10 w 10"/>
              <a:gd name="T11" fmla="*/ 47 h 48"/>
              <a:gd name="T12" fmla="*/ 10 w 10"/>
              <a:gd name="T13" fmla="*/ 47 h 48"/>
              <a:gd name="T14" fmla="*/ 10 w 10"/>
              <a:gd name="T15" fmla="*/ 47 h 48"/>
              <a:gd name="T16" fmla="*/ 10 w 10"/>
              <a:gd name="T17" fmla="*/ 47 h 48"/>
              <a:gd name="T18" fmla="*/ 10 w 10"/>
              <a:gd name="T19" fmla="*/ 47 h 48"/>
              <a:gd name="T20" fmla="*/ 9 w 10"/>
              <a:gd name="T21" fmla="*/ 46 h 48"/>
              <a:gd name="T22" fmla="*/ 9 w 10"/>
              <a:gd name="T23" fmla="*/ 46 h 48"/>
              <a:gd name="T24" fmla="*/ 9 w 10"/>
              <a:gd name="T25" fmla="*/ 46 h 48"/>
              <a:gd name="T26" fmla="*/ 1 w 10"/>
              <a:gd name="T27" fmla="*/ 4 h 48"/>
              <a:gd name="T28" fmla="*/ 1 w 10"/>
              <a:gd name="T29" fmla="*/ 4 h 48"/>
              <a:gd name="T30" fmla="*/ 1 w 10"/>
              <a:gd name="T31" fmla="*/ 4 h 48"/>
              <a:gd name="T32" fmla="*/ 1 w 10"/>
              <a:gd name="T33" fmla="*/ 3 h 48"/>
              <a:gd name="T34" fmla="*/ 1 w 10"/>
              <a:gd name="T35" fmla="*/ 3 h 48"/>
              <a:gd name="T36" fmla="*/ 1 w 10"/>
              <a:gd name="T37" fmla="*/ 3 h 48"/>
              <a:gd name="T38" fmla="*/ 1 w 10"/>
              <a:gd name="T39" fmla="*/ 2 h 48"/>
              <a:gd name="T40" fmla="*/ 1 w 10"/>
              <a:gd name="T41" fmla="*/ 2 h 48"/>
              <a:gd name="T42" fmla="*/ 1 w 10"/>
              <a:gd name="T43" fmla="*/ 2 h 48"/>
              <a:gd name="T44" fmla="*/ 1 w 10"/>
              <a:gd name="T45" fmla="*/ 2 h 48"/>
              <a:gd name="T46" fmla="*/ 1 w 10"/>
              <a:gd name="T47" fmla="*/ 2 h 48"/>
              <a:gd name="T48" fmla="*/ 1 w 10"/>
              <a:gd name="T49" fmla="*/ 2 h 48"/>
              <a:gd name="T50" fmla="*/ 1 w 10"/>
              <a:gd name="T51" fmla="*/ 1 h 48"/>
              <a:gd name="T52" fmla="*/ 1 w 10"/>
              <a:gd name="T53" fmla="*/ 1 h 48"/>
              <a:gd name="T54" fmla="*/ 1 w 10"/>
              <a:gd name="T55" fmla="*/ 1 h 48"/>
              <a:gd name="T56" fmla="*/ 1 w 10"/>
              <a:gd name="T57" fmla="*/ 1 h 48"/>
              <a:gd name="T58" fmla="*/ 1 w 10"/>
              <a:gd name="T59" fmla="*/ 0 h 48"/>
              <a:gd name="T60" fmla="*/ 1 w 10"/>
              <a:gd name="T61" fmla="*/ 0 h 48"/>
              <a:gd name="T62" fmla="*/ 1 w 10"/>
              <a:gd name="T63" fmla="*/ 0 h 48"/>
              <a:gd name="T64" fmla="*/ 1 w 10"/>
              <a:gd name="T65" fmla="*/ 0 h 48"/>
              <a:gd name="T66" fmla="*/ 1 w 10"/>
              <a:gd name="T67" fmla="*/ 0 h 48"/>
              <a:gd name="T68" fmla="*/ 1 w 10"/>
              <a:gd name="T6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" h="48"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10" y="48"/>
                  <a:pt x="10" y="48"/>
                  <a:pt x="10" y="48"/>
                </a:cubicBezTo>
                <a:moveTo>
                  <a:pt x="10" y="47"/>
                </a:moveTo>
                <a:cubicBezTo>
                  <a:pt x="10" y="47"/>
                  <a:pt x="10" y="48"/>
                  <a:pt x="10" y="48"/>
                </a:cubicBezTo>
                <a:cubicBezTo>
                  <a:pt x="10" y="48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10" y="47"/>
                </a:move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moveTo>
                  <a:pt x="9" y="46"/>
                </a:moveTo>
                <a:cubicBezTo>
                  <a:pt x="10" y="46"/>
                  <a:pt x="10" y="46"/>
                  <a:pt x="10" y="47"/>
                </a:cubicBezTo>
                <a:cubicBezTo>
                  <a:pt x="10" y="46"/>
                  <a:pt x="10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moveTo>
                  <a:pt x="1" y="4"/>
                </a:moveTo>
                <a:cubicBezTo>
                  <a:pt x="0" y="19"/>
                  <a:pt x="3" y="33"/>
                  <a:pt x="9" y="46"/>
                </a:cubicBezTo>
                <a:cubicBezTo>
                  <a:pt x="3" y="33"/>
                  <a:pt x="0" y="19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4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0" name="手繪多邊形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r="50465"/>
          <a:stretch/>
        </p:blipFill>
        <p:spPr>
          <a:xfrm>
            <a:off x="581026" y="1628800"/>
            <a:ext cx="5913197" cy="43924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72817" y="1788749"/>
            <a:ext cx="223599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110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年國民中小學新生閱讀推廣計畫的網站</a:t>
            </a:r>
          </a:p>
          <a:p>
            <a:pPr defTabSz="685800"/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http://bookstart2021.book24.com.tw/</a:t>
            </a:r>
          </a:p>
          <a:p>
            <a:pPr defTabSz="685800"/>
            <a:endParaRPr lang="en-US" altLang="zh-TW" sz="1350" dirty="0">
              <a:solidFill>
                <a:srgbClr val="0000CC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685800"/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110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年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《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為愛閱讀 親子共讀手冊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》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開放下載，另外還有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《6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步驟和孩子一起體驗書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》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動畫版，及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《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為愛閱讀 親子共讀手冊</a:t>
            </a:r>
            <a:r>
              <a:rPr lang="en-US" altLang="zh-TW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》</a:t>
            </a:r>
            <a:r>
              <a:rPr lang="zh-TW" altLang="en-US" sz="1350" dirty="0">
                <a:solidFill>
                  <a:srgbClr val="0000CC"/>
                </a:solidFill>
                <a:latin typeface="Calibri" panose="020F0502020204030204"/>
                <a:ea typeface="新細明體" panose="02020500000000000000" pitchFamily="18" charset="-120"/>
              </a:rPr>
              <a:t>的影片檔，請家長們可以多加利用。</a:t>
            </a:r>
            <a:endParaRPr lang="en-US" altLang="zh-TW" sz="1350" dirty="0">
              <a:solidFill>
                <a:srgbClr val="0000CC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685800"/>
            <a:endParaRPr lang="en-US" altLang="zh-TW" sz="1350" dirty="0">
              <a:solidFill>
                <a:srgbClr val="0000CC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685800"/>
            <a:r>
              <a:rPr lang="zh-TW" altLang="en-US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</a:t>
            </a:r>
            <a:r>
              <a:rPr lang="zh-TW" altLang="en-US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新生閱讀繪本相關網站</a:t>
            </a:r>
            <a:r>
              <a:rPr lang="en-US" altLang="zh-TW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/>
            </a:r>
            <a:br>
              <a:rPr lang="en-US" altLang="zh-TW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</a:br>
            <a:r>
              <a:rPr lang="zh-TW" altLang="en-US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   資訊介紹。</a:t>
            </a:r>
            <a:endParaRPr lang="en-US" altLang="zh-TW" sz="1350" b="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685800"/>
            <a:r>
              <a:rPr lang="zh-TW" altLang="en-US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相關訊息亦已公告於學校</a:t>
            </a:r>
            <a:r>
              <a:rPr lang="en-US" altLang="zh-TW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/>
            </a:r>
            <a:br>
              <a:rPr lang="en-US" altLang="zh-TW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</a:br>
            <a:r>
              <a:rPr lang="zh-TW" altLang="en-US" sz="1350" b="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  <a:sym typeface="Wingdings" panose="05000000000000000000" pitchFamily="2" charset="2"/>
              </a:rPr>
              <a:t>   首頁歡迎參閱。</a:t>
            </a:r>
            <a:endParaRPr lang="en-US" altLang="zh-TW" sz="1350" b="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685800"/>
            <a:endParaRPr lang="zh-TW" altLang="en-US" sz="1350" b="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>
          <a:xfrm>
            <a:off x="70297" y="188640"/>
            <a:ext cx="9073703" cy="2378075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「資訊倫理」暨「網路成癮」宣導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13983-472E-4EF2-B04A-F7F5496F45A6}" type="datetime1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124" name="圖片 4" descr="封面去背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191000"/>
            <a:ext cx="25066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A014A-BC3F-4C02-83D4-8E702F96B91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8226" y="1982788"/>
            <a:ext cx="84582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微軟正黑體"/>
                <a:ea typeface="微軟正黑體"/>
                <a:cs typeface="微軟正黑體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網路沉迷或成癮</a:t>
            </a:r>
            <a:r>
              <a:rPr lang="zh-TW" alt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(</a:t>
            </a:r>
            <a:r>
              <a:rPr lang="en-US" altLang="zh-TW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Internet overuse or addiction)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altLang="zh-TW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過度使用網路，引發心理上的依賴所產生的結果。</a:t>
            </a:r>
            <a:endParaRPr lang="en-US" altLang="zh-TW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/>
              <a:t>S</a:t>
            </a:r>
            <a:r>
              <a:rPr lang="zh-TW" altLang="en-US" b="1" dirty="0"/>
              <a:t>世代（</a:t>
            </a:r>
            <a:r>
              <a:rPr lang="en-US" altLang="zh-TW" b="1" dirty="0"/>
              <a:t>Screen Generation</a:t>
            </a:r>
            <a:r>
              <a:rPr lang="zh-TW" altLang="en-US" b="1" dirty="0"/>
              <a:t>）</a:t>
            </a:r>
            <a:endParaRPr lang="en-US" altLang="zh-TW" b="1" dirty="0"/>
          </a:p>
          <a:p>
            <a:pPr lvl="1" algn="l" eaLnBrk="1" fontAlgn="auto" hangingPunct="1">
              <a:spcAft>
                <a:spcPts val="0"/>
              </a:spcAft>
              <a:defRPr/>
            </a:pPr>
            <a:r>
              <a:rPr lang="zh-TW" altLang="en-US" b="1" dirty="0"/>
              <a:t>小小低頭族</a:t>
            </a:r>
            <a:r>
              <a:rPr lang="en-US" altLang="zh-TW" b="1" dirty="0"/>
              <a:t>-</a:t>
            </a:r>
          </a:p>
          <a:p>
            <a:pPr lvl="1" algn="l"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</a:rPr>
              <a:t>智慧型手機不是孩子的玩具</a:t>
            </a:r>
            <a:endParaRPr lang="en-US" altLang="zh-TW" dirty="0">
              <a:solidFill>
                <a:srgbClr val="C00000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98" y="4516175"/>
            <a:ext cx="2052115" cy="14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692696"/>
            <a:ext cx="8058150" cy="5991944"/>
          </a:xfrm>
        </p:spPr>
        <p:txBody>
          <a:bodyPr rtlCol="0">
            <a:normAutofit lnSpcReduction="10000"/>
          </a:bodyPr>
          <a:lstStyle/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en-US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面對網路世代，家長需要：</a:t>
            </a:r>
          </a:p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r>
              <a:rPr lang="zh-TW" altLang="en-US" sz="2800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陪伴</a:t>
            </a:r>
          </a:p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瞭解孩子新的網路生活模式與經驗</a:t>
            </a:r>
          </a:p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注意孩子是否安全、合理、合宜、合法的使用網路與具有適當的網路態度</a:t>
            </a:r>
          </a:p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偵測</a:t>
            </a:r>
            <a:r>
              <a:rPr lang="zh-TW" altLang="en-US" sz="2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孩子網路使用問題與行為，尋求解決方式、求助管道</a:t>
            </a:r>
            <a:endParaRPr lang="en-US" altLang="zh-TW" sz="2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buNone/>
              <a:defRPr/>
            </a:pPr>
            <a:r>
              <a:rPr lang="zh-TW" altLang="en-US" sz="2800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規範</a:t>
            </a: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從小學會時間與金錢管理</a:t>
            </a:r>
            <a:endParaRPr lang="en-US" altLang="zh-TW" sz="20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訂立公約，貼在電腦旁</a:t>
            </a: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裝設網路防毒與色情防護軟體</a:t>
            </a:r>
            <a:endParaRPr lang="en-US" altLang="zh-TW" sz="20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buNone/>
              <a:defRPr/>
            </a:pPr>
            <a:r>
              <a:rPr lang="zh-TW" altLang="en-US" sz="2600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奠基</a:t>
            </a: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19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從小培養多元的興趣與生活經驗</a:t>
            </a: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19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正確觀念與習慣要從小養成</a:t>
            </a:r>
            <a:endParaRPr lang="en-US" altLang="zh-TW" sz="19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81013" lvl="0" indent="-481013" eaLnBrk="1" fontAlgn="auto" hangingPunct="1">
              <a:spcBef>
                <a:spcPct val="40000"/>
              </a:spcBef>
              <a:spcAft>
                <a:spcPts val="0"/>
              </a:spcAft>
              <a:defRPr/>
            </a:pPr>
            <a:r>
              <a:rPr lang="zh-TW" altLang="en-US" sz="19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最重要的是，從小養成的親子關係！</a:t>
            </a:r>
          </a:p>
          <a:p>
            <a:pPr marL="481013" indent="-481013" eaLnBrk="1" fontAlgn="auto" hangingPunct="1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FontTx/>
              <a:buNone/>
              <a:defRPr/>
            </a:pPr>
            <a:endParaRPr lang="zh-TW" altLang="en-US" sz="3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3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549624_TF16401594" id="{83D29A95-39CF-4714-A89C-237CFF85D6CC}" vid="{4AFA63B8-C761-4DC5-A9F3-2466D292AEF4}"/>
    </a:ext>
  </a:extLst>
</a:theme>
</file>

<file path=ppt/theme/theme5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1938</Words>
  <Application>Microsoft Office PowerPoint</Application>
  <PresentationFormat>如螢幕大小 (4:3)</PresentationFormat>
  <Paragraphs>261</Paragraphs>
  <Slides>41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41</vt:i4>
      </vt:variant>
    </vt:vector>
  </HeadingPairs>
  <TitlesOfParts>
    <vt:vector size="61" baseType="lpstr">
      <vt:lpstr>微软雅黑</vt:lpstr>
      <vt:lpstr>文鼎新粗黑</vt:lpstr>
      <vt:lpstr>文鼎新藝體</vt:lpstr>
      <vt:lpstr>王漢宗特圓體繁</vt:lpstr>
      <vt:lpstr>華康POP1體W7(P)</vt:lpstr>
      <vt:lpstr>微軟正黑體</vt:lpstr>
      <vt:lpstr>新細明體</vt:lpstr>
      <vt:lpstr>標楷體</vt:lpstr>
      <vt:lpstr>Arial</vt:lpstr>
      <vt:lpstr>Calibri</vt:lpstr>
      <vt:lpstr>Corbel</vt:lpstr>
      <vt:lpstr>Tahoma</vt:lpstr>
      <vt:lpstr>Times New Roman</vt:lpstr>
      <vt:lpstr>Wingdings</vt:lpstr>
      <vt:lpstr>Wingdings 2</vt:lpstr>
      <vt:lpstr>1_Office 佈景主題</vt:lpstr>
      <vt:lpstr>5_Office 佈景主題</vt:lpstr>
      <vt:lpstr>2_Office 佈景主題</vt:lpstr>
      <vt:lpstr>3_Office 佈景主題</vt:lpstr>
      <vt:lpstr>基礎</vt:lpstr>
      <vt:lpstr>桃園市成功國小 110學年度班級親師會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「資訊倫理」暨「網路成癮」宣導</vt:lpstr>
      <vt:lpstr>PowerPoint 簡報</vt:lpstr>
      <vt:lpstr>教育部網路守護天使程式</vt:lpstr>
      <vt:lpstr> 【視力保健宣導】</vt:lpstr>
      <vt:lpstr>     【視力保健宣導】</vt:lpstr>
      <vt:lpstr> 【口腔保健宣導】</vt:lpstr>
      <vt:lpstr> 【口腔保健宣導】</vt:lpstr>
      <vt:lpstr> 【登革熱防制宣導】</vt:lpstr>
      <vt:lpstr>【新冠肺炎防疫措施】</vt:lpstr>
      <vt:lpstr>【新冠肺炎防疫措施】</vt:lpstr>
      <vt:lpstr>【新冠肺炎防疫措施】</vt:lpstr>
      <vt:lpstr>【新冠肺炎防疫措施】</vt:lpstr>
      <vt:lpstr>【新冠肺炎防疫措施】</vt:lpstr>
      <vt:lpstr>PowerPoint 簡報</vt:lpstr>
      <vt:lpstr>上、下學注意事項</vt:lpstr>
      <vt:lpstr>上學、放學請準時接送 （後門時間到會關門）</vt:lpstr>
      <vt:lpstr>接送孩子時～</vt:lpstr>
      <vt:lpstr>下雨天~ 指導孩子正確使用雨具～</vt:lpstr>
      <vt:lpstr>交通安全宣導-交通安全四守則</vt:lpstr>
      <vt:lpstr>水域安全宣導-</vt:lpstr>
      <vt:lpstr>水域安全宣導-</vt:lpstr>
      <vt:lpstr>PowerPoint 簡報</vt:lpstr>
      <vt:lpstr>PowerPoint 簡報</vt:lpstr>
      <vt:lpstr> </vt:lpstr>
      <vt:lpstr>PowerPoint 簡報</vt:lpstr>
      <vt:lpstr> 兒童權利公約參考資料</vt:lpstr>
      <vt:lpstr>總務處  宣導事項</vt:lpstr>
      <vt:lpstr>總務處  宣導事項</vt:lpstr>
      <vt:lpstr>輔導室 宣導事項</vt:lpstr>
      <vt:lpstr>孩子問題千百種，我該怎麼辦?</vt:lpstr>
      <vt:lpstr>「我和我的孩子」網站頁面</vt:lpstr>
      <vt:lpstr>「我和我的孩子」電子書頁面</vt:lpstr>
      <vt:lpstr>「學習扶助方案」是什麼?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提升學生數學素養之教學模組開發與實踐-以～單元為例</dc:title>
  <dc:creator>judy</dc:creator>
  <cp:lastModifiedBy>User</cp:lastModifiedBy>
  <cp:revision>192</cp:revision>
  <dcterms:created xsi:type="dcterms:W3CDTF">2010-04-07T05:37:16Z</dcterms:created>
  <dcterms:modified xsi:type="dcterms:W3CDTF">2021-09-09T01:13:06Z</dcterms:modified>
</cp:coreProperties>
</file>